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1" r:id="rId3"/>
    <p:sldId id="275" r:id="rId4"/>
    <p:sldId id="259" r:id="rId5"/>
    <p:sldId id="278" r:id="rId6"/>
    <p:sldId id="280" r:id="rId7"/>
    <p:sldId id="273" r:id="rId8"/>
    <p:sldId id="276" r:id="rId9"/>
    <p:sldId id="277" r:id="rId10"/>
    <p:sldId id="279" r:id="rId11"/>
    <p:sldId id="266" r:id="rId12"/>
    <p:sldId id="260" r:id="rId13"/>
    <p:sldId id="264" r:id="rId14"/>
    <p:sldId id="262" r:id="rId15"/>
    <p:sldId id="263" r:id="rId16"/>
    <p:sldId id="281" r:id="rId17"/>
    <p:sldId id="25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2332927-46C3-4B2C-AF0C-73CF08A5CB53}" type="datetimeFigureOut">
              <a:rPr lang="en-US" smtClean="0"/>
              <a:pPr/>
              <a:t>10/29/2020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93FF19B-4FE2-449A-81F7-EA68BEAA9C5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332927-46C3-4B2C-AF0C-73CF08A5CB53}"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FF19B-4FE2-449A-81F7-EA68BEAA9C5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93FF19B-4FE2-449A-81F7-EA68BEAA9C5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332927-46C3-4B2C-AF0C-73CF08A5CB53}"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2332927-46C3-4B2C-AF0C-73CF08A5CB53}"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93FF19B-4FE2-449A-81F7-EA68BEAA9C5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2332927-46C3-4B2C-AF0C-73CF08A5CB53}" type="datetimeFigureOut">
              <a:rPr lang="en-US" smtClean="0"/>
              <a:pPr/>
              <a:t>10/29/2020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93FF19B-4FE2-449A-81F7-EA68BEAA9C5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2332927-46C3-4B2C-AF0C-73CF08A5CB53}"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FF19B-4FE2-449A-81F7-EA68BEAA9C5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2332927-46C3-4B2C-AF0C-73CF08A5CB53}" type="datetimeFigureOut">
              <a:rPr lang="en-US" smtClean="0"/>
              <a:pPr/>
              <a:t>10/29/2020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93FF19B-4FE2-449A-81F7-EA68BEAA9C5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332927-46C3-4B2C-AF0C-73CF08A5CB53}" type="datetimeFigureOut">
              <a:rPr lang="en-US" smtClean="0"/>
              <a:pPr/>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93FF19B-4FE2-449A-81F7-EA68BEAA9C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2332927-46C3-4B2C-AF0C-73CF08A5CB53}" type="datetimeFigureOut">
              <a:rPr lang="en-US" smtClean="0"/>
              <a:pPr/>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93FF19B-4FE2-449A-81F7-EA68BEAA9C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93FF19B-4FE2-449A-81F7-EA68BEAA9C5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2332927-46C3-4B2C-AF0C-73CF08A5CB53}" type="datetimeFigureOut">
              <a:rPr lang="en-US" smtClean="0"/>
              <a:pPr/>
              <a:t>10/29/2020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93FF19B-4FE2-449A-81F7-EA68BEAA9C5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2332927-46C3-4B2C-AF0C-73CF08A5CB53}" type="datetimeFigureOut">
              <a:rPr lang="en-US" smtClean="0"/>
              <a:pPr/>
              <a:t>10/29/2020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332927-46C3-4B2C-AF0C-73CF08A5CB53}" type="datetimeFigureOut">
              <a:rPr lang="en-US" smtClean="0"/>
              <a:pPr/>
              <a:t>10/29/2020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93FF19B-4FE2-449A-81F7-EA68BEAA9C5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er7.jpg"/>
          <p:cNvPicPr>
            <a:picLocks noChangeAspect="1"/>
          </p:cNvPicPr>
          <p:nvPr/>
        </p:nvPicPr>
        <p:blipFill>
          <a:blip r:embed="rId2"/>
          <a:stretch>
            <a:fillRect/>
          </a:stretch>
        </p:blipFill>
        <p:spPr>
          <a:xfrm>
            <a:off x="1635325" y="914400"/>
            <a:ext cx="5873350" cy="5334000"/>
          </a:xfrm>
          <a:prstGeom prst="rect">
            <a:avLst/>
          </a:prstGeom>
        </p:spPr>
      </p:pic>
      <p:sp>
        <p:nvSpPr>
          <p:cNvPr id="3" name="TextBox 2"/>
          <p:cNvSpPr txBox="1"/>
          <p:nvPr/>
        </p:nvSpPr>
        <p:spPr>
          <a:xfrm>
            <a:off x="1981200" y="2895600"/>
            <a:ext cx="4953000"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স্বাগতম</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1752600" y="381000"/>
            <a:ext cx="5562600" cy="584775"/>
          </a:xfrm>
          <a:prstGeom prst="rect">
            <a:avLst/>
          </a:prstGeom>
          <a:noFill/>
        </p:spPr>
        <p:txBody>
          <a:bodyPr wrap="square" rtlCol="0">
            <a:spAutoFit/>
          </a:bodyPr>
          <a:lstStyle/>
          <a:p>
            <a:pPr algn="ctr"/>
            <a:r>
              <a:rPr lang="bn-IN"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অন লাইন ক্লাশে </a:t>
            </a:r>
            <a:endParaRPr lang="en-U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bul.jpg"/>
          <p:cNvPicPr>
            <a:picLocks noChangeAspect="1"/>
          </p:cNvPicPr>
          <p:nvPr/>
        </p:nvPicPr>
        <p:blipFill>
          <a:blip r:embed="rId2"/>
          <a:stretch>
            <a:fillRect/>
          </a:stretch>
        </p:blipFill>
        <p:spPr>
          <a:xfrm>
            <a:off x="0" y="0"/>
            <a:ext cx="9144000" cy="4572000"/>
          </a:xfrm>
          <a:prstGeom prst="rect">
            <a:avLst/>
          </a:prstGeom>
        </p:spPr>
      </p:pic>
      <p:sp>
        <p:nvSpPr>
          <p:cNvPr id="3" name="TextBox 2"/>
          <p:cNvSpPr txBox="1"/>
          <p:nvPr/>
        </p:nvSpPr>
        <p:spPr>
          <a:xfrm>
            <a:off x="533400" y="4572001"/>
            <a:ext cx="8382000" cy="2062103"/>
          </a:xfrm>
          <a:prstGeom prst="rect">
            <a:avLst/>
          </a:prstGeom>
          <a:noFill/>
        </p:spPr>
        <p:txBody>
          <a:bodyPr wrap="square" rtlCol="0">
            <a:spAutoFit/>
          </a:bodyPr>
          <a:lstStyle/>
          <a:p>
            <a:r>
              <a:rPr lang="bn-IN" sz="3200" b="1" dirty="0" smtClean="0"/>
              <a:t>কাবুল জয় ও বাদশা উপাধি লাভঃ </a:t>
            </a:r>
            <a:r>
              <a:rPr lang="bn-IN" sz="3200" dirty="0" smtClean="0"/>
              <a:t>কাবুলের অভ্যন্তরীণ অরজাকতার সুযোগে ১৫০৪ সালে কাবুল জয় করেন ও বাদশা উপাধী লাভ করে ১৫২৬ সাল পর্যন্ত কাবুলে রাজত্ব করতে থাকেন।</a:t>
            </a:r>
            <a:endParaRPr lang="en-US" sz="3200" dirty="0"/>
          </a:p>
        </p:txBody>
      </p:sp>
      <p:sp>
        <p:nvSpPr>
          <p:cNvPr id="4" name="TextBox 3"/>
          <p:cNvSpPr txBox="1"/>
          <p:nvPr/>
        </p:nvSpPr>
        <p:spPr>
          <a:xfrm>
            <a:off x="2895600" y="3429000"/>
            <a:ext cx="1447800" cy="646331"/>
          </a:xfrm>
          <a:prstGeom prst="rect">
            <a:avLst/>
          </a:prstGeom>
          <a:noFill/>
        </p:spPr>
        <p:txBody>
          <a:bodyPr wrap="square" rtlCol="0">
            <a:spAutoFit/>
          </a:bodyPr>
          <a:lstStyle/>
          <a:p>
            <a:r>
              <a:rPr lang="bn-IN" sz="3600" dirty="0" smtClean="0">
                <a:solidFill>
                  <a:schemeClr val="bg1">
                    <a:lumMod val="95000"/>
                  </a:schemeClr>
                </a:solidFill>
              </a:rPr>
              <a:t>কাবুল</a:t>
            </a:r>
            <a:endParaRPr lang="en-US" sz="3200" dirty="0">
              <a:solidFill>
                <a:schemeClr val="bg1">
                  <a:lumMod val="95000"/>
                </a:schemeClr>
              </a:solidFill>
            </a:endParaRPr>
          </a:p>
        </p:txBody>
      </p:sp>
    </p:spTree>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rahi vs Babar.jpeg"/>
          <p:cNvPicPr>
            <a:picLocks noChangeAspect="1"/>
          </p:cNvPicPr>
          <p:nvPr/>
        </p:nvPicPr>
        <p:blipFill>
          <a:blip r:embed="rId2"/>
          <a:stretch>
            <a:fillRect/>
          </a:stretch>
        </p:blipFill>
        <p:spPr>
          <a:xfrm>
            <a:off x="381001" y="533400"/>
            <a:ext cx="8305800" cy="6019800"/>
          </a:xfrm>
          <a:prstGeom prst="rect">
            <a:avLst/>
          </a:prstGeom>
        </p:spPr>
      </p:pic>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st Battle of Panipath.jpg"/>
          <p:cNvPicPr>
            <a:picLocks noChangeAspect="1"/>
          </p:cNvPicPr>
          <p:nvPr/>
        </p:nvPicPr>
        <p:blipFill>
          <a:blip r:embed="rId2"/>
          <a:stretch>
            <a:fillRect/>
          </a:stretch>
        </p:blipFill>
        <p:spPr>
          <a:xfrm>
            <a:off x="0" y="1"/>
            <a:ext cx="9144000" cy="3428999"/>
          </a:xfrm>
          <a:prstGeom prst="rect">
            <a:avLst/>
          </a:prstGeom>
        </p:spPr>
      </p:pic>
      <p:sp>
        <p:nvSpPr>
          <p:cNvPr id="3" name="TextBox 2"/>
          <p:cNvSpPr txBox="1"/>
          <p:nvPr/>
        </p:nvSpPr>
        <p:spPr>
          <a:xfrm>
            <a:off x="609600" y="533400"/>
            <a:ext cx="3810000" cy="584775"/>
          </a:xfrm>
          <a:prstGeom prst="rect">
            <a:avLst/>
          </a:prstGeom>
          <a:noFill/>
        </p:spPr>
        <p:txBody>
          <a:bodyPr wrap="square" rtlCol="0">
            <a:spAutoFit/>
          </a:bodyPr>
          <a:lstStyle/>
          <a:p>
            <a:r>
              <a:rPr lang="bn-IN" sz="3200" dirty="0" smtClean="0">
                <a:solidFill>
                  <a:srgbClr val="C00000"/>
                </a:solidFill>
              </a:rPr>
              <a:t>পানি পথের ১ম যুদ্ধ</a:t>
            </a:r>
            <a:endParaRPr lang="en-US" sz="3200" dirty="0">
              <a:solidFill>
                <a:srgbClr val="C00000"/>
              </a:solidFill>
            </a:endParaRPr>
          </a:p>
        </p:txBody>
      </p:sp>
      <p:sp>
        <p:nvSpPr>
          <p:cNvPr id="4" name="TextBox 3"/>
          <p:cNvSpPr txBox="1"/>
          <p:nvPr/>
        </p:nvSpPr>
        <p:spPr>
          <a:xfrm>
            <a:off x="152400" y="3352800"/>
            <a:ext cx="8991600" cy="3539430"/>
          </a:xfrm>
          <a:prstGeom prst="rect">
            <a:avLst/>
          </a:prstGeom>
          <a:noFill/>
        </p:spPr>
        <p:txBody>
          <a:bodyPr wrap="square" rtlCol="0">
            <a:spAutoFit/>
          </a:bodyPr>
          <a:lstStyle/>
          <a:p>
            <a:r>
              <a:rPr lang="bn-IN" sz="2800" b="1" dirty="0" smtClean="0"/>
              <a:t>পানি পথের প্রথম যুদ্ধঃ </a:t>
            </a:r>
            <a:r>
              <a:rPr lang="bn-IN" sz="2800" dirty="0" smtClean="0"/>
              <a:t>১৫২৬ সালে ১২ এপ্রিল বাবর লোদি বংশের শেষ সুলতান ইব্রাহিম লোদির সাথে সম্মুখ যুদ্ধে অবতির্ণ হন। এ সময় তার সাথে সৈনিক সংখ্যা ছিল ১২০০০ মতান্তরে ৮০০০। ইব্রাহিম লোদির সৈনিক সংখ্যা ছিল ১০০০০০ মতান্তরে ৪০০০০। পানিপথ প্রান্তরের বাম পাশে বাবর পরিখা খনন করেন এবং কামান ও গোলন্দাজ বাহিনী ব্যবহার করেন। এ যুদ্ধে ইবরাহিম লোদি প্রাণপণ লড়েও পরাজিত ও নিহত হন।</a:t>
            </a:r>
            <a:endParaRPr lang="en-US" sz="2800" dirty="0"/>
          </a:p>
        </p:txBody>
      </p:sp>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bar vs Rana.jpg"/>
          <p:cNvPicPr>
            <a:picLocks noChangeAspect="1"/>
          </p:cNvPicPr>
          <p:nvPr/>
        </p:nvPicPr>
        <p:blipFill>
          <a:blip r:embed="rId2"/>
          <a:stretch>
            <a:fillRect/>
          </a:stretch>
        </p:blipFill>
        <p:spPr>
          <a:xfrm>
            <a:off x="533400" y="381000"/>
            <a:ext cx="8153400" cy="5562600"/>
          </a:xfrm>
          <a:prstGeom prst="rect">
            <a:avLst/>
          </a:prstGeom>
        </p:spPr>
      </p:pic>
      <p:sp>
        <p:nvSpPr>
          <p:cNvPr id="4" name="TextBox 3"/>
          <p:cNvSpPr txBox="1"/>
          <p:nvPr/>
        </p:nvSpPr>
        <p:spPr>
          <a:xfrm>
            <a:off x="457200" y="6019800"/>
            <a:ext cx="35814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bn-IN" sz="3200" dirty="0" smtClean="0"/>
              <a:t>রানা সংগ্রাম সিং হ</a:t>
            </a:r>
            <a:endParaRPr lang="en-US" sz="3200" dirty="0"/>
          </a:p>
        </p:txBody>
      </p:sp>
      <p:sp>
        <p:nvSpPr>
          <p:cNvPr id="5" name="TextBox 4"/>
          <p:cNvSpPr txBox="1"/>
          <p:nvPr/>
        </p:nvSpPr>
        <p:spPr>
          <a:xfrm>
            <a:off x="5867400" y="5943600"/>
            <a:ext cx="25908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bn-IN" sz="3600" dirty="0" smtClean="0"/>
              <a:t>সম্রাট বাবর</a:t>
            </a:r>
            <a:endParaRPr lang="en-US" sz="3600" dirty="0"/>
          </a:p>
        </p:txBody>
      </p:sp>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ttle of khanwa.jpg"/>
          <p:cNvPicPr>
            <a:picLocks noChangeAspect="1"/>
          </p:cNvPicPr>
          <p:nvPr/>
        </p:nvPicPr>
        <p:blipFill>
          <a:blip r:embed="rId2"/>
          <a:stretch>
            <a:fillRect/>
          </a:stretch>
        </p:blipFill>
        <p:spPr>
          <a:xfrm>
            <a:off x="152400" y="0"/>
            <a:ext cx="8991600" cy="3657600"/>
          </a:xfrm>
          <a:prstGeom prst="rect">
            <a:avLst/>
          </a:prstGeom>
        </p:spPr>
      </p:pic>
      <p:sp>
        <p:nvSpPr>
          <p:cNvPr id="3" name="TextBox 2"/>
          <p:cNvSpPr txBox="1"/>
          <p:nvPr/>
        </p:nvSpPr>
        <p:spPr>
          <a:xfrm>
            <a:off x="1600200" y="1371600"/>
            <a:ext cx="1143000" cy="369332"/>
          </a:xfrm>
          <a:prstGeom prst="rect">
            <a:avLst/>
          </a:prstGeom>
          <a:noFill/>
        </p:spPr>
        <p:txBody>
          <a:bodyPr wrap="square" rtlCol="0">
            <a:spAutoFit/>
          </a:bodyPr>
          <a:lstStyle/>
          <a:p>
            <a:r>
              <a:rPr lang="bn-IN" dirty="0" smtClean="0"/>
              <a:t>খানুয়া</a:t>
            </a:r>
            <a:endParaRPr lang="en-US" dirty="0"/>
          </a:p>
        </p:txBody>
      </p:sp>
      <p:sp>
        <p:nvSpPr>
          <p:cNvPr id="4" name="TextBox 3"/>
          <p:cNvSpPr txBox="1"/>
          <p:nvPr/>
        </p:nvSpPr>
        <p:spPr>
          <a:xfrm>
            <a:off x="304800" y="3810000"/>
            <a:ext cx="8610600" cy="3108543"/>
          </a:xfrm>
          <a:prstGeom prst="rect">
            <a:avLst/>
          </a:prstGeom>
          <a:noFill/>
        </p:spPr>
        <p:txBody>
          <a:bodyPr wrap="square" rtlCol="0">
            <a:spAutoFit/>
          </a:bodyPr>
          <a:lstStyle/>
          <a:p>
            <a:r>
              <a:rPr lang="bn-IN" sz="2800" b="1" dirty="0" smtClean="0"/>
              <a:t>খানুয়ার যুদ্ধঃ </a:t>
            </a:r>
            <a:r>
              <a:rPr lang="bn-IN" sz="2800" dirty="0" smtClean="0"/>
              <a:t>১৫২৭ সালে ১৭ মার্চ খানুয়ার প্রান্তরে রানা সংগ্রাম সিং হ এবং বাবরের মধ্যে তুমুল যুদ্ধ সংঘটিত হয়। আজমীর, মারুয়াড়,আম্বর, চান্দেরীর রাজপুতগণ এবং মেওয়াটের হাসান খান রানা সংগ্রাম সিং হের দলে যোগদান করেন। প্রায় ১০ ঘন্টার যূদ্ধে রাজপুত  বাহিনী  পরাজিত হয়। রানা সংগ্রাম সিং হ  আহত হন পরবর্তীতে তার সহযোগীরা তাকে বিষ পানে হত্যা করে।</a:t>
            </a:r>
            <a:endParaRPr lang="en-US" sz="2800" dirty="0"/>
          </a:p>
        </p:txBody>
      </p:sp>
    </p:spTree>
  </p:cSld>
  <p:clrMapOvr>
    <a:masterClrMapping/>
  </p:clrMapOvr>
  <p:transition spd="slow">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ttle of Ghaghra.jpg"/>
          <p:cNvPicPr>
            <a:picLocks noChangeAspect="1"/>
          </p:cNvPicPr>
          <p:nvPr/>
        </p:nvPicPr>
        <p:blipFill>
          <a:blip r:embed="rId2"/>
          <a:stretch>
            <a:fillRect/>
          </a:stretch>
        </p:blipFill>
        <p:spPr>
          <a:xfrm>
            <a:off x="0" y="1"/>
            <a:ext cx="9144000" cy="3886200"/>
          </a:xfrm>
          <a:prstGeom prst="rect">
            <a:avLst/>
          </a:prstGeom>
        </p:spPr>
      </p:pic>
      <p:sp>
        <p:nvSpPr>
          <p:cNvPr id="3" name="TextBox 2"/>
          <p:cNvSpPr txBox="1"/>
          <p:nvPr/>
        </p:nvSpPr>
        <p:spPr>
          <a:xfrm>
            <a:off x="304800" y="4114800"/>
            <a:ext cx="8839200" cy="2677656"/>
          </a:xfrm>
          <a:prstGeom prst="rect">
            <a:avLst/>
          </a:prstGeom>
          <a:noFill/>
        </p:spPr>
        <p:txBody>
          <a:bodyPr wrap="square" rtlCol="0">
            <a:spAutoFit/>
          </a:bodyPr>
          <a:lstStyle/>
          <a:p>
            <a:r>
              <a:rPr lang="bn-IN" sz="2800" b="1" dirty="0" smtClean="0"/>
              <a:t>গোগরার যুদ্ধঃ </a:t>
            </a:r>
            <a:r>
              <a:rPr lang="bn-IN" sz="2800" dirty="0" smtClean="0"/>
              <a:t>বিহারের শের খান ,জৌনপুরের মাহমুদ লোদী , নসরত শাহ এক যোগে দিল্লী আক্রমন করার পরিকল্পনা করলে বাবর বাহিনী দ্রূত কনৌজ, বারানসী, এলাহাবাদ দখল করে বিহার সীমান্তের গোগরা নদীর তীরে এক যূদ্ধে মাহমুদ লোদী ও শেরখানকে  পরাজিত করেন। নসরত শাহের সাথে সন্ধি করেন</a:t>
            </a:r>
            <a:r>
              <a:rPr lang="bn-IN" dirty="0" smtClean="0"/>
              <a:t>।</a:t>
            </a:r>
            <a:endParaRPr lang="en-US" dirty="0"/>
          </a:p>
        </p:txBody>
      </p:sp>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7086600" cy="6740307"/>
          </a:xfrm>
          <a:prstGeom prst="rect">
            <a:avLst/>
          </a:prstGeom>
          <a:noFill/>
        </p:spPr>
        <p:txBody>
          <a:bodyPr wrap="square" rtlCol="0">
            <a:spAutoFit/>
          </a:bodyPr>
          <a:lstStyle/>
          <a:p>
            <a:pPr algn="ctr"/>
            <a:r>
              <a:rPr lang="bn-IN" sz="2400" b="1" u="sng" dirty="0" smtClean="0">
                <a:solidFill>
                  <a:schemeClr val="accent6">
                    <a:lumMod val="75000"/>
                  </a:schemeClr>
                </a:solidFill>
              </a:rPr>
              <a:t>মূল্যায়নঃ</a:t>
            </a:r>
          </a:p>
          <a:p>
            <a:pPr marL="342900" indent="-342900"/>
            <a:r>
              <a:rPr lang="bn-IN" sz="2400" dirty="0" smtClean="0"/>
              <a:t>১) বাবরের পিতার নাম কী?</a:t>
            </a:r>
          </a:p>
          <a:p>
            <a:pPr marL="342900" indent="-342900"/>
            <a:r>
              <a:rPr lang="bn-IN" sz="2400" dirty="0" smtClean="0"/>
              <a:t>ক) হুমায়ূন 		</a:t>
            </a:r>
            <a:r>
              <a:rPr lang="en-US" sz="2400" dirty="0" smtClean="0"/>
              <a:t>          </a:t>
            </a:r>
            <a:r>
              <a:rPr lang="bn-IN" sz="2400" dirty="0" smtClean="0"/>
              <a:t>  খ)  ওমর শেখ মির্জা</a:t>
            </a:r>
          </a:p>
          <a:p>
            <a:pPr marL="342900" indent="-342900"/>
            <a:r>
              <a:rPr lang="bn-IN" sz="2400" dirty="0" smtClean="0"/>
              <a:t>গ) শেখ মজিদ 		ঘ) সম্রাট আকবর।</a:t>
            </a:r>
          </a:p>
          <a:p>
            <a:pPr marL="342900" indent="-342900"/>
            <a:r>
              <a:rPr lang="bn-IN" sz="2400" dirty="0" smtClean="0"/>
              <a:t>২) কত বছর বয়সে বাবর প্রথম ক্ষমতা লাভ করেন?</a:t>
            </a:r>
          </a:p>
          <a:p>
            <a:pPr marL="342900" indent="-342900"/>
            <a:r>
              <a:rPr lang="bn-IN" sz="2400" dirty="0" smtClean="0"/>
              <a:t>ক) ২১ বছর 			খ) ২৬ বছর</a:t>
            </a:r>
          </a:p>
          <a:p>
            <a:pPr marL="342900" indent="-342900"/>
            <a:r>
              <a:rPr lang="bn-IN" sz="2400" dirty="0" smtClean="0"/>
              <a:t>গ) ১১ বছর 			ঘ) ৩০ বছর</a:t>
            </a:r>
          </a:p>
          <a:p>
            <a:pPr marL="342900" indent="-342900"/>
            <a:r>
              <a:rPr lang="bn-IN" sz="2400" dirty="0" smtClean="0"/>
              <a:t>৩) কোনটি জয়ের পর বাবর বাদশা উপাধি লাভ করেন?</a:t>
            </a:r>
          </a:p>
          <a:p>
            <a:pPr marL="342900" indent="-342900"/>
            <a:r>
              <a:rPr lang="bn-IN" sz="2400" dirty="0" smtClean="0"/>
              <a:t>ক) ফরগনা 		          খ) সমরকন্দ</a:t>
            </a:r>
          </a:p>
          <a:p>
            <a:pPr marL="342900" indent="-342900"/>
            <a:r>
              <a:rPr lang="bn-IN" sz="2400" dirty="0" smtClean="0"/>
              <a:t>গ) দিল্লী 			ঘ) কাবুল।</a:t>
            </a:r>
          </a:p>
          <a:p>
            <a:pPr marL="342900" indent="-342900"/>
            <a:r>
              <a:rPr lang="bn-IN" sz="2400" dirty="0" smtClean="0"/>
              <a:t>৪) খানুয়ার যুদ্ধে বাবরের প্রতিপক্ষ কে ছিল?</a:t>
            </a:r>
          </a:p>
          <a:p>
            <a:pPr marL="342900" indent="-342900"/>
            <a:r>
              <a:rPr lang="bn-IN" sz="2400" dirty="0" smtClean="0"/>
              <a:t>ক) রানা সংগ্রাম সিংহ 	খ) সাইবানী খান</a:t>
            </a:r>
          </a:p>
          <a:p>
            <a:pPr marL="342900" indent="-342900"/>
            <a:r>
              <a:rPr lang="bn-IN" sz="2400" dirty="0" smtClean="0"/>
              <a:t>গ) ইব্রাহিম লোদী 		ঘ) নসরত শাহ</a:t>
            </a:r>
          </a:p>
          <a:p>
            <a:pPr marL="342900" indent="-342900"/>
            <a:r>
              <a:rPr lang="bn-IN" sz="2400" dirty="0" smtClean="0"/>
              <a:t>৫) পানি পথের যুদ্ধে বাবরের সফলতার কারন কী ছিল?</a:t>
            </a:r>
          </a:p>
          <a:p>
            <a:pPr marL="400050" indent="-400050">
              <a:buFont typeface="+mj-lt"/>
              <a:buAutoNum type="alphaLcParenR"/>
            </a:pPr>
            <a:r>
              <a:rPr lang="bn-IN" sz="2400" dirty="0" smtClean="0"/>
              <a:t>সু শিক্ষিত ও সুশৃংখল সেনাবাহিনী</a:t>
            </a:r>
          </a:p>
          <a:p>
            <a:pPr marL="400050" indent="-400050">
              <a:buFont typeface="+mj-lt"/>
              <a:buAutoNum type="alphaLcParenR"/>
            </a:pPr>
            <a:r>
              <a:rPr lang="bn-IN" sz="2400" dirty="0" smtClean="0"/>
              <a:t>উন্নতমানের সেনাবাহিনী</a:t>
            </a:r>
            <a:r>
              <a:rPr lang="en-US" sz="2400" dirty="0" smtClean="0"/>
              <a:t>       c)  </a:t>
            </a:r>
            <a:r>
              <a:rPr lang="bn-IN" sz="2400" dirty="0" smtClean="0"/>
              <a:t>কামান ব্যবহার</a:t>
            </a:r>
          </a:p>
          <a:p>
            <a:pPr marL="400050" indent="-400050"/>
            <a:r>
              <a:rPr lang="bn-IN" sz="2400" dirty="0" smtClean="0"/>
              <a:t>ক) </a:t>
            </a:r>
            <a:r>
              <a:rPr lang="en-US" sz="2400" dirty="0" smtClean="0"/>
              <a:t>a 			 </a:t>
            </a:r>
            <a:r>
              <a:rPr lang="bn-IN" sz="2400" dirty="0" smtClean="0"/>
              <a:t>	খ) </a:t>
            </a:r>
            <a:r>
              <a:rPr lang="en-US" sz="2400" dirty="0" smtClean="0"/>
              <a:t>b</a:t>
            </a:r>
          </a:p>
          <a:p>
            <a:pPr marL="400050" indent="-400050"/>
            <a:r>
              <a:rPr lang="bn-IN" sz="2400" dirty="0" smtClean="0"/>
              <a:t>গ)</a:t>
            </a:r>
            <a:r>
              <a:rPr lang="en-US" sz="2400" dirty="0" smtClean="0"/>
              <a:t>  c 			</a:t>
            </a:r>
            <a:r>
              <a:rPr lang="bn-IN" sz="2400" dirty="0" smtClean="0"/>
              <a:t>	ঘ)</a:t>
            </a:r>
            <a:r>
              <a:rPr lang="en-US" sz="2400" dirty="0" smtClean="0"/>
              <a:t> </a:t>
            </a:r>
            <a:r>
              <a:rPr lang="en-US" sz="2400" dirty="0" err="1" smtClean="0"/>
              <a:t>a,b</a:t>
            </a:r>
            <a:r>
              <a:rPr lang="bn-IN" sz="2400" dirty="0" smtClean="0"/>
              <a:t> ও </a:t>
            </a:r>
            <a:r>
              <a:rPr lang="en-US" sz="2400" dirty="0" smtClean="0"/>
              <a:t>c</a:t>
            </a:r>
            <a:endParaRPr lang="en-US" sz="2400" dirty="0"/>
          </a:p>
        </p:txBody>
      </p:sp>
      <p:sp>
        <p:nvSpPr>
          <p:cNvPr id="3" name="TextBox 2"/>
          <p:cNvSpPr txBox="1"/>
          <p:nvPr/>
        </p:nvSpPr>
        <p:spPr>
          <a:xfrm>
            <a:off x="7391400" y="914400"/>
            <a:ext cx="1524000" cy="5334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bn-IN" sz="2800" dirty="0" smtClean="0"/>
              <a:t>উত্তরঃ খ</a:t>
            </a:r>
            <a:endParaRPr lang="en-US" sz="2800" dirty="0"/>
          </a:p>
        </p:txBody>
      </p:sp>
      <p:sp>
        <p:nvSpPr>
          <p:cNvPr id="4" name="Rectangle 3"/>
          <p:cNvSpPr/>
          <p:nvPr/>
        </p:nvSpPr>
        <p:spPr>
          <a:xfrm>
            <a:off x="7467600" y="2133600"/>
            <a:ext cx="152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bn-IN" sz="2800" dirty="0" smtClean="0"/>
              <a:t>উত্তরঃ</a:t>
            </a:r>
            <a:r>
              <a:rPr lang="bn-IN" dirty="0" smtClean="0"/>
              <a:t> </a:t>
            </a:r>
            <a:r>
              <a:rPr lang="bn-IN" sz="2800" dirty="0" smtClean="0"/>
              <a:t>গ</a:t>
            </a:r>
            <a:endParaRPr lang="en-US" sz="2800" dirty="0"/>
          </a:p>
        </p:txBody>
      </p:sp>
      <p:sp>
        <p:nvSpPr>
          <p:cNvPr id="5" name="Rectangle 4"/>
          <p:cNvSpPr/>
          <p:nvPr/>
        </p:nvSpPr>
        <p:spPr>
          <a:xfrm>
            <a:off x="7315200" y="3200400"/>
            <a:ext cx="1676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bn-IN" sz="2800" dirty="0" smtClean="0"/>
              <a:t>উত্তরঃ খ</a:t>
            </a:r>
            <a:endParaRPr lang="en-US" sz="2800" dirty="0"/>
          </a:p>
        </p:txBody>
      </p:sp>
      <p:sp>
        <p:nvSpPr>
          <p:cNvPr id="6" name="Rectangle 5"/>
          <p:cNvSpPr/>
          <p:nvPr/>
        </p:nvSpPr>
        <p:spPr>
          <a:xfrm>
            <a:off x="7315200" y="4495800"/>
            <a:ext cx="1676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bn-IN" sz="2800" dirty="0" smtClean="0"/>
              <a:t>উত্তরঃ ক</a:t>
            </a:r>
            <a:endParaRPr lang="en-US" sz="2800" dirty="0"/>
          </a:p>
        </p:txBody>
      </p:sp>
      <p:sp>
        <p:nvSpPr>
          <p:cNvPr id="7" name="Rectangle 6"/>
          <p:cNvSpPr/>
          <p:nvPr/>
        </p:nvSpPr>
        <p:spPr>
          <a:xfrm>
            <a:off x="7467600" y="5867400"/>
            <a:ext cx="1569660" cy="52322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bn-IN" sz="2800" dirty="0" smtClean="0"/>
              <a:t>উত্তরঃ ঘ </a:t>
            </a:r>
            <a:endParaRPr lang="en-US" sz="2800" dirty="0"/>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7.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447800" y="2362200"/>
            <a:ext cx="6172200" cy="1015663"/>
          </a:xfrm>
          <a:prstGeom prst="rect">
            <a:avLst/>
          </a:prstGeom>
          <a:noFill/>
        </p:spPr>
        <p:txBody>
          <a:bodyPr wrap="square" rtlCol="0">
            <a:spAutoFit/>
          </a:bodyPr>
          <a:lstStyle/>
          <a:p>
            <a:r>
              <a:rPr lang="bn-IN"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সবাইকে ধন্যবাদ</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895600" y="990600"/>
            <a:ext cx="5410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t>শিক্ষক পরিচিতি</a:t>
            </a:r>
            <a:endParaRPr lang="en-US" sz="4000" dirty="0"/>
          </a:p>
        </p:txBody>
      </p:sp>
      <p:sp>
        <p:nvSpPr>
          <p:cNvPr id="4" name="TextBox 3"/>
          <p:cNvSpPr txBox="1"/>
          <p:nvPr/>
        </p:nvSpPr>
        <p:spPr>
          <a:xfrm>
            <a:off x="304800" y="2743200"/>
            <a:ext cx="8686800" cy="3354765"/>
          </a:xfrm>
          <a:prstGeom prst="rect">
            <a:avLst/>
          </a:prstGeom>
          <a:noFill/>
        </p:spPr>
        <p:txBody>
          <a:bodyPr wrap="square" rtlCol="0">
            <a:spAutoFit/>
          </a:bodyPr>
          <a:lstStyle/>
          <a:p>
            <a:r>
              <a:rPr lang="bn-IN" sz="3600" dirty="0" smtClean="0"/>
              <a:t>মোঃ মহিউদ্দিন শেখ</a:t>
            </a:r>
          </a:p>
          <a:p>
            <a:r>
              <a:rPr lang="bn-IN" sz="3600" dirty="0" smtClean="0"/>
              <a:t>প্রভাষক, ইসলামের ইতিহাস ও সংস্কৃতি  </a:t>
            </a:r>
            <a:endParaRPr lang="bn-IN" sz="3600" dirty="0" smtClean="0"/>
          </a:p>
          <a:p>
            <a:r>
              <a:rPr lang="bn-IN" sz="3600" dirty="0" smtClean="0"/>
              <a:t>কুশলা নেছারিয়া সিনিয়র ফাযিল মাদ্রাসা</a:t>
            </a:r>
          </a:p>
          <a:p>
            <a:r>
              <a:rPr lang="bn-IN" sz="3600" dirty="0" smtClean="0"/>
              <a:t>কোটালী পাড়া, গোপাল গঞ্জ</a:t>
            </a:r>
            <a:r>
              <a:rPr lang="bn-IN" sz="3600" dirty="0" smtClean="0"/>
              <a:t>।</a:t>
            </a:r>
          </a:p>
          <a:p>
            <a:r>
              <a:rPr lang="bn-IN" sz="3600" dirty="0" smtClean="0"/>
              <a:t>মোবাইলঃ ০১৯৩৯৮১২২৫০</a:t>
            </a:r>
          </a:p>
          <a:p>
            <a:r>
              <a:rPr lang="bn-IN" sz="3200" dirty="0" smtClean="0"/>
              <a:t>ই-মেইলঃ </a:t>
            </a:r>
            <a:r>
              <a:rPr lang="en-US" sz="3200" dirty="0" smtClean="0"/>
              <a:t>mohiuddinsheikh670@gmail.com</a:t>
            </a:r>
            <a:endParaRPr lang="bn-IN" sz="3200" dirty="0" smtClean="0"/>
          </a:p>
        </p:txBody>
      </p:sp>
      <p:pic>
        <p:nvPicPr>
          <p:cNvPr id="5" name="Picture 4" descr="Mohiuddin.jpg"/>
          <p:cNvPicPr>
            <a:picLocks noChangeAspect="1"/>
          </p:cNvPicPr>
          <p:nvPr/>
        </p:nvPicPr>
        <p:blipFill>
          <a:blip r:embed="rId2"/>
          <a:stretch>
            <a:fillRect/>
          </a:stretch>
        </p:blipFill>
        <p:spPr>
          <a:xfrm>
            <a:off x="228601" y="169808"/>
            <a:ext cx="2666999" cy="24971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895600"/>
            <a:ext cx="6324600"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4000" dirty="0" smtClean="0"/>
              <a:t>শ্রেণীঃ আলীম</a:t>
            </a:r>
          </a:p>
          <a:p>
            <a:r>
              <a:rPr lang="bn-IN" sz="4000" dirty="0" smtClean="0"/>
              <a:t>বিষয়ঃ ইসলামের ইতিহাস</a:t>
            </a:r>
          </a:p>
          <a:p>
            <a:r>
              <a:rPr lang="bn-IN" sz="4000" dirty="0" smtClean="0"/>
              <a:t>অধ্যায়ঃ দ্বিতীয়</a:t>
            </a:r>
          </a:p>
          <a:p>
            <a:r>
              <a:rPr lang="bn-IN" sz="4000" dirty="0" smtClean="0"/>
              <a:t>পরিচ্ছেদঃ প্রথম</a:t>
            </a:r>
            <a:endParaRPr lang="en-US" sz="4000" dirty="0"/>
          </a:p>
        </p:txBody>
      </p:sp>
      <p:sp>
        <p:nvSpPr>
          <p:cNvPr id="4" name="Snip Same Side Corner Rectangle 3"/>
          <p:cNvSpPr/>
          <p:nvPr/>
        </p:nvSpPr>
        <p:spPr>
          <a:xfrm>
            <a:off x="2362200" y="1219200"/>
            <a:ext cx="4267200" cy="1371600"/>
          </a:xfrm>
          <a:prstGeom prst="snip2Same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IN" sz="4000" dirty="0" smtClean="0"/>
              <a:t>পাঠ পরিচিতি</a:t>
            </a:r>
            <a:endParaRPr lang="en-US" sz="4000" dirty="0"/>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rat Babar.jpg"/>
          <p:cNvPicPr>
            <a:picLocks noChangeAspect="1"/>
          </p:cNvPicPr>
          <p:nvPr/>
        </p:nvPicPr>
        <p:blipFill>
          <a:blip r:embed="rId2"/>
          <a:stretch>
            <a:fillRect/>
          </a:stretch>
        </p:blipFill>
        <p:spPr>
          <a:xfrm>
            <a:off x="1371600" y="685800"/>
            <a:ext cx="6324600" cy="4267200"/>
          </a:xfrm>
          <a:prstGeom prst="rect">
            <a:avLst/>
          </a:prstGeom>
        </p:spPr>
      </p:pic>
      <p:sp>
        <p:nvSpPr>
          <p:cNvPr id="3" name="TextBox 2"/>
          <p:cNvSpPr txBox="1"/>
          <p:nvPr/>
        </p:nvSpPr>
        <p:spPr>
          <a:xfrm>
            <a:off x="2667000" y="5410200"/>
            <a:ext cx="3505200" cy="76944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IN" sz="4400" dirty="0" smtClean="0"/>
              <a:t>স্ম্রাট বাবর</a:t>
            </a:r>
            <a:endParaRPr lang="en-US" sz="4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667000"/>
            <a:ext cx="601980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IN" sz="4000" dirty="0" smtClean="0"/>
              <a:t>মুঘল শাসনের প্রতিষ্ঠাতা জহিরুদ্দিন মুহাম্মাদ বাবর</a:t>
            </a:r>
            <a:endParaRPr lang="en-US" sz="4000" dirty="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22960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3600" dirty="0" smtClean="0">
                <a:solidFill>
                  <a:srgbClr val="FF0000"/>
                </a:solidFill>
              </a:rPr>
              <a:t>শিখনফলঃ</a:t>
            </a:r>
          </a:p>
          <a:p>
            <a:r>
              <a:rPr lang="bn-IN" sz="3600" dirty="0" smtClean="0">
                <a:solidFill>
                  <a:srgbClr val="002060"/>
                </a:solidFill>
              </a:rPr>
              <a:t>এই পাঠ শেষে শিক্ষার্থীরা-----</a:t>
            </a:r>
          </a:p>
          <a:p>
            <a:pPr>
              <a:buFont typeface="Wingdings" pitchFamily="2" charset="2"/>
              <a:buChar char="Ø"/>
            </a:pPr>
            <a:r>
              <a:rPr lang="bn-IN" sz="3600" dirty="0" smtClean="0"/>
              <a:t>বাবরের প্রাথমিক জীবন বর্ণ্না করতে পারবে।</a:t>
            </a:r>
          </a:p>
          <a:p>
            <a:pPr>
              <a:buFont typeface="Wingdings" pitchFamily="2" charset="2"/>
              <a:buChar char="Ø"/>
            </a:pPr>
            <a:r>
              <a:rPr lang="bn-IN" sz="3600" dirty="0" smtClean="0"/>
              <a:t>সিং হাসনারোহন ও ভাগ্য বিপর্যয় ব্যখ্যা করতে পারবে।</a:t>
            </a:r>
          </a:p>
          <a:p>
            <a:pPr>
              <a:buFont typeface="Wingdings" pitchFamily="2" charset="2"/>
              <a:buChar char="Ø"/>
            </a:pPr>
            <a:r>
              <a:rPr lang="bn-IN" sz="3600" dirty="0" smtClean="0"/>
              <a:t>বিভিন্ন যুদ্ধ ও তার সফলতার কারন বিশ্লেষণ করতে পারবে।</a:t>
            </a:r>
            <a:endParaRPr lang="en-US" sz="3600" dirty="0"/>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Babur-1.jpg"/>
          <p:cNvPicPr>
            <a:picLocks noChangeAspect="1"/>
          </p:cNvPicPr>
          <p:nvPr/>
        </p:nvPicPr>
        <p:blipFill>
          <a:blip r:embed="rId2"/>
          <a:stretch>
            <a:fillRect/>
          </a:stretch>
        </p:blipFill>
        <p:spPr>
          <a:xfrm>
            <a:off x="0" y="609600"/>
            <a:ext cx="2971800" cy="4876800"/>
          </a:xfrm>
          <a:prstGeom prst="rect">
            <a:avLst/>
          </a:prstGeom>
        </p:spPr>
      </p:pic>
      <p:sp>
        <p:nvSpPr>
          <p:cNvPr id="3" name="TextBox 2"/>
          <p:cNvSpPr txBox="1"/>
          <p:nvPr/>
        </p:nvSpPr>
        <p:spPr>
          <a:xfrm>
            <a:off x="3048000" y="914400"/>
            <a:ext cx="5791200" cy="5078313"/>
          </a:xfrm>
          <a:prstGeom prst="rect">
            <a:avLst/>
          </a:prstGeom>
          <a:noFill/>
        </p:spPr>
        <p:txBody>
          <a:bodyPr wrap="square" rtlCol="0">
            <a:spAutoFit/>
          </a:bodyPr>
          <a:lstStyle/>
          <a:p>
            <a:r>
              <a:rPr lang="bn-IN" sz="3600" dirty="0" smtClean="0">
                <a:solidFill>
                  <a:srgbClr val="C00000"/>
                </a:solidFill>
              </a:rPr>
              <a:t>প্রাথমিক জীবনঃ</a:t>
            </a:r>
          </a:p>
          <a:p>
            <a:r>
              <a:rPr lang="bn-IN" sz="3600" dirty="0" smtClean="0"/>
              <a:t> শিক্ষক শেখ মজিদের কাছ থেকে আরবি ও ফারসি ভাষা শিক্ষা লাভ ও কবিতা রচনায় দক্ষতা অর্জন করেন। মাতামহী আয়মান দৌলত বেগম তাকে উদ্যমী সাহসী ওআত্মনির্ভরশীল  করে তোলেন।</a:t>
            </a:r>
            <a:endParaRPr lang="en-US" sz="3600" dirty="0"/>
          </a:p>
        </p:txBody>
      </p:sp>
    </p:spTree>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rghana.jpg"/>
          <p:cNvPicPr>
            <a:picLocks noChangeAspect="1"/>
          </p:cNvPicPr>
          <p:nvPr/>
        </p:nvPicPr>
        <p:blipFill>
          <a:blip r:embed="rId2"/>
          <a:stretch>
            <a:fillRect/>
          </a:stretch>
        </p:blipFill>
        <p:spPr>
          <a:xfrm>
            <a:off x="0" y="0"/>
            <a:ext cx="9144000" cy="5105400"/>
          </a:xfrm>
          <a:prstGeom prst="rect">
            <a:avLst/>
          </a:prstGeom>
        </p:spPr>
      </p:pic>
      <p:sp>
        <p:nvSpPr>
          <p:cNvPr id="3" name="TextBox 2"/>
          <p:cNvSpPr txBox="1"/>
          <p:nvPr/>
        </p:nvSpPr>
        <p:spPr>
          <a:xfrm>
            <a:off x="4114800" y="2209800"/>
            <a:ext cx="1828800" cy="646331"/>
          </a:xfrm>
          <a:prstGeom prst="rect">
            <a:avLst/>
          </a:prstGeom>
          <a:noFill/>
        </p:spPr>
        <p:txBody>
          <a:bodyPr wrap="square" rtlCol="0">
            <a:spAutoFit/>
          </a:bodyPr>
          <a:lstStyle/>
          <a:p>
            <a:r>
              <a:rPr lang="bn-IN" sz="3600" dirty="0" smtClean="0">
                <a:solidFill>
                  <a:srgbClr val="FF0000"/>
                </a:solidFill>
              </a:rPr>
              <a:t>ফরগনা</a:t>
            </a:r>
            <a:endParaRPr lang="en-US" sz="3600" dirty="0">
              <a:solidFill>
                <a:srgbClr val="FF0000"/>
              </a:solidFill>
            </a:endParaRPr>
          </a:p>
        </p:txBody>
      </p:sp>
      <p:sp>
        <p:nvSpPr>
          <p:cNvPr id="4" name="Rectangle 3"/>
          <p:cNvSpPr/>
          <p:nvPr/>
        </p:nvSpPr>
        <p:spPr>
          <a:xfrm>
            <a:off x="381000" y="5029200"/>
            <a:ext cx="8610600" cy="1754326"/>
          </a:xfrm>
          <a:prstGeom prst="rect">
            <a:avLst/>
          </a:prstGeom>
        </p:spPr>
        <p:txBody>
          <a:bodyPr wrap="square">
            <a:spAutoFit/>
          </a:bodyPr>
          <a:lstStyle/>
          <a:p>
            <a:r>
              <a:rPr lang="bn-IN" sz="3600" dirty="0" smtClean="0"/>
              <a:t>ক্ষমতা লাভঃ পিতার মৃত্যুর পর ১৪৯৪ সালে মাত্র ১৪ বছর বয়সে ফরগনার সিং হাসনে আরোহন করেন।</a:t>
            </a:r>
            <a:endParaRPr lang="en-US" sz="3600" dirty="0"/>
          </a:p>
        </p:txBody>
      </p:sp>
    </p:spTree>
  </p:cSld>
  <p:clrMapOvr>
    <a:masterClrMapping/>
  </p:clrMapOvr>
  <p:transition spd="slow">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arkand.jpg"/>
          <p:cNvPicPr>
            <a:picLocks noChangeAspect="1"/>
          </p:cNvPicPr>
          <p:nvPr/>
        </p:nvPicPr>
        <p:blipFill>
          <a:blip r:embed="rId2"/>
          <a:stretch>
            <a:fillRect/>
          </a:stretch>
        </p:blipFill>
        <p:spPr>
          <a:xfrm>
            <a:off x="228600" y="0"/>
            <a:ext cx="8763000" cy="3962400"/>
          </a:xfrm>
          <a:prstGeom prst="rect">
            <a:avLst/>
          </a:prstGeom>
        </p:spPr>
      </p:pic>
      <p:sp>
        <p:nvSpPr>
          <p:cNvPr id="3" name="TextBox 2"/>
          <p:cNvSpPr txBox="1"/>
          <p:nvPr/>
        </p:nvSpPr>
        <p:spPr>
          <a:xfrm>
            <a:off x="685800" y="304800"/>
            <a:ext cx="2514600" cy="646331"/>
          </a:xfrm>
          <a:prstGeom prst="rect">
            <a:avLst/>
          </a:prstGeom>
          <a:noFill/>
        </p:spPr>
        <p:txBody>
          <a:bodyPr wrap="square" rtlCol="0">
            <a:spAutoFit/>
          </a:bodyPr>
          <a:lstStyle/>
          <a:p>
            <a:r>
              <a:rPr lang="bn-IN" sz="3600" dirty="0" smtClean="0">
                <a:solidFill>
                  <a:schemeClr val="bg1"/>
                </a:solidFill>
              </a:rPr>
              <a:t>সমরকন্দ</a:t>
            </a:r>
            <a:endParaRPr lang="en-US" sz="3600" dirty="0">
              <a:solidFill>
                <a:schemeClr val="bg1"/>
              </a:solidFill>
            </a:endParaRPr>
          </a:p>
        </p:txBody>
      </p:sp>
      <p:sp>
        <p:nvSpPr>
          <p:cNvPr id="4" name="TextBox 3"/>
          <p:cNvSpPr txBox="1"/>
          <p:nvPr/>
        </p:nvSpPr>
        <p:spPr>
          <a:xfrm>
            <a:off x="228600" y="3886200"/>
            <a:ext cx="8915400" cy="3046988"/>
          </a:xfrm>
          <a:prstGeom prst="rect">
            <a:avLst/>
          </a:prstGeom>
          <a:noFill/>
        </p:spPr>
        <p:txBody>
          <a:bodyPr wrap="square" rtlCol="0">
            <a:spAutoFit/>
          </a:bodyPr>
          <a:lstStyle/>
          <a:p>
            <a:r>
              <a:rPr lang="bn-IN" sz="3200" b="1" dirty="0" smtClean="0"/>
              <a:t>সমরকন্দ অভিযানঃ </a:t>
            </a:r>
            <a:r>
              <a:rPr lang="bn-IN" sz="3200" dirty="0" smtClean="0"/>
              <a:t>১৪৯৭ সালে সমরকন্দ দখল করেন। স্টেনলি লেনপুল বলেন “ঠিক একশ দিন বাবর এ মনোমুগ্ধকর শহরের আনন্দ উপভোগ করেই তা হারালেন।” এভাবে ১৫০৩ সাল পর্যন্ত বাবর তিনবার করে সমরকন্দ ও ফরগনা দখল করেন ও বিতাড়িত  হন।</a:t>
            </a:r>
            <a:endParaRPr lang="en-US" sz="3200" dirty="0"/>
          </a:p>
        </p:txBody>
      </p:sp>
    </p:spTree>
  </p:cSld>
  <p:clrMapOvr>
    <a:masterClrMapping/>
  </p:clrMapOvr>
  <p:transition spd="slow">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643</TotalTime>
  <Words>415</Words>
  <Application>Microsoft Office PowerPoint</Application>
  <PresentationFormat>On-screen Show (4:3)</PresentationFormat>
  <Paragraphs>60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Mohiuddin Sheikh</dc:creator>
  <cp:lastModifiedBy>Mohiuddin Sheikh</cp:lastModifiedBy>
  <cp:revision>57</cp:revision>
  <dcterms:created xsi:type="dcterms:W3CDTF">2020-10-06T15:17:14Z</dcterms:created>
  <dcterms:modified xsi:type="dcterms:W3CDTF">2020-10-29T15:28:30Z</dcterms:modified>
</cp:coreProperties>
</file>