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4" r:id="rId1"/>
  </p:sldMasterIdLst>
  <p:sldIdLst>
    <p:sldId id="289" r:id="rId2"/>
    <p:sldId id="286" r:id="rId3"/>
    <p:sldId id="287" r:id="rId4"/>
    <p:sldId id="288" r:id="rId5"/>
    <p:sldId id="262" r:id="rId6"/>
    <p:sldId id="260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5" r:id="rId20"/>
    <p:sldId id="290" r:id="rId21"/>
    <p:sldId id="291" r:id="rId22"/>
  </p:sldIdLst>
  <p:sldSz cx="16256000" cy="9144000"/>
  <p:notesSz cx="9144000" cy="6858000"/>
  <p:defaultTextStyle>
    <a:defPPr>
      <a:defRPr lang="en-US"/>
    </a:defPPr>
    <a:lvl1pPr marL="0" algn="l" defTabSz="9142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9142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01" algn="l" defTabSz="9142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299" algn="l" defTabSz="9142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398" algn="l" defTabSz="9142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496" algn="l" defTabSz="9142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599" algn="l" defTabSz="9142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697" algn="l" defTabSz="9142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796" algn="l" defTabSz="9142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4CC"/>
    <a:srgbClr val="A38772"/>
    <a:srgbClr val="BA1849"/>
    <a:srgbClr val="5F665E"/>
    <a:srgbClr val="87876F"/>
    <a:srgbClr val="9D846E"/>
    <a:srgbClr val="A42C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4" autoAdjust="0"/>
    <p:restoredTop sz="94660"/>
  </p:normalViewPr>
  <p:slideViewPr>
    <p:cSldViewPr snapToGrid="0">
      <p:cViewPr varScale="1">
        <p:scale>
          <a:sx n="33" d="100"/>
          <a:sy n="33" d="100"/>
        </p:scale>
        <p:origin x="-768" y="-9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3" y="6218863"/>
            <a:ext cx="1626860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19200" y="2336802"/>
            <a:ext cx="138176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7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19200" y="4815476"/>
            <a:ext cx="13817600" cy="1599605"/>
          </a:xfrm>
        </p:spPr>
        <p:txBody>
          <a:bodyPr lIns="72571" rIns="72571"/>
          <a:lstStyle>
            <a:lvl1pPr marL="0" marR="101600" indent="0" algn="r">
              <a:buNone/>
              <a:defRPr>
                <a:solidFill>
                  <a:schemeClr val="tx2"/>
                </a:solidFill>
              </a:defRPr>
            </a:lvl1pPr>
            <a:lvl2pPr marL="725714" indent="0" algn="ctr">
              <a:buNone/>
            </a:lvl2pPr>
            <a:lvl3pPr marL="1451427" indent="0" algn="ctr">
              <a:buNone/>
            </a:lvl3pPr>
            <a:lvl4pPr marL="2177141" indent="0" algn="ctr">
              <a:buNone/>
            </a:lvl4pPr>
            <a:lvl5pPr marL="2902854" indent="0" algn="ctr">
              <a:buNone/>
            </a:lvl5pPr>
            <a:lvl6pPr marL="3628568" indent="0" algn="ctr">
              <a:buNone/>
            </a:lvl6pPr>
            <a:lvl7pPr marL="4354281" indent="0" algn="ctr">
              <a:buNone/>
            </a:lvl7pPr>
            <a:lvl8pPr marL="5079995" indent="0" algn="ctr">
              <a:buNone/>
            </a:lvl8pPr>
            <a:lvl9pPr marL="580570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6692" y="6604000"/>
            <a:ext cx="16262693" cy="2549451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0F2097-4CCD-4B4D-97A7-1411AB1F9695}" type="slidenum">
              <a:rPr lang="pt-BR" smtClean="0">
                <a:cs typeface="Arial" panose="020B0604020202020204" pitchFamily="34" charset="0"/>
              </a:rPr>
              <a:pPr/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975106"/>
            <a:ext cx="146304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F2097-4CCD-4B4D-97A7-1411AB1F9695}" type="slidenum">
              <a:rPr lang="pt-BR" smtClean="0">
                <a:cs typeface="Arial" panose="020B0604020202020204" pitchFamily="34" charset="0"/>
              </a:rPr>
              <a:pPr/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67134" y="366187"/>
            <a:ext cx="3159947" cy="745701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66188"/>
            <a:ext cx="11243733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F2097-4CCD-4B4D-97A7-1411AB1F9695}" type="slidenum">
              <a:rPr lang="pt-BR" smtClean="0">
                <a:cs typeface="Arial" panose="020B0604020202020204" pitchFamily="34" charset="0"/>
              </a:rPr>
              <a:pPr/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F2097-4CCD-4B4D-97A7-1411AB1F9695}" type="slidenum">
              <a:rPr lang="pt-BR" smtClean="0">
                <a:cs typeface="Arial" panose="020B0604020202020204" pitchFamily="34" charset="0"/>
              </a:rPr>
              <a:pPr/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24" y="1412949"/>
            <a:ext cx="138176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7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3712" y="3908949"/>
            <a:ext cx="8128000" cy="1939851"/>
          </a:xfrm>
        </p:spPr>
        <p:txBody>
          <a:bodyPr lIns="145143" rIns="145143" anchor="t"/>
          <a:lstStyle>
            <a:lvl1pPr marL="0" indent="0" algn="l">
              <a:buNone/>
              <a:defRPr sz="3700">
                <a:solidFill>
                  <a:schemeClr val="tx1"/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F2097-4CCD-4B4D-97A7-1411AB1F9695}" type="slidenum">
              <a:rPr lang="pt-BR" smtClean="0">
                <a:cs typeface="Arial" panose="020B0604020202020204" pitchFamily="34" charset="0"/>
              </a:rPr>
              <a:pPr/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465209" y="4007296"/>
            <a:ext cx="32512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6133803" y="4007296"/>
            <a:ext cx="32512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75105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1975105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F2097-4CCD-4B4D-97A7-1411AB1F9695}" type="slidenum">
              <a:rPr lang="pt-BR" smtClean="0">
                <a:cs typeface="Arial" panose="020B0604020202020204" pitchFamily="34" charset="0"/>
              </a:rPr>
              <a:pPr/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4067"/>
            <a:ext cx="146304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7213600"/>
            <a:ext cx="7182556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90285" anchor="ctr"/>
          <a:lstStyle>
            <a:lvl1pPr marL="0" indent="0">
              <a:buNone/>
              <a:defRPr sz="3800" b="0">
                <a:solidFill>
                  <a:schemeClr val="bg1"/>
                </a:solidFill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57825" y="7213600"/>
            <a:ext cx="7185378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90285" anchor="ctr"/>
          <a:lstStyle>
            <a:lvl1pPr marL="0" indent="0">
              <a:buNone/>
              <a:defRPr sz="3800" b="0">
                <a:solidFill>
                  <a:schemeClr val="bg1"/>
                </a:solidFill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12800" y="1925726"/>
            <a:ext cx="7182556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1925726"/>
            <a:ext cx="7185378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F2097-4CCD-4B4D-97A7-1411AB1F9695}" type="slidenum">
              <a:rPr lang="pt-BR" smtClean="0">
                <a:cs typeface="Arial" panose="020B0604020202020204" pitchFamily="34" charset="0"/>
              </a:rPr>
              <a:pPr/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F2097-4CCD-4B4D-97A7-1411AB1F9695}" type="slidenum">
              <a:rPr lang="pt-BR" smtClean="0">
                <a:cs typeface="Arial" panose="020B0604020202020204" pitchFamily="34" charset="0"/>
              </a:rPr>
              <a:pPr/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F2097-4CCD-4B4D-97A7-1411AB1F9695}" type="slidenum">
              <a:rPr lang="pt-BR" smtClean="0">
                <a:cs typeface="Arial" panose="020B0604020202020204" pitchFamily="34" charset="0"/>
              </a:rPr>
              <a:pPr/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6502400"/>
            <a:ext cx="13300935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40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857067" y="7140136"/>
            <a:ext cx="7065941" cy="1219200"/>
          </a:xfrm>
        </p:spPr>
        <p:txBody>
          <a:bodyPr/>
          <a:lstStyle>
            <a:lvl1pPr marL="0" indent="0" algn="r">
              <a:buNone/>
              <a:defRPr sz="25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25600" y="365760"/>
            <a:ext cx="13297408" cy="6096000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959168" y="8543925"/>
            <a:ext cx="3413760" cy="487680"/>
          </a:xfrm>
        </p:spPr>
        <p:txBody>
          <a:bodyPr/>
          <a:lstStyle>
            <a:extLst/>
          </a:lstStyle>
          <a:p>
            <a:pPr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F2097-4CCD-4B4D-97A7-1411AB1F9695}" type="slidenum">
              <a:rPr lang="pt-BR" smtClean="0">
                <a:cs typeface="Arial" panose="020B0604020202020204" pitchFamily="34" charset="0"/>
              </a:rPr>
              <a:pPr/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8857" y="7257870"/>
            <a:ext cx="12733867" cy="864309"/>
          </a:xfrm>
          <a:noFill/>
        </p:spPr>
        <p:txBody>
          <a:bodyPr lIns="145143" tIns="0" rIns="145143" anchor="t"/>
          <a:lstStyle>
            <a:lvl1pPr marL="0" marR="29029" indent="0" algn="r">
              <a:buNone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0" y="253291"/>
            <a:ext cx="154432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51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86796" y="8543926"/>
            <a:ext cx="4178988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0F2097-4CCD-4B4D-97A7-1411AB1F9695}" type="slidenum">
              <a:rPr lang="pt-BR" smtClean="0">
                <a:cs typeface="Arial" panose="020B0604020202020204" pitchFamily="34" charset="0"/>
              </a:rPr>
              <a:pPr/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486830"/>
            <a:ext cx="1435632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8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87596" y="7926582"/>
            <a:ext cx="8783332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143" tIns="72571" rIns="145143" bIns="72571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63498" y="7918681"/>
            <a:ext cx="6560802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143" tIns="72571" rIns="145143" bIns="7257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10741" y="7721671"/>
            <a:ext cx="6048558" cy="14411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45143" tIns="72571" rIns="145143" bIns="7257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6420" y="7716985"/>
            <a:ext cx="6054238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5402866" y="6651253"/>
            <a:ext cx="32512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5071460" y="6651253"/>
            <a:ext cx="32512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887596" y="7926582"/>
            <a:ext cx="8783332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143" tIns="72571" rIns="145143" bIns="7257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63498" y="7918681"/>
            <a:ext cx="6560802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143" tIns="72571" rIns="145143" bIns="7257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10741" y="7721671"/>
            <a:ext cx="6048558" cy="14411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45143" tIns="72571" rIns="145143" bIns="7257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6420" y="7716985"/>
            <a:ext cx="6054238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143" tIns="72571" rIns="145143" bIns="7257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812800" y="1975105"/>
            <a:ext cx="14630400" cy="6034617"/>
          </a:xfrm>
          <a:prstGeom prst="rect">
            <a:avLst/>
          </a:prstGeom>
        </p:spPr>
        <p:txBody>
          <a:bodyPr vert="horz" lIns="145143" tIns="72571" rIns="145143" bIns="7257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1959168" y="8543925"/>
            <a:ext cx="3413760" cy="487680"/>
          </a:xfrm>
          <a:prstGeom prst="rect">
            <a:avLst/>
          </a:prstGeom>
        </p:spPr>
        <p:txBody>
          <a:bodyPr vert="horz" lIns="145143" tIns="72571" rIns="145143" bIns="72571" anchor="b"/>
          <a:lstStyle>
            <a:lvl1pPr algn="l" eaLnBrk="1" latinLnBrk="0" hangingPunct="1">
              <a:defRPr kumimoji="0" sz="1600">
                <a:solidFill>
                  <a:schemeClr val="tx1"/>
                </a:solidFill>
              </a:defRPr>
            </a:lvl1pPr>
            <a:extLst/>
          </a:lstStyle>
          <a:p>
            <a:fld id="{EB03DC28-03CC-4F01-9473-52702CAA03E3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786796" y="8543926"/>
            <a:ext cx="4178988" cy="486833"/>
          </a:xfrm>
          <a:prstGeom prst="rect">
            <a:avLst/>
          </a:prstGeom>
        </p:spPr>
        <p:txBody>
          <a:bodyPr vert="horz" lIns="145143" tIns="72571" rIns="145143" bIns="72571" anchor="b"/>
          <a:lstStyle>
            <a:lvl1pPr algn="r" eaLnBrk="1" latinLnBrk="0" hangingPunct="1">
              <a:defRPr kumimoji="0" sz="16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5372928" y="8543926"/>
            <a:ext cx="650240" cy="486833"/>
          </a:xfrm>
          <a:prstGeom prst="rect">
            <a:avLst/>
          </a:prstGeom>
        </p:spPr>
        <p:txBody>
          <a:bodyPr vert="horz" lIns="145143" tIns="72571" rIns="145143" bIns="72571" anchor="b"/>
          <a:lstStyle>
            <a:lvl1pPr algn="r" eaLnBrk="1" latinLnBrk="0" hangingPunct="1">
              <a:defRPr kumimoji="0" sz="1600" b="0">
                <a:solidFill>
                  <a:schemeClr val="tx1"/>
                </a:solidFill>
              </a:defRPr>
            </a:lvl1pPr>
            <a:extLst/>
          </a:lstStyle>
          <a:p>
            <a:fld id="{E7D7BE20-2E2B-4CBC-B385-07F3234EE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xStyles>
    <p:titleStyle>
      <a:lvl1pPr algn="l" rtl="0" eaLnBrk="1" latinLnBrk="0" hangingPunct="1">
        <a:spcBef>
          <a:spcPct val="0"/>
        </a:spcBef>
        <a:buNone/>
        <a:defRPr kumimoji="0" sz="6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80571" indent="-406400" algn="l" rtl="0" eaLnBrk="1" latinLnBrk="0" hangingPunct="1">
        <a:spcBef>
          <a:spcPts val="635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6970" indent="-362857" algn="l" rtl="0" eaLnBrk="1" latinLnBrk="0" hangingPunct="1">
        <a:spcBef>
          <a:spcPts val="514"/>
        </a:spcBef>
        <a:buClr>
          <a:schemeClr val="accent1"/>
        </a:buClr>
        <a:buFont typeface="Verdana"/>
        <a:buChar char="◦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4341" indent="-362857" algn="l" rtl="0" eaLnBrk="1" latinLnBrk="0" hangingPunct="1">
        <a:spcBef>
          <a:spcPts val="556"/>
        </a:spcBef>
        <a:buClr>
          <a:schemeClr val="accent2"/>
        </a:buClr>
        <a:buSzPct val="100000"/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284" indent="-362857" algn="l" rtl="0" eaLnBrk="1" latinLnBrk="0" hangingPunct="1">
        <a:spcBef>
          <a:spcPts val="556"/>
        </a:spcBef>
        <a:buClr>
          <a:schemeClr val="accent2"/>
        </a:buClr>
        <a:buFont typeface="Wingdings 2"/>
        <a:buChar char="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1" indent="-362857" algn="l" rtl="0" eaLnBrk="1" latinLnBrk="0" hangingPunct="1">
        <a:spcBef>
          <a:spcPts val="556"/>
        </a:spcBef>
        <a:buClr>
          <a:schemeClr val="accent2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97" indent="-362857" algn="l" rtl="0" eaLnBrk="1" latinLnBrk="0" hangingPunct="1">
        <a:spcBef>
          <a:spcPts val="556"/>
        </a:spcBef>
        <a:buClr>
          <a:schemeClr val="accent3"/>
        </a:buClr>
        <a:buFont typeface="Wingdings 2"/>
        <a:buChar char="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indent="-362857" algn="l" rtl="0" eaLnBrk="1" latinLnBrk="0" hangingPunct="1">
        <a:spcBef>
          <a:spcPts val="556"/>
        </a:spcBef>
        <a:buClr>
          <a:schemeClr val="accent3"/>
        </a:buClr>
        <a:buFont typeface="Wingdings 2"/>
        <a:buChar char="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711" indent="-362857" algn="l" rtl="0" eaLnBrk="1" latinLnBrk="0" hangingPunct="1">
        <a:spcBef>
          <a:spcPts val="556"/>
        </a:spcBef>
        <a:buClr>
          <a:schemeClr val="accent3"/>
        </a:buClr>
        <a:buFont typeface="Wingdings 2"/>
        <a:buChar char="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568" indent="-362857" algn="l" rtl="0" eaLnBrk="1" latinLnBrk="0" hangingPunct="1">
        <a:spcBef>
          <a:spcPts val="556"/>
        </a:spcBef>
        <a:buClr>
          <a:schemeClr val="accent3"/>
        </a:buClr>
        <a:buFont typeface="Wingdings 2"/>
        <a:buChar char="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8057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8772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0"/>
            <a:ext cx="16716373" cy="9144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1" rIns="91440" bIns="45721" rtlCol="0" anchor="ctr">
            <a:noAutofit/>
          </a:bodyPr>
          <a:lstStyle/>
          <a:p>
            <a:pPr algn="ctr"/>
            <a:r>
              <a:rPr lang="en-US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/>
            <a:r>
              <a:rPr lang="en-US" sz="6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Class</a:t>
            </a:r>
          </a:p>
          <a:p>
            <a:pPr algn="ctr"/>
            <a:endParaRPr lang="en-US" sz="71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4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3778" y="851659"/>
            <a:ext cx="5880537" cy="923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‘a’ and ‘an’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439" y="3798057"/>
            <a:ext cx="4991948" cy="3321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034133" y="7119978"/>
            <a:ext cx="4937714" cy="707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903" y="3639145"/>
            <a:ext cx="4991948" cy="3321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553433" y="7119977"/>
            <a:ext cx="4937714" cy="707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 man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53439" y="1774992"/>
            <a:ext cx="14419159" cy="186415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Rule-3.</a:t>
            </a:r>
            <a:r>
              <a:rPr lang="en-US" sz="3700" b="1" dirty="0"/>
              <a:t> 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শুরুতে 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‘h’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 এবং উচ্চারণ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‘অ/আ/এ’ এর মত হয়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তার পূর্বে 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‘an’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" presetClass="entr" presetSubtype="12" decel="4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6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6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8720" y="676535"/>
            <a:ext cx="5880537" cy="923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‘a’ and ‘an’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46267" y="7119977"/>
            <a:ext cx="4937714" cy="707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uropean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2313" y="7119977"/>
            <a:ext cx="4937714" cy="707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07281" y="1592020"/>
            <a:ext cx="14053708" cy="159358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Rule-4.</a:t>
            </a:r>
            <a:r>
              <a:rPr lang="en-US" sz="129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12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129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শুরুতে </a:t>
            </a:r>
            <a:r>
              <a:rPr lang="en-US" sz="1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en-US" sz="12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থাকলেও উচ্চারণ যদি</a:t>
            </a:r>
            <a:r>
              <a:rPr lang="en-US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‘ইউ’ বা ‘ওয়া’</a:t>
            </a:r>
            <a:r>
              <a:rPr lang="en-US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 হয় তাহলে তার পূর্বে </a:t>
            </a:r>
            <a:r>
              <a:rPr lang="en-US" sz="1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‘a’</a:t>
            </a:r>
            <a:r>
              <a:rPr lang="en-US" sz="12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313" y="3525925"/>
            <a:ext cx="4937714" cy="3321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133" y="3525929"/>
            <a:ext cx="4937714" cy="332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724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9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9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9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3788" y="741903"/>
            <a:ext cx="5880537" cy="923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‘a’ and ‘an’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3776" y="7671770"/>
            <a:ext cx="4937714" cy="707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D.C.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1954" y="7671770"/>
            <a:ext cx="4937714" cy="707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M.B.B.S</a:t>
            </a:r>
            <a:r>
              <a:rPr lang="en-US" sz="3700" b="1" dirty="0" smtClean="0">
                <a:solidFill>
                  <a:srgbClr val="0070C0"/>
                </a:solidFill>
              </a:rPr>
              <a:t>.</a:t>
            </a:r>
            <a:endParaRPr lang="en-US" sz="3700" dirty="0">
              <a:solidFill>
                <a:srgbClr val="0070C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17647" y="1902463"/>
            <a:ext cx="14053708" cy="184402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Rule-5. </a:t>
            </a:r>
            <a:r>
              <a:rPr lang="en-US" sz="12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Abbreviation </a:t>
            </a:r>
            <a:r>
              <a:rPr lang="en-US" sz="12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2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সংক্ষেপ)-এর প্রথম অক্ষর এর উচ্চারণ </a:t>
            </a:r>
            <a:r>
              <a:rPr lang="en-US" sz="12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onsonant</a:t>
            </a:r>
            <a:r>
              <a:rPr lang="en-US" sz="12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12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মত </a:t>
            </a:r>
            <a:r>
              <a:rPr lang="bn-BD" sz="12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12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 </a:t>
            </a:r>
            <a:r>
              <a:rPr lang="en-US" sz="12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‘a’</a:t>
            </a:r>
            <a:r>
              <a:rPr lang="en-US" sz="12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12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12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en-US" sz="12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12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 </a:t>
            </a:r>
            <a:r>
              <a:rPr lang="bn-BD" sz="12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9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bn-BD" sz="12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an’ </a:t>
            </a:r>
            <a:r>
              <a:rPr lang="bn-BD" sz="12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r>
              <a:rPr lang="bn-BD" sz="12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1954" y="4077721"/>
            <a:ext cx="4937714" cy="3322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3776" y="4077717"/>
            <a:ext cx="4937714" cy="3322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139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8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687" y="1489296"/>
            <a:ext cx="13358284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</a:t>
            </a:r>
            <a:r>
              <a:rPr lang="en-US" sz="4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</a:t>
            </a: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Countable/ Uncountable Noun-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পূর্বে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8540" y="473633"/>
            <a:ext cx="4470400" cy="1015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5915" y="3182134"/>
            <a:ext cx="5027931" cy="3425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835915" y="6898512"/>
            <a:ext cx="5027931" cy="7078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intelligent.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5606" y="3182134"/>
            <a:ext cx="5027931" cy="3425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9245606" y="6898513"/>
            <a:ext cx="5027931" cy="7078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playing.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59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" presetClass="entr" presetSubtype="3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5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5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45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5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647" y="1464559"/>
            <a:ext cx="13358284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Rule-2</a:t>
            </a:r>
            <a:r>
              <a:rPr lang="en-US" sz="5400" b="1" u="sng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একজাতীয় সকলকে বুঝাতে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ingular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ommon</a:t>
            </a: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Noun</a:t>
            </a: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পূর্বে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8560" y="182880"/>
            <a:ext cx="4470400" cy="1015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681" y="7403954"/>
            <a:ext cx="5559637" cy="12311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7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 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useful animal.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4966" y="7388565"/>
            <a:ext cx="5819358" cy="12311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7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 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faithful animal.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679" y="3396818"/>
            <a:ext cx="5559641" cy="3716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4962" y="3389123"/>
            <a:ext cx="5819360" cy="3716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49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647" y="1464559"/>
            <a:ext cx="13358284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</a:t>
            </a:r>
            <a:r>
              <a:rPr lang="en-US" sz="44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b="1" u="sng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বিশ্বে মাত্র একটি আছে এমন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পূর্বে </a:t>
            </a:r>
            <a:r>
              <a:rPr lang="bn-BD" sz="37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8560" y="182880"/>
            <a:ext cx="4470400" cy="1015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681" y="7403948"/>
            <a:ext cx="5559637" cy="707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rises in the east.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4966" y="7388564"/>
            <a:ext cx="5819358" cy="707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beautiful.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681" y="3389123"/>
            <a:ext cx="5559637" cy="3716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4966" y="3389122"/>
            <a:ext cx="5819358" cy="371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97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5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5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5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642" y="2292291"/>
            <a:ext cx="12363451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Rule-4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ধর্মীয়গ্রন্থ, মহাকাব্য ও সংবাদপত্রের নামের পূর্বে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‘The’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679" y="7403954"/>
            <a:ext cx="5173561" cy="830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4966" y="7388564"/>
            <a:ext cx="5120638" cy="707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Prothom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679" y="3132653"/>
            <a:ext cx="5173561" cy="3977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4966" y="3132653"/>
            <a:ext cx="5120638" cy="39772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8953" y="982592"/>
            <a:ext cx="4470400" cy="1015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3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5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54" y="2302188"/>
            <a:ext cx="13358284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Rule-5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নদী, সাগর, উপসাগর বা মহাসাগরের নামের পূর্বে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The’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679" y="7403952"/>
            <a:ext cx="5173561" cy="7694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Padma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4966" y="7388560"/>
            <a:ext cx="5120638" cy="6617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7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of Bengal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679" y="3397614"/>
            <a:ext cx="5173561" cy="399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4966" y="3308324"/>
            <a:ext cx="5120638" cy="382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27040" y="958348"/>
            <a:ext cx="4470400" cy="1015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1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655" y="1777345"/>
            <a:ext cx="13358284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Rule-6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পর্বতমালা বা কয়েকটি পর্বতের সমষ্টি, দ্বীপপুঞ্জের বা দ্বীপের সমষ্টির পূর্বে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The’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679" y="7403952"/>
            <a:ext cx="5173561" cy="769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Himalayas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4966" y="7388564"/>
            <a:ext cx="5120638" cy="769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Andamans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679" y="3308324"/>
            <a:ext cx="5173561" cy="382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4966" y="3308324"/>
            <a:ext cx="5120638" cy="382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823845" y="625092"/>
            <a:ext cx="4470400" cy="1015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6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135" y="2329933"/>
            <a:ext cx="13358284" cy="4165601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appropriate articles:</a:t>
            </a:r>
          </a:p>
          <a:p>
            <a:pPr marL="0" indent="0">
              <a:buNone/>
            </a:pPr>
            <a:endParaRPr lang="en-US" sz="37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___ earth moves round the sun.		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The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 camel is ___ gentle animal.		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She is ___ M.A.						     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An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Rahim is ___ university student.		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The sun sets in ___ west.				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The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0010" y="1068168"/>
            <a:ext cx="5141339" cy="1015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GroupWork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6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" presetClass="entr" presetSubtype="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50"/>
                            </p:stCondLst>
                            <p:childTnLst>
                              <p:par>
                                <p:cTn id="22" presetID="2" presetClass="entr" presetSubtype="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50"/>
                            </p:stCondLst>
                            <p:childTnLst>
                              <p:par>
                                <p:cTn id="27" presetID="2" presetClass="entr" presetSubtype="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00"/>
                            </p:stCondLst>
                            <p:childTnLst>
                              <p:par>
                                <p:cTn id="37" presetID="2" presetClass="entr" presetSubtype="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" y="-1"/>
            <a:ext cx="16256000" cy="9144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vert="horz" lIns="91440" tIns="45721" rIns="91440" bIns="45721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333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by:-</a:t>
            </a:r>
            <a:endParaRPr lang="en-US" sz="5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8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Md.Maznu</a:t>
            </a:r>
            <a:r>
              <a:rPr lang="en-US" sz="8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Miah</a:t>
            </a:r>
            <a:endParaRPr lang="en-US" sz="87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Lecturer in English </a:t>
            </a:r>
          </a:p>
          <a:p>
            <a:r>
              <a:rPr lang="en-US" sz="5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Garadoba</a:t>
            </a:r>
            <a:r>
              <a:rPr lang="en-US" sz="5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Siratunnabi</a:t>
            </a:r>
            <a:r>
              <a:rPr lang="en-US" sz="5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Alim</a:t>
            </a:r>
            <a:r>
              <a:rPr lang="en-US" sz="5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Madrasah</a:t>
            </a:r>
            <a:endParaRPr lang="en-US" sz="5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Mobile:-01736664583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9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455" y="2477441"/>
            <a:ext cx="13358284" cy="5262112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appropriate articles in the following sentences:</a:t>
            </a:r>
          </a:p>
          <a:p>
            <a:pPr marL="514350" indent="-514350">
              <a:buNone/>
            </a:pPr>
            <a:r>
              <a:rPr lang="en-US" sz="37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He is ___ one eyed man.</a:t>
            </a:r>
          </a:p>
          <a:p>
            <a:pPr marL="514350" indent="-514350">
              <a:buNone/>
            </a:pPr>
            <a:r>
              <a:rPr lang="en-US" sz="37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700" b="1" dirty="0" err="1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Nazrul</a:t>
            </a:r>
            <a:r>
              <a:rPr lang="en-US" sz="37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___ Byron of Bangladesh.</a:t>
            </a:r>
          </a:p>
          <a:p>
            <a:pPr marL="514350" indent="-514350">
              <a:buNone/>
            </a:pPr>
            <a:r>
              <a:rPr lang="en-US" sz="37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It is ___ unique idea.</a:t>
            </a:r>
          </a:p>
          <a:p>
            <a:pPr marL="514350" indent="-514350">
              <a:buNone/>
            </a:pPr>
            <a:r>
              <a:rPr lang="en-US" sz="37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He lives in ___ USA.</a:t>
            </a:r>
          </a:p>
          <a:p>
            <a:pPr marL="514350" indent="-514350">
              <a:buNone/>
            </a:pPr>
            <a:r>
              <a:rPr lang="en-US" sz="37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It is ___ beautiful bird.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283" y="1093870"/>
            <a:ext cx="5503652" cy="1123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4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6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390" y="3246301"/>
            <a:ext cx="14375566" cy="26622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endParaRPr lang="en-US" sz="16700" b="1" dirty="0">
              <a:solidFill>
                <a:srgbClr val="A42C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ctur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6684628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rot="10800000" flipH="1" flipV="1">
            <a:off x="4572001" y="1940132"/>
            <a:ext cx="9658350" cy="5201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600" dirty="0" smtClean="0"/>
              <a:t>Thank you all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xmlns="" val="11958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40360" y="2019300"/>
            <a:ext cx="5597275" cy="1146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English-2</a:t>
            </a:r>
            <a:r>
              <a:rPr lang="en-US" sz="6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0432" y="2019301"/>
            <a:ext cx="2727961" cy="11405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0434" y="3448052"/>
            <a:ext cx="2727961" cy="1007205"/>
          </a:xfrm>
          <a:prstGeom prst="roundRect">
            <a:avLst/>
          </a:prstGeom>
          <a:solidFill>
            <a:srgbClr val="7FC7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en-US" sz="3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11784" y="3533781"/>
            <a:ext cx="5597275" cy="10133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to Ten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0432" y="4753879"/>
            <a:ext cx="2727961" cy="1132572"/>
          </a:xfrm>
          <a:prstGeom prst="roundRect">
            <a:avLst/>
          </a:prstGeom>
          <a:solidFill>
            <a:srgbClr val="F19DE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       </a:t>
            </a:r>
            <a:endParaRPr lang="en-US" sz="3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40358" y="4753879"/>
            <a:ext cx="5597275" cy="11325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8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6" y="1800225"/>
            <a:ext cx="15027276" cy="6800851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8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 this </a:t>
            </a:r>
            <a:r>
              <a:rPr lang="en-US" sz="4800" b="1" dirty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lesson, </a:t>
            </a:r>
            <a:r>
              <a:rPr lang="en-US" sz="48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</a:t>
            </a:r>
            <a:r>
              <a:rPr lang="en-US" sz="4800" b="1" dirty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48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 to</a:t>
            </a:r>
            <a:r>
              <a:rPr lang="en-US" sz="4800" b="1" dirty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E86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Articles.</a:t>
            </a:r>
            <a:endParaRPr lang="en-US" sz="5400" b="1" dirty="0">
              <a:solidFill>
                <a:srgbClr val="E86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E86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Classify </a:t>
            </a:r>
            <a:r>
              <a:rPr lang="en-US" sz="5400" b="1" dirty="0" smtClean="0">
                <a:solidFill>
                  <a:srgbClr val="E86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Articles.</a:t>
            </a:r>
            <a:endParaRPr lang="en-US" sz="5400" b="1" dirty="0">
              <a:solidFill>
                <a:srgbClr val="E86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E86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appropriate Articles.</a:t>
            </a:r>
          </a:p>
          <a:p>
            <a:pPr marL="285751" indent="-285751">
              <a:buNone/>
            </a:pPr>
            <a:endParaRPr lang="en-US" sz="4000" b="1" dirty="0" smtClean="0">
              <a:solidFill>
                <a:srgbClr val="E86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305" y="378375"/>
            <a:ext cx="6195849" cy="923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5400" b="1" dirty="0" smtClean="0">
                <a:latin typeface="SutonnySushreeGMJ" panose="01010600010101010101" pitchFamily="2" charset="0"/>
                <a:cs typeface="SutonnySushreeGMJ" panose="01010600010101010101" pitchFamily="2" charset="0"/>
              </a:rPr>
              <a:t>Learning Outcomes</a:t>
            </a:r>
            <a:endParaRPr lang="en-US" sz="5400" b="1" dirty="0">
              <a:latin typeface="SutonnySushreeGMJ" panose="01010600010101010101" pitchFamily="2" charset="0"/>
              <a:cs typeface="SutonnySushreeG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2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5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5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052" name="Picture 2" descr="http://www.job-passport.com/th/html/img/12771018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85926" y="2571750"/>
            <a:ext cx="13168812" cy="534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8441" y="342900"/>
            <a:ext cx="5692935" cy="1846661"/>
          </a:xfrm>
          <a:prstGeom prst="rect">
            <a:avLst/>
          </a:prstGeom>
          <a:solidFill>
            <a:srgbClr val="E86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pt-BR" sz="1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5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1" y="1"/>
            <a:ext cx="5431017" cy="155175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b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(a, an and the)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717801" y="1551755"/>
            <a:ext cx="297906" cy="925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1" tIns="60960" rIns="121921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6" name="Minus 5"/>
          <p:cNvSpPr/>
          <p:nvPr/>
        </p:nvSpPr>
        <p:spPr>
          <a:xfrm>
            <a:off x="2365148" y="2285926"/>
            <a:ext cx="11249465" cy="681319"/>
          </a:xfrm>
          <a:prstGeom prst="mathMinus">
            <a:avLst>
              <a:gd name="adj1" fmla="val 29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1" tIns="60960" rIns="121921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11968463" y="2538461"/>
            <a:ext cx="258857" cy="1039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1" tIns="60960" rIns="121921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485" y="3607540"/>
            <a:ext cx="7656841" cy="434796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1" tIns="60960" rIns="121921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498" indent="-571498" algn="ctr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Indefinite Article</a:t>
            </a:r>
          </a:p>
          <a:p>
            <a:pPr marL="571498" indent="-571498" algn="ctr">
              <a:buFont typeface="Wingdings" panose="05000000000000000000" pitchFamily="2" charset="2"/>
              <a:buChar char="ü"/>
            </a:pPr>
            <a:endParaRPr lang="en-US" sz="4000" b="1" dirty="0">
              <a:solidFill>
                <a:srgbClr val="7030A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BD" sz="2900" b="1" dirty="0" smtClean="0">
                <a:solidFill>
                  <a:srgbClr val="7030A0"/>
                </a:solidFill>
              </a:rPr>
              <a:t> </a:t>
            </a:r>
            <a:r>
              <a:rPr lang="bn-BD" sz="2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900" b="1" dirty="0" smtClean="0">
                <a:solidFill>
                  <a:srgbClr val="7030A0"/>
                </a:solidFill>
              </a:rPr>
              <a:t> </a:t>
            </a:r>
            <a:r>
              <a:rPr lang="bn-BD" sz="2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900" b="1" dirty="0" smtClean="0">
                <a:solidFill>
                  <a:srgbClr val="7030A0"/>
                </a:solidFill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Indefinite Article</a:t>
            </a:r>
            <a:r>
              <a:rPr lang="en-US" sz="2900" b="1" dirty="0" smtClean="0">
                <a:solidFill>
                  <a:srgbClr val="7030A0"/>
                </a:solidFill>
              </a:rPr>
              <a:t> </a:t>
            </a:r>
            <a:r>
              <a:rPr lang="bn-BD" sz="2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29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sz="29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4" indent="-285754" algn="ctr">
              <a:buFont typeface="Wingdings" panose="05000000000000000000" pitchFamily="2" charset="2"/>
              <a:buChar char="v"/>
            </a:pPr>
            <a:r>
              <a:rPr lang="bn-BD" sz="29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অনির্দিষ্ট ব্যক্তি, বস্তু বা প্রাণীকে বুঝায়।</a:t>
            </a:r>
            <a:endParaRPr lang="en-US" sz="29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900" b="1" dirty="0" smtClean="0">
              <a:solidFill>
                <a:srgbClr val="00B050"/>
              </a:solidFill>
            </a:endParaRPr>
          </a:p>
          <a:p>
            <a:pPr marL="742855" lvl="1" indent="-285754" algn="ctr">
              <a:buFont typeface="Wingdings" panose="05000000000000000000" pitchFamily="2" charset="2"/>
              <a:buChar char="v"/>
            </a:pPr>
            <a:r>
              <a:rPr lang="bn-BD" sz="29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9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= any man; a tree = any tree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9483" y="3578369"/>
            <a:ext cx="7765236" cy="42315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1" tIns="60960" rIns="121921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498" indent="-571498" algn="ctr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Article</a:t>
            </a:r>
          </a:p>
          <a:p>
            <a:pPr algn="ctr"/>
            <a:endParaRPr lang="en-US" sz="3200" b="1" dirty="0" smtClean="0">
              <a:solidFill>
                <a:schemeClr val="accent1"/>
              </a:solidFill>
            </a:endParaRPr>
          </a:p>
          <a:p>
            <a:pPr marL="571498" indent="-571498" algn="ctr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Article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498" indent="-571498" algn="ctr">
              <a:buFont typeface="Wingdings" panose="05000000000000000000" pitchFamily="2" charset="2"/>
              <a:buChar char="ü"/>
            </a:pPr>
            <a:endParaRPr lang="bn-BD" sz="3200" b="1" dirty="0" smtClean="0">
              <a:solidFill>
                <a:schemeClr val="accent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বা একাধিক ব্যক্তি, বস্তু বা প্রাণীকে বুঝায়।</a:t>
            </a:r>
            <a:endParaRPr lang="en-US" sz="32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 smtClean="0">
              <a:solidFill>
                <a:schemeClr val="accent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man = a definite man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718477" y="2538461"/>
            <a:ext cx="258857" cy="1039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1" tIns="60960" rIns="121921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073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9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1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650"/>
                            </p:stCondLst>
                            <p:childTnLst>
                              <p:par>
                                <p:cTn id="43" presetID="2" presetClass="entr" presetSubtype="1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6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600"/>
                            </p:stCondLst>
                            <p:childTnLst>
                              <p:par>
                                <p:cTn id="52" presetID="2" presetClass="entr" presetSubtype="9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800"/>
                            </p:stCondLst>
                            <p:childTnLst>
                              <p:par>
                                <p:cTn id="57" presetID="2" presetClass="entr" presetSubtype="4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450"/>
                            </p:stCondLst>
                            <p:childTnLst>
                              <p:par>
                                <p:cTn id="6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850"/>
                            </p:stCondLst>
                            <p:childTnLst>
                              <p:par>
                                <p:cTn id="67" presetID="2" presetClass="entr" presetSubtype="3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77372" y="3225704"/>
            <a:ext cx="12128740" cy="257067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7100" b="1" dirty="0" smtClean="0">
                <a:solidFill>
                  <a:srgbClr val="00B050"/>
                </a:solidFill>
                <a:latin typeface="SutonnyUniGMJ" panose="01010600010101010101" pitchFamily="2" charset="0"/>
                <a:cs typeface="SutonnyUniGMJ" panose="01010600010101010101" pitchFamily="2" charset="0"/>
              </a:rPr>
              <a:t>Lesson : Use of “a” and “an</a:t>
            </a:r>
            <a:r>
              <a:rPr lang="en-US" sz="71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”</a:t>
            </a:r>
            <a:endParaRPr lang="en-US" sz="7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9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2288" y="-55118"/>
            <a:ext cx="5880537" cy="923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utonnySushreeGMJ" panose="01010600010101010101" pitchFamily="2" charset="0"/>
                <a:cs typeface="SutonnySushreeGMJ" panose="01010600010101010101" pitchFamily="2" charset="0"/>
              </a:rPr>
              <a:t>Use of ‘a’ and ‘an</a:t>
            </a:r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124" y="3813221"/>
            <a:ext cx="5069436" cy="403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45605" y="7851498"/>
            <a:ext cx="3310759" cy="7078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book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087" y="3870381"/>
            <a:ext cx="4516939" cy="403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2825" y="3870381"/>
            <a:ext cx="4516939" cy="403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371206" y="7851498"/>
            <a:ext cx="3815255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55573" y="7851498"/>
            <a:ext cx="3815255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9123" y="971017"/>
            <a:ext cx="15191698" cy="1817611"/>
          </a:xfrm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Rule-1.</a:t>
            </a:r>
            <a:r>
              <a:rPr lang="en-US" sz="3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sz="37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 </a:t>
            </a:r>
            <a:r>
              <a:rPr lang="bn-BD" sz="37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শুরুতে 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37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 তার পূর্বে 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‘a’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37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37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bn-BD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a,e,i,o,u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n-BD" sz="37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 তার পূর্বে 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‘an’ </a:t>
            </a:r>
            <a:r>
              <a:rPr lang="bn-BD" sz="37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r>
              <a:rPr lang="bn-BD" sz="37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bn-BD" sz="37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xmlns="" val="26434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5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3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35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35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1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5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183" y="1903707"/>
            <a:ext cx="13358284" cy="194112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শুরুতে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‘h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 এবং উচ্চারণ যদি ‘হ’ এর মত হয়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পূর্বে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‘a’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7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243600" y="957142"/>
            <a:ext cx="5880537" cy="830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‘a’ and ‘an’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190" y="3486149"/>
            <a:ext cx="5950857" cy="373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062" y="3486149"/>
            <a:ext cx="5977362" cy="373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309188" y="7240876"/>
            <a:ext cx="5950857" cy="707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4973" y="7296590"/>
            <a:ext cx="5977360" cy="707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5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" presetClass="entr" presetSubtype="12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35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85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uiExpan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1804</TotalTime>
  <Words>597</Words>
  <Application>Microsoft Office PowerPoint</Application>
  <PresentationFormat>Custom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Slide 1</vt:lpstr>
      <vt:lpstr>Slide 2</vt:lpstr>
      <vt:lpstr>Slide 3</vt:lpstr>
      <vt:lpstr>Slide 4</vt:lpstr>
      <vt:lpstr>Slide 5</vt:lpstr>
      <vt:lpstr>Articles (a, an and the)</vt:lpstr>
      <vt:lpstr>Slide 7</vt:lpstr>
      <vt:lpstr>Rule-1. সাধারনত শব্দের শুরুতে Consonant থাকলে তার পূর্বে Article ‘a’ বসে এবং Vowel (a,e,i,o,u) থাকলে তার পূর্বে Article ‘an’ বসে। </vt:lpstr>
      <vt:lpstr>Rule-2. কোন Word- এর শুরুতে Consonant ‘h’ থাকলে এবং উচ্চারণ যদি ‘হ’ এর মত হয় তাহলে তার পূর্বে Article ‘a’ বসে।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Md.Maznu Miah</dc:creator>
  <cp:lastModifiedBy>Fuad</cp:lastModifiedBy>
  <cp:revision>283</cp:revision>
  <dcterms:created xsi:type="dcterms:W3CDTF">2014-12-31T11:59:58Z</dcterms:created>
  <dcterms:modified xsi:type="dcterms:W3CDTF">2020-10-29T06:34:51Z</dcterms:modified>
</cp:coreProperties>
</file>