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30"/>
  </p:notesMasterIdLst>
  <p:sldIdLst>
    <p:sldId id="427" r:id="rId4"/>
    <p:sldId id="392" r:id="rId5"/>
    <p:sldId id="425" r:id="rId6"/>
    <p:sldId id="429" r:id="rId7"/>
    <p:sldId id="394" r:id="rId8"/>
    <p:sldId id="430" r:id="rId9"/>
    <p:sldId id="407" r:id="rId10"/>
    <p:sldId id="408" r:id="rId11"/>
    <p:sldId id="412" r:id="rId12"/>
    <p:sldId id="405" r:id="rId13"/>
    <p:sldId id="409" r:id="rId14"/>
    <p:sldId id="410" r:id="rId15"/>
    <p:sldId id="411" r:id="rId16"/>
    <p:sldId id="413" r:id="rId17"/>
    <p:sldId id="414" r:id="rId18"/>
    <p:sldId id="424" r:id="rId19"/>
    <p:sldId id="415" r:id="rId20"/>
    <p:sldId id="416" r:id="rId21"/>
    <p:sldId id="417" r:id="rId22"/>
    <p:sldId id="418" r:id="rId23"/>
    <p:sldId id="419" r:id="rId24"/>
    <p:sldId id="422" r:id="rId25"/>
    <p:sldId id="421" r:id="rId26"/>
    <p:sldId id="423" r:id="rId27"/>
    <p:sldId id="420" r:id="rId28"/>
    <p:sldId id="40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D5C64-72F5-4BEA-AE14-946A52EB421B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7F082-6188-42BF-9DC0-FB4C36B01B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39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629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435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</a:t>
            </a: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98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</a:t>
            </a: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44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67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166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813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2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30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620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82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          </a:t>
            </a: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527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44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154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516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740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063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828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</a:t>
            </a: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075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5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34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985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452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          </a:t>
            </a: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082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         </a:t>
            </a:r>
            <a:r>
              <a:rPr lang="en-US" dirty="0" err="1" smtClean="0"/>
              <a:t>মুঃ</a:t>
            </a:r>
            <a:r>
              <a:rPr lang="en-US" dirty="0" smtClean="0"/>
              <a:t> </a:t>
            </a:r>
            <a:r>
              <a:rPr lang="en-US" dirty="0" err="1" smtClean="0"/>
              <a:t>হাসানুজ্জামান</a:t>
            </a:r>
            <a:r>
              <a:rPr lang="en-US" dirty="0" smtClean="0"/>
              <a:t> </a:t>
            </a:r>
            <a:r>
              <a:rPr lang="en-US" dirty="0" err="1" smtClean="0"/>
              <a:t>হাসন</a:t>
            </a:r>
            <a:r>
              <a:rPr lang="en-US" dirty="0" smtClean="0"/>
              <a:t>, </a:t>
            </a: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শহীদ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জিয়াউর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বুধপাড়া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মতিহার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রাজশাহী</a:t>
            </a:r>
            <a:r>
              <a:rPr lang="en-US" baseline="0" dirty="0" smtClean="0"/>
              <a:t> ।  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23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22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13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4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9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529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10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303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187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76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99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1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244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43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336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63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497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685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52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7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85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2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3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6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99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3" y="6733274"/>
            <a:ext cx="851160" cy="1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69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68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36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45A19-FA0D-4415-8C07-BA16437E9C11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BF6AE-EF48-4A61-8DFF-E3C2427D8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62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8" r:id="rId8"/>
    <p:sldLayoutId id="2147483687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" y="6728840"/>
            <a:ext cx="823884" cy="1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" y="6688670"/>
            <a:ext cx="1080120" cy="1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0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012829"/>
            <a:ext cx="6614652" cy="24006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				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54"/>
            <a:ext cx="2819400" cy="1334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7023"/>
            <a:ext cx="2819400" cy="1224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63999"/>
            <a:ext cx="2819400" cy="1207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687"/>
            <a:ext cx="2010697" cy="1675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181600"/>
            <a:ext cx="2819400" cy="11550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154561"/>
            <a:ext cx="2819400" cy="1240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52" y="5181600"/>
            <a:ext cx="2819400" cy="129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303" y="1949014"/>
            <a:ext cx="2010697" cy="1593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99451"/>
            <a:ext cx="2228851" cy="15833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1" y="4228536"/>
            <a:ext cx="2571749" cy="10542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7357">
            <a:off x="1104252" y="1280917"/>
            <a:ext cx="1135840" cy="13695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25" y="577593"/>
            <a:ext cx="1579306" cy="191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314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83054" y="1143000"/>
            <a:ext cx="1773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5890" y="2209800"/>
            <a:ext cx="357501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KviK</a:t>
            </a:r>
            <a:r>
              <a:rPr lang="en-GB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GB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GB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GB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7999" y="590180"/>
            <a:ext cx="25908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একক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কাজ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5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1897" y="238780"/>
            <a:ext cx="271374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SutonnyMJ" pitchFamily="2" charset="0"/>
                <a:cs typeface="SutonnyMJ" pitchFamily="2" charset="0"/>
              </a:rPr>
              <a:t>উদvহরণের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66455" y="845319"/>
            <a:ext cx="484632" cy="583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1512574"/>
            <a:ext cx="9067800" cy="677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1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প্রধান শিক্ষক দরিদ্র তহবিল থেকে নিজ হাতে এক হাজার টাকা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স্কুলে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ছাত্রদের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।’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2643" y="3066446"/>
            <a:ext cx="1955800" cy="6925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ক) কে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361299" y="2363956"/>
            <a:ext cx="484632" cy="552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72141" y="3095527"/>
            <a:ext cx="1676400" cy="6051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8064" y="4316323"/>
            <a:ext cx="1955800" cy="6707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কি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923872" y="3263951"/>
            <a:ext cx="591396" cy="291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934947" y="4473981"/>
            <a:ext cx="622860" cy="19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5713" y="5663289"/>
            <a:ext cx="2600785" cy="6103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গ) কি দিয়ে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80398" y="4204440"/>
            <a:ext cx="1801171" cy="6707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39754" y="5618788"/>
            <a:ext cx="2015091" cy="6548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5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009577" y="5856703"/>
            <a:ext cx="533400" cy="227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799826" y="3123540"/>
            <a:ext cx="2039374" cy="5445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কর্তৃ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কারক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938656" y="3171259"/>
            <a:ext cx="457200" cy="262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987305" y="4389466"/>
            <a:ext cx="457200" cy="262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107924" y="5756266"/>
            <a:ext cx="457200" cy="262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884282" y="4267580"/>
            <a:ext cx="1987755" cy="5445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কর্ম কারক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60951" y="5618788"/>
            <a:ext cx="2034415" cy="5445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করণ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</p:spTree>
    <p:extLst>
      <p:ext uri="{BB962C8B-B14F-4D97-AF65-F5344CB8AC3E}">
        <p14:creationId xmlns:p14="http://schemas.microsoft.com/office/powerpoint/2010/main" val="185809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73780" y="1013799"/>
            <a:ext cx="212792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ছাত্রদের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23169" y="2506805"/>
            <a:ext cx="2362200" cy="6720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92747" y="3970882"/>
            <a:ext cx="2146176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স্কুলে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2519" y="986090"/>
            <a:ext cx="2520280" cy="6474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ঘ) কাদের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985" y="2540074"/>
            <a:ext cx="2910994" cy="6574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ঙ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কোথা থেকে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8354" y="3970882"/>
            <a:ext cx="2304256" cy="5566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চ) কোথায়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60900" y="944208"/>
            <a:ext cx="1841091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সম্প্রদান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কারক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24144" y="2517340"/>
            <a:ext cx="1985220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অপাদান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80214" y="3954302"/>
            <a:ext cx="1898168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অধিকরণ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832454" y="1083175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033665" y="4027966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161208" y="2640586"/>
            <a:ext cx="683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150300" y="1013799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182032" y="4000018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336493" y="2573626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2802" y="762000"/>
            <a:ext cx="2874595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199" y="2133600"/>
            <a:ext cx="4495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KviK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4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1934" y="250962"/>
            <a:ext cx="735845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as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as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t  </a:t>
            </a:r>
            <a:r>
              <a:rPr lang="en-GB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 করে সেই কর্তা বা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কর্ত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„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কারক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943" y="1199831"/>
            <a:ext cx="810344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 ভাত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বালকেরা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GB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ঠে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ফুটবল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খেলছে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953" y="2148700"/>
            <a:ext cx="842493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ক্রিয়াকে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‘কে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 বা ‘কারা’ দিয়ে প্রশ্ন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টাই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কর্তৃকারক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31934" y="3851876"/>
            <a:ext cx="2348955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কে ভাত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GB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5181599" y="3832922"/>
            <a:ext cx="3547269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আমি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6943" y="4739553"/>
            <a:ext cx="3231877" cy="5743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কারা ফুটবল খেলছে ?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81600" y="4739553"/>
            <a:ext cx="3208784" cy="5743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বালকেরা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108100" y="3970544"/>
            <a:ext cx="692422" cy="287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003999" y="4948394"/>
            <a:ext cx="692422" cy="287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36970" y="5646184"/>
            <a:ext cx="5834685" cy="5847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আমি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 বালকেরা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কর্তৃকারক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845" y="188640"/>
            <a:ext cx="8673555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কর্মকারক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t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যাকে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কর্মকারক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as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845" y="1607782"/>
            <a:ext cx="37770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800" b="1" dirty="0" smtClean="0">
                <a:latin typeface="SutonnyMJ" pitchFamily="2" charset="0"/>
                <a:cs typeface="NikoshBAN" pitchFamily="2" charset="0"/>
              </a:rPr>
              <a:t>যেমন</a:t>
            </a:r>
            <a:r>
              <a:rPr lang="en-US" sz="2800" b="1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ভাত 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877" y="2600908"/>
            <a:ext cx="842493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ক্রিয়াকে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কি’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 বা ‘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কাকে’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 দিয়ে প্রশ্ন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4465" y="4140915"/>
            <a:ext cx="4032448" cy="5743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আমি কি 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82952" y="4124926"/>
            <a:ext cx="4032448" cy="5743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4465" y="4988906"/>
            <a:ext cx="4032448" cy="5743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হাবিব কাকে 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মেরেছে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82952" y="4988905"/>
            <a:ext cx="4032448" cy="5743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সোহেলকে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5084" y="5879779"/>
            <a:ext cx="6456009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ভাত</a:t>
            </a:r>
            <a:r>
              <a:rPr lang="en-GB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সোহেলকে</a:t>
            </a:r>
            <a:r>
              <a:rPr lang="en-GB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as-IN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হচ্ছে 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GB" sz="3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র্ম</a:t>
            </a:r>
            <a:r>
              <a:rPr lang="as-IN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s-IN" sz="32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74293" y="1607782"/>
            <a:ext cx="4759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2|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হাবিব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 সোহলকে 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মেরেছে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220" y="199359"/>
            <a:ext cx="872264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করণ কারক</a:t>
            </a:r>
            <a:r>
              <a:rPr lang="en-US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t 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 ক্রিয়া সম্পাদনের যন্ত্র বা উপকরণ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916741"/>
            <a:ext cx="453266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করণ</a:t>
            </a:r>
            <a:r>
              <a:rPr lang="en-GB" sz="2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GB" sz="2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GB" sz="2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:   </a:t>
            </a:r>
            <a:r>
              <a:rPr lang="en-GB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as-IN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056" y="1574796"/>
            <a:ext cx="82890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সম্পাদনের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উপায়কে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448" y="2224778"/>
            <a:ext cx="430406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     </a:t>
            </a:r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1|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নীরা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 কলম দিয়ে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675" y="2962757"/>
            <a:ext cx="8722643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ক্রিয়াকে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বা ‘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কী উপায়ে’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দিয়ে প্রশ্ন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সে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টাই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 কারক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1342" y="4275418"/>
            <a:ext cx="4174940" cy="5743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atin typeface="NikoshBAN" pitchFamily="2" charset="0"/>
                <a:cs typeface="NikoshBAN" pitchFamily="2" charset="0"/>
              </a:rPr>
              <a:t>নীরা কীসের দ্বারা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লেখে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as-IN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39374" y="4308573"/>
            <a:ext cx="4174940" cy="5743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কলম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0056" y="4985719"/>
            <a:ext cx="4174940" cy="5743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উপায়ে </a:t>
            </a:r>
            <a:r>
              <a:rPr lang="en-GB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সফল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হওয়া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s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84004" y="5019523"/>
            <a:ext cx="4174940" cy="5743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সাধনায়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3665" y="5828640"/>
            <a:ext cx="870503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কলম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সাধনায়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ÔÔ</a:t>
            </a:r>
            <a:r>
              <a:rPr lang="en-GB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GB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GB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ÕÕ</a:t>
            </a:r>
            <a:r>
              <a:rPr lang="en-GB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as-IN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39374" y="2224778"/>
            <a:ext cx="426633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>
                <a:latin typeface="NikoshBAN" pitchFamily="2" charset="0"/>
                <a:cs typeface="SutonnyMJ" pitchFamily="2" charset="0"/>
              </a:rPr>
              <a:t> </a:t>
            </a:r>
            <a:r>
              <a:rPr lang="en-GB" sz="2400" dirty="0" smtClean="0">
                <a:latin typeface="NikoshBAN" pitchFamily="2" charset="0"/>
                <a:cs typeface="SutonnyMJ" pitchFamily="2" charset="0"/>
              </a:rPr>
              <a:t>    </a:t>
            </a:r>
            <a:r>
              <a:rPr lang="en-GB" sz="2800" dirty="0" smtClean="0">
                <a:ln w="0"/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as-IN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সাধনায় </a:t>
            </a:r>
            <a:r>
              <a:rPr lang="en-GB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সফল</a:t>
            </a:r>
            <a:r>
              <a:rPr lang="en-GB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as-IN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7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88640"/>
            <a:ext cx="8407924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সম্প্রদান কারক</a:t>
            </a:r>
            <a:r>
              <a:rPr lang="en-US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t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 স্বত্ব ত্যাগ করে দান বা অর্চনা বুঝালে সম্প্রদান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	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স্বত্ব ত্যাগ না করলে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কর্মকারক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1599905"/>
            <a:ext cx="3581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2| </a:t>
            </a:r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গুরুজনে</a:t>
            </a:r>
            <a:r>
              <a:rPr lang="as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 কর </a:t>
            </a:r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নতি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420" y="2511446"/>
            <a:ext cx="842493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ক্রিয়াকে</a:t>
            </a:r>
            <a:r>
              <a:rPr lang="en-GB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কর্মকারকের মত</a:t>
            </a:r>
            <a:r>
              <a:rPr lang="en-GB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‘কি’ বা ‘</a:t>
            </a:r>
            <a:r>
              <a:rPr lang="as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কাকে’</a:t>
            </a:r>
            <a:r>
              <a:rPr lang="as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দিয়ে প্রশ্ন করে </a:t>
            </a:r>
            <a:r>
              <a:rPr lang="en-GB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as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 </a:t>
            </a:r>
            <a:r>
              <a:rPr lang="as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GB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সেটা</a:t>
            </a:r>
            <a:r>
              <a:rPr lang="en-GB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GB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GB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তবে </a:t>
            </a:r>
            <a:r>
              <a:rPr lang="as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 স্বত্ব </a:t>
            </a:r>
            <a:r>
              <a:rPr lang="as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as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6094" y="3793720"/>
            <a:ext cx="2957264" cy="574323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ভিক্ষা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62400" y="3793720"/>
            <a:ext cx="4032448" cy="574323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ভিখারীকে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4978" y="4655775"/>
            <a:ext cx="2958380" cy="574323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নতি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14800" y="4644798"/>
            <a:ext cx="4032448" cy="574323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গুরুজনে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420" y="5550940"/>
            <a:ext cx="840792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যেমন মানুষ ভিক্ষারীকে দান করে কোন স্বত্ব ছাড়াই যাকে বলে নি:শর্ত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আবার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গুরুজনকে মানুষ সম্মান করে কোন স্বার্থ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ছাড়াই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420" y="1599906"/>
            <a:ext cx="425378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:   </a:t>
            </a:r>
            <a:r>
              <a:rPr lang="en-GB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ভিক্ষারীকে</a:t>
            </a:r>
            <a:r>
              <a:rPr lang="as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 ভিক্ষা </a:t>
            </a:r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8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845" y="188640"/>
            <a:ext cx="842493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অপাদান </a:t>
            </a:r>
            <a:r>
              <a:rPr lang="as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t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as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বুঝালে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অপাদান কারক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475" y="1074041"/>
            <a:ext cx="8825956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/>
              <a:t>যা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থেকে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কিছু</a:t>
            </a:r>
            <a:r>
              <a:rPr lang="en-GB" sz="2800" b="1" dirty="0" smtClean="0"/>
              <a:t>  </a:t>
            </a:r>
            <a:r>
              <a:rPr lang="en-GB" sz="2800" b="1" dirty="0" err="1" smtClean="0"/>
              <a:t>গৃহীত</a:t>
            </a:r>
            <a:r>
              <a:rPr lang="en-GB" sz="2800" b="1" dirty="0" smtClean="0"/>
              <a:t>,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উrপন্ন</a:t>
            </a:r>
            <a:r>
              <a:rPr lang="en-GB" sz="2800" b="1" dirty="0" smtClean="0"/>
              <a:t>, </a:t>
            </a:r>
            <a:r>
              <a:rPr lang="en-GB" sz="2800" b="1" dirty="0" err="1" smtClean="0"/>
              <a:t>বিচ্যুত</a:t>
            </a:r>
            <a:r>
              <a:rPr lang="en-GB" sz="2800" b="1" dirty="0" smtClean="0"/>
              <a:t>, </a:t>
            </a:r>
            <a:r>
              <a:rPr lang="en-GB" sz="2800" b="1" dirty="0" err="1" smtClean="0"/>
              <a:t>আরম্ভ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হয়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তাকে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অপাদান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কারক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বলে</a:t>
            </a:r>
            <a:r>
              <a:rPr lang="en-GB" sz="2800" b="1" dirty="0" smtClean="0"/>
              <a:t> ।</a:t>
            </a:r>
            <a:endParaRPr lang="en-GB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41845" y="1987700"/>
            <a:ext cx="425395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1| 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: গাছ থেকে পাতা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546" y="2877953"/>
            <a:ext cx="8424936" cy="107721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ক্রিয়াকে</a:t>
            </a:r>
            <a:r>
              <a:rPr lang="en-GB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GB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as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বা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as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দিয়ে প্রশ্ন করে উত্তর পেলে </a:t>
            </a:r>
            <a:r>
              <a:rPr lang="en-GB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Acv`vb</a:t>
            </a:r>
            <a:r>
              <a:rPr lang="en-GB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GB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as-IN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6090" y="4428015"/>
            <a:ext cx="3946382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এখা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কোথা থেকে পাতা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GB" sz="2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953000" y="4469687"/>
            <a:ext cx="2721772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6090" y="5195680"/>
            <a:ext cx="3870182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হতে বিরত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হও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53000" y="5217868"/>
            <a:ext cx="2977411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 উত্তর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–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919" y="6019800"/>
            <a:ext cx="840792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GB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পাপে</a:t>
            </a:r>
            <a:r>
              <a:rPr lang="en-GB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হচ্ছে</a:t>
            </a:r>
            <a:r>
              <a:rPr lang="en-GB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আপাদন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as-IN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63804" y="2059146"/>
            <a:ext cx="333955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800" dirty="0">
                <a:latin typeface="NikoshBAN" pitchFamily="2" charset="0"/>
                <a:cs typeface="SutonnyMJ" pitchFamily="2" charset="0"/>
              </a:rPr>
              <a:t> </a:t>
            </a:r>
            <a:r>
              <a:rPr lang="en-GB" sz="2800" dirty="0" smtClean="0">
                <a:latin typeface="NikoshBAN" pitchFamily="2" charset="0"/>
                <a:cs typeface="SutonnyMJ" pitchFamily="2" charset="0"/>
              </a:rPr>
              <a:t>  </a:t>
            </a:r>
            <a:r>
              <a:rPr lang="en-GB" sz="2800" dirty="0" smtClean="0">
                <a:latin typeface="SutonnyMJ" pitchFamily="2" charset="0"/>
                <a:cs typeface="SutonnyMJ" pitchFamily="2" charset="0"/>
              </a:rPr>
              <a:t>2| 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পাপে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বিরত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হও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5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135" y="300958"/>
            <a:ext cx="8650635" cy="584775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৬। অধিকরণ </a:t>
            </a:r>
            <a:r>
              <a:rPr lang="as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t  </a:t>
            </a:r>
            <a:r>
              <a:rPr lang="en-GB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ক্রিয়ার 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 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বা 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স্থানকে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 অধিকরণ কারক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842" y="1153270"/>
            <a:ext cx="4330155" cy="52322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রোজ স্কুলে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289" y="2198883"/>
            <a:ext cx="8650634" cy="1077218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ক্রিয়াকে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হচ্ছে-কোথায় এবং </a:t>
            </a:r>
            <a:r>
              <a:rPr lang="as-IN" sz="3200" dirty="0" smtClean="0">
                <a:latin typeface="SutonnyMJ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L</a:t>
            </a:r>
            <a:r>
              <a:rPr lang="as-IN" sz="3200" dirty="0" smtClean="0">
                <a:latin typeface="SutonnyMJ" pitchFamily="2" charset="0"/>
                <a:cs typeface="NikoshBAN" pitchFamily="2" charset="0"/>
              </a:rPr>
              <a:t>ন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 দিয়ে প্রশ্ন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উত্তর পাওয়া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GB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GB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GB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as-IN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4135" y="3870627"/>
            <a:ext cx="4032448" cy="5743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রোজ কোথায় 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96291" y="3941564"/>
            <a:ext cx="4196185" cy="5743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as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স্কুল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4135" y="4887496"/>
            <a:ext cx="4032448" cy="574323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কখন সূর্য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1997" y="4887496"/>
            <a:ext cx="4320481" cy="574323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প্রভাতে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প্রভাত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কাল </a:t>
            </a:r>
            <a:r>
              <a:rPr lang="as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as-IN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833428"/>
            <a:ext cx="6825314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প্রভাত</a:t>
            </a:r>
            <a:r>
              <a:rPr lang="en-GB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GB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as-IN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1153270"/>
            <a:ext cx="3415755" cy="52322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  <a:latin typeface="NikoshBAN" pitchFamily="2" charset="0"/>
                <a:cs typeface="SutonnyMJ" pitchFamily="2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SutonnyMJ" pitchFamily="2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প্রভাতে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সূর্য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864428"/>
            <a:ext cx="480060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: nvmvby¾vgvb (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nvmvb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)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               µ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xov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knx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wRqvDi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vjq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: 01719864555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sadagolap55520@gmail.com</a:t>
            </a:r>
            <a:endParaRPr lang="en-US" sz="2400" dirty="0"/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381000"/>
            <a:ext cx="2667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ey„ym 13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295399"/>
            <a:ext cx="3886200" cy="48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9003" y="5731575"/>
            <a:ext cx="804405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 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দ্বিতীয় বাক্যে তিলের ভেতরই তিল থাকার কথা বলছে। </a:t>
            </a: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IN" sz="2000" dirty="0" smtClean="0">
                <a:solidFill>
                  <a:srgbClr val="7030A0"/>
                </a:solidFill>
              </a:rPr>
              <a:t>এই </a:t>
            </a:r>
            <a:r>
              <a:rPr lang="en-GB" sz="2000" dirty="0">
                <a:solidFill>
                  <a:srgbClr val="7030A0"/>
                </a:solidFill>
              </a:rPr>
              <a:t>'</a:t>
            </a:r>
            <a:r>
              <a:rPr lang="bn-IN" sz="2000" dirty="0">
                <a:solidFill>
                  <a:srgbClr val="7030A0"/>
                </a:solidFill>
              </a:rPr>
              <a:t>আছে</a:t>
            </a:r>
            <a:r>
              <a:rPr lang="en-GB" sz="2000" dirty="0">
                <a:solidFill>
                  <a:srgbClr val="7030A0"/>
                </a:solidFill>
              </a:rPr>
              <a:t>' </a:t>
            </a:r>
            <a:r>
              <a:rPr lang="bn-IN" sz="2000" dirty="0">
                <a:solidFill>
                  <a:srgbClr val="7030A0"/>
                </a:solidFill>
              </a:rPr>
              <a:t>ক্রিয়াটি তিলের ভেতরে থেকেই কাজ করছে। 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8470" y="88911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FF0000"/>
                </a:solidFill>
              </a:rPr>
              <a:t>অপাদান-অধিকরণ কারকের পার্থক্য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416" y="690474"/>
            <a:ext cx="876426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অপাদান ও অধিকরণ কারক আলাদা করতে গিয়ে অনেকেরই সমস্যা হয়। অপাদান ও অধিকরণ কারককে আলাদা করে চেনার সহজ উপায় 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হলো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t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416" y="2391277"/>
            <a:ext cx="876426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অপাদান কারক থেকে কোন কিছু বের হয় বোঝায়। 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 অধিকরণ কারকের মাঝেই ক্রিয়া সম্পাদিত হয়। 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976" y="3602858"/>
            <a:ext cx="8377194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00B050"/>
                </a:solidFill>
                <a:latin typeface="SutonnyMJ" pitchFamily="2" charset="0"/>
              </a:rPr>
              <a:t>যেমন-</a:t>
            </a:r>
            <a:r>
              <a:rPr lang="en-US" sz="2000" b="1" dirty="0" smtClean="0">
                <a:solidFill>
                  <a:srgbClr val="00B050"/>
                </a:solidFill>
                <a:latin typeface="SutonnyMJ" pitchFamily="2" charset="0"/>
              </a:rPr>
              <a:t>  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1| </a:t>
            </a:r>
            <a:r>
              <a:rPr lang="bn-IN" sz="2000" b="1" dirty="0" smtClean="0">
                <a:solidFill>
                  <a:srgbClr val="00B050"/>
                </a:solidFill>
                <a:latin typeface="SutonnyMJ" pitchFamily="2" charset="0"/>
              </a:rPr>
              <a:t>তিল</a:t>
            </a:r>
            <a:r>
              <a:rPr lang="bn-IN" sz="2000" b="1" dirty="0" smtClean="0">
                <a:solidFill>
                  <a:srgbClr val="00B050"/>
                </a:solidFill>
              </a:rPr>
              <a:t> </a:t>
            </a:r>
            <a:r>
              <a:rPr lang="bn-IN" sz="2000" b="1" dirty="0">
                <a:solidFill>
                  <a:srgbClr val="00B050"/>
                </a:solidFill>
              </a:rPr>
              <a:t>থেকে তেল হয়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                                </a:t>
            </a:r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2</a:t>
            </a:r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bn-IN" sz="2000" b="1" dirty="0" smtClean="0">
                <a:solidFill>
                  <a:srgbClr val="00B050"/>
                </a:solidFill>
              </a:rPr>
              <a:t>তিলে </a:t>
            </a:r>
            <a:r>
              <a:rPr lang="bn-IN" sz="2000" b="1" dirty="0">
                <a:solidFill>
                  <a:srgbClr val="00B050"/>
                </a:solidFill>
              </a:rPr>
              <a:t>তেল আছে</a:t>
            </a:r>
            <a:r>
              <a:rPr lang="en-GB" sz="2000" b="1" dirty="0">
                <a:solidFill>
                  <a:srgbClr val="00B050"/>
                </a:solidFill>
              </a:rPr>
              <a:t>'</a:t>
            </a:r>
            <a:r>
              <a:rPr lang="hi-IN" sz="2000" b="1" dirty="0">
                <a:solidFill>
                  <a:srgbClr val="00B050"/>
                </a:solidFill>
              </a:rPr>
              <a:t>।</a:t>
            </a:r>
            <a:endParaRPr lang="en-GB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494" y="4506663"/>
            <a:ext cx="871019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C00000"/>
                </a:solidFill>
              </a:rPr>
              <a:t>প্রথম বাক্যে তিলের ভেতর ক্রিয়া সংঘটিত হয়নি। বরং তিল থেকে তেল বের হওয়ার কথা বোঝাচ্ছে।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4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1527" y="152743"/>
            <a:ext cx="1775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:</a:t>
            </a:r>
            <a:r>
              <a:rPr lang="bn-IN" sz="3600" dirty="0" smtClean="0">
                <a:solidFill>
                  <a:srgbClr val="C00000"/>
                </a:solidFill>
              </a:rPr>
              <a:t>- 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936" y="915188"/>
            <a:ext cx="346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ec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` †_‡K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euvPvI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469472" y="970231"/>
            <a:ext cx="1188469" cy="56641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790" y="3189573"/>
            <a:ext cx="3934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</a:rPr>
              <a:t>শুক্তি থেকে মুক্তি মেলে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58837" y="3189572"/>
            <a:ext cx="2759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</a:rPr>
              <a:t>অপাদান কারক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43366" y="1994348"/>
            <a:ext cx="2942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/>
              <a:t>অধিকরণ কারক </a:t>
            </a:r>
            <a:endParaRPr lang="en-US" sz="3200" dirty="0"/>
          </a:p>
        </p:txBody>
      </p:sp>
      <p:sp>
        <p:nvSpPr>
          <p:cNvPr id="18" name="Right Arrow 17"/>
          <p:cNvSpPr/>
          <p:nvPr/>
        </p:nvSpPr>
        <p:spPr>
          <a:xfrm>
            <a:off x="4512062" y="2030711"/>
            <a:ext cx="1164320" cy="44702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89317" y="899493"/>
            <a:ext cx="289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Acv`vb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KviK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1527" y="1919504"/>
            <a:ext cx="2720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/>
              <a:t>বিপদে বাঁচাও- </a:t>
            </a:r>
            <a:endParaRPr lang="en-US" sz="32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891527" y="2614157"/>
            <a:ext cx="7928414" cy="1825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>
            <a:off x="4606136" y="3188539"/>
            <a:ext cx="1114420" cy="4917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06736" y="3979977"/>
            <a:ext cx="3137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/>
              <a:t>শুক্তিতে মুক্তি </a:t>
            </a:r>
            <a:r>
              <a:rPr lang="bn-IN" sz="3200" dirty="0" smtClean="0"/>
              <a:t>হয় 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5912083" y="4009642"/>
            <a:ext cx="3095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/>
              <a:t>অধিকরণ কারক </a:t>
            </a:r>
            <a:endParaRPr lang="en-US" sz="3200" dirty="0"/>
          </a:p>
        </p:txBody>
      </p:sp>
      <p:sp>
        <p:nvSpPr>
          <p:cNvPr id="31" name="Right Arrow 30"/>
          <p:cNvSpPr/>
          <p:nvPr/>
        </p:nvSpPr>
        <p:spPr>
          <a:xfrm>
            <a:off x="4534822" y="4046995"/>
            <a:ext cx="1160569" cy="4712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169677" y="4632462"/>
            <a:ext cx="7444176" cy="3112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24786" y="5131435"/>
            <a:ext cx="3879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</a:rPr>
              <a:t>জমি থেকে ফসল পাই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58837" y="5079288"/>
            <a:ext cx="2566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</a:rPr>
              <a:t>অপাদান কারক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4562753" y="5094232"/>
            <a:ext cx="1096599" cy="4678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58665" y="5900065"/>
            <a:ext cx="1161307" cy="409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4306" y="5834821"/>
            <a:ext cx="3122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/>
              <a:t>জমিতে ফসল হয়</a:t>
            </a:r>
            <a:endParaRPr lang="en-US" sz="3200" dirty="0"/>
          </a:p>
        </p:txBody>
      </p:sp>
      <p:sp>
        <p:nvSpPr>
          <p:cNvPr id="45" name="Rectangle 44"/>
          <p:cNvSpPr/>
          <p:nvPr/>
        </p:nvSpPr>
        <p:spPr>
          <a:xfrm>
            <a:off x="6043366" y="5848960"/>
            <a:ext cx="2598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/>
              <a:t>অধিকরণ কারক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5689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6" grpId="0"/>
      <p:bldP spid="17" grpId="0"/>
      <p:bldP spid="18" grpId="0" animBg="1"/>
      <p:bldP spid="19" grpId="0"/>
      <p:bldP spid="21" grpId="0"/>
      <p:bldP spid="26" grpId="0" animBg="1"/>
      <p:bldP spid="28" grpId="0"/>
      <p:bldP spid="30" grpId="0"/>
      <p:bldP spid="31" grpId="0" animBg="1"/>
      <p:bldP spid="37" grpId="0"/>
      <p:bldP spid="39" grpId="0"/>
      <p:bldP spid="40" grpId="0" animBg="1"/>
      <p:bldP spid="41" grpId="0" animBg="1"/>
      <p:bldP spid="43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2945" y="202171"/>
            <a:ext cx="3657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GKUz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92524"/>
            <a:ext cx="2971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e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vev‡K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eÇ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cvB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0199" y="2697918"/>
            <a:ext cx="487465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Acv`vb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Kvi‡K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ÔwØZxqv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/ ‡K Õwefw³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990" y="1180169"/>
            <a:ext cx="8444658" cy="10804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কিছু</a:t>
            </a:r>
            <a:r>
              <a:rPr lang="en-GB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GB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গৃহীত</a:t>
            </a:r>
            <a:r>
              <a:rPr lang="en-GB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GB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উrপন্ন</a:t>
            </a:r>
            <a:r>
              <a:rPr lang="en-GB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GB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বিচ্যুত</a:t>
            </a:r>
            <a:r>
              <a:rPr lang="en-GB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GB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আরম্ভ</a:t>
            </a:r>
            <a:r>
              <a:rPr lang="en-GB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 </a:t>
            </a:r>
            <a:r>
              <a:rPr lang="en-GB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hv</a:t>
            </a:r>
            <a:r>
              <a:rPr lang="en-GB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GB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†`‡L †KD </a:t>
            </a:r>
            <a:r>
              <a:rPr lang="en-GB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</a:t>
            </a:r>
            <a:r>
              <a:rPr lang="en-GB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q</a:t>
            </a:r>
            <a:r>
              <a:rPr lang="en-GB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GB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cvq</a:t>
            </a:r>
            <a:r>
              <a:rPr lang="en-GB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তাকে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অপাদান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কারক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2854" y="4857990"/>
            <a:ext cx="2743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hvIqv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nqwb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9345" y="4871832"/>
            <a:ext cx="3962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KZ…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Kvi‡K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Ôlôx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/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iÕ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wefw³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9130" y="3757414"/>
            <a:ext cx="723237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কর্তৃকারক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কাজ করে সেই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কর্তা </a:t>
            </a:r>
            <a:r>
              <a:rPr lang="as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as-IN" sz="3200" b="1" dirty="0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কর্ত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„</a:t>
            </a:r>
            <a:r>
              <a:rPr lang="as-IN" sz="3200" b="1" dirty="0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কারক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6658" y="169594"/>
            <a:ext cx="319005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462" y="1222452"/>
            <a:ext cx="7239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দুধে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দুধে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কোন কারকে কোন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860322" y="2233034"/>
            <a:ext cx="307464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ক. কর্তৃকারকে সপ্তমী</a:t>
            </a:r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5130392" y="2232630"/>
            <a:ext cx="3065547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অধিকরণে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সপ্তমী  </a:t>
            </a: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860322" y="3133385"/>
            <a:ext cx="3178278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অপাদানে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সপ্তমী  </a:t>
            </a:r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5150057" y="3162089"/>
            <a:ext cx="304588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কর্মে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সপ্তমী</a:t>
            </a:r>
          </a:p>
        </p:txBody>
      </p:sp>
      <p:sp>
        <p:nvSpPr>
          <p:cNvPr id="2" name="Oval 1"/>
          <p:cNvSpPr/>
          <p:nvPr/>
        </p:nvSpPr>
        <p:spPr>
          <a:xfrm>
            <a:off x="860322" y="3146729"/>
            <a:ext cx="587478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5462" y="3926784"/>
            <a:ext cx="513204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2. jv½j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Rwg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?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808974" y="4818618"/>
            <a:ext cx="301341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chemeClr val="bg1"/>
                </a:solidFill>
              </a:rPr>
              <a:t>ক. </a:t>
            </a:r>
            <a:r>
              <a:rPr lang="as-IN" sz="2800" dirty="0"/>
              <a:t>অধিকরণে শূন্য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147599" y="4818618"/>
            <a:ext cx="34812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chemeClr val="bg1"/>
                </a:solidFill>
              </a:rPr>
              <a:t>খ. </a:t>
            </a:r>
            <a:r>
              <a:rPr lang="as-IN" sz="2800" dirty="0"/>
              <a:t>অপাদানে সপ্তমী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829868" y="5726040"/>
            <a:ext cx="2992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>
                <a:solidFill>
                  <a:schemeClr val="bg1"/>
                </a:solidFill>
              </a:rPr>
              <a:t>গ.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©</a:t>
            </a:r>
            <a:r>
              <a:rPr lang="as-IN" sz="3200" b="1" dirty="0" smtClean="0"/>
              <a:t> </a:t>
            </a:r>
            <a:r>
              <a:rPr lang="as-IN" sz="2400" b="1" dirty="0" smtClean="0"/>
              <a:t>সপ্তমী</a:t>
            </a:r>
            <a:endParaRPr lang="as-IN" sz="2400" b="1" dirty="0"/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130392" y="5767261"/>
            <a:ext cx="352548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>
                <a:solidFill>
                  <a:schemeClr val="bg1"/>
                </a:solidFill>
              </a:rPr>
              <a:t>ঘ. 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as-IN" sz="2400" b="1" dirty="0" smtClean="0"/>
              <a:t>করণে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Z…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Zxqv</a:t>
            </a:r>
            <a:endParaRPr lang="as-IN" sz="3200" b="1" dirty="0"/>
          </a:p>
        </p:txBody>
      </p:sp>
      <p:sp>
        <p:nvSpPr>
          <p:cNvPr id="14" name="Oval 13"/>
          <p:cNvSpPr/>
          <p:nvPr/>
        </p:nvSpPr>
        <p:spPr>
          <a:xfrm>
            <a:off x="5547626" y="5737917"/>
            <a:ext cx="624574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9172" y="491207"/>
            <a:ext cx="782242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2800" dirty="0">
                <a:latin typeface="SutonnyMJ" pitchFamily="2" charset="0"/>
                <a:cs typeface="SutonnyMJ" pitchFamily="2" charset="0"/>
              </a:rPr>
              <a:t>৩</a:t>
            </a:r>
            <a:r>
              <a:rPr lang="en-GB" sz="2800" dirty="0" smtClean="0">
                <a:latin typeface="SutonnyMJ" pitchFamily="2" charset="0"/>
                <a:cs typeface="SutonnyMJ" pitchFamily="2" charset="0"/>
              </a:rPr>
              <a:t> . </a:t>
            </a:r>
            <a:r>
              <a:rPr lang="bn-IN" sz="2800" dirty="0" smtClean="0"/>
              <a:t>কর্তা </a:t>
            </a:r>
            <a:r>
              <a:rPr lang="bn-IN" sz="2800" dirty="0"/>
              <a:t>যা দ্বারা ক্রিয়া সম্পাদন করে</a:t>
            </a:r>
            <a:r>
              <a:rPr lang="en-GB" sz="2800" dirty="0"/>
              <a:t>, </a:t>
            </a:r>
            <a:r>
              <a:rPr lang="bn-IN" sz="2800" dirty="0"/>
              <a:t>তাকে বলে </a:t>
            </a:r>
            <a:r>
              <a:rPr lang="en-GB" sz="2800" dirty="0" smtClean="0"/>
              <a:t>–</a:t>
            </a:r>
            <a:endParaRPr lang="en-GB" sz="2800" dirty="0"/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1030726" y="1359735"/>
            <a:ext cx="3124200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800" dirty="0"/>
              <a:t>ক. </a:t>
            </a:r>
            <a:r>
              <a:rPr lang="as-IN" sz="2800" dirty="0" smtClean="0"/>
              <a:t>কর্তৃকারক</a:t>
            </a:r>
            <a:endParaRPr lang="as-IN" sz="2800" dirty="0"/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5149646" y="1393364"/>
            <a:ext cx="2924299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খ. </a:t>
            </a:r>
            <a:r>
              <a:rPr lang="bn-IN" sz="2800" dirty="0" smtClean="0"/>
              <a:t>করণকারক</a:t>
            </a:r>
            <a:endParaRPr lang="en-GB" sz="2800" dirty="0"/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1030726" y="2133296"/>
            <a:ext cx="3124200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400" dirty="0">
                <a:solidFill>
                  <a:schemeClr val="tx1"/>
                </a:solidFill>
              </a:rPr>
              <a:t>গ. </a:t>
            </a:r>
            <a:r>
              <a:rPr lang="en-GB" sz="3600" dirty="0" err="1" smtClean="0">
                <a:solidFill>
                  <a:schemeClr val="tx1"/>
                </a:solidFill>
              </a:rPr>
              <a:t>সম্প্রদান</a:t>
            </a:r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</a:rPr>
              <a:t>কারক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5166852" y="2154063"/>
            <a:ext cx="2963629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ঘ. </a:t>
            </a:r>
            <a:r>
              <a:rPr lang="bn-IN" sz="2800" dirty="0" smtClean="0"/>
              <a:t>অপাদান</a:t>
            </a:r>
            <a:r>
              <a:rPr lang="en-GB" sz="2800" dirty="0" smtClean="0"/>
              <a:t> </a:t>
            </a:r>
            <a:r>
              <a:rPr lang="en-GB" sz="3600" dirty="0" err="1" smtClean="0"/>
              <a:t>কারক</a:t>
            </a:r>
            <a:endParaRPr lang="en-GB" sz="3600" dirty="0"/>
          </a:p>
        </p:txBody>
      </p:sp>
      <p:sp>
        <p:nvSpPr>
          <p:cNvPr id="8" name="Oval 7"/>
          <p:cNvSpPr/>
          <p:nvPr/>
        </p:nvSpPr>
        <p:spPr>
          <a:xfrm>
            <a:off x="1388772" y="1372597"/>
            <a:ext cx="598105" cy="5086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3303619"/>
            <a:ext cx="8763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/>
            <a:r>
              <a:rPr lang="bn-IN" sz="3200" dirty="0">
                <a:latin typeface="SutonnyMJ" pitchFamily="2" charset="0"/>
                <a:cs typeface="SutonnyMJ" pitchFamily="2" charset="0"/>
              </a:rPr>
              <a:t>৪</a:t>
            </a:r>
            <a:r>
              <a:rPr lang="en-GB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400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QvÎiv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L‡j</a:t>
            </a:r>
            <a:r>
              <a:rPr lang="en-GB" sz="2000" dirty="0" smtClean="0"/>
              <a:t>–</a:t>
            </a:r>
            <a:r>
              <a:rPr lang="en-GB" sz="2400" dirty="0" smtClean="0"/>
              <a:t> </a:t>
            </a:r>
            <a:r>
              <a:rPr lang="bn-IN" sz="2400" dirty="0"/>
              <a:t>বাক্যে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2400" dirty="0"/>
              <a:t>শব্দটি কোন কারকে কোন </a:t>
            </a:r>
            <a:r>
              <a:rPr lang="bn-IN" sz="2400" dirty="0" smtClean="0"/>
              <a:t>বিভক্তি</a:t>
            </a:r>
            <a:r>
              <a:rPr lang="en-GB" sz="2400" dirty="0" smtClean="0"/>
              <a:t>?</a:t>
            </a:r>
            <a:endParaRPr lang="en-GB" sz="2800" dirty="0"/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1030726" y="4843097"/>
            <a:ext cx="3406479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/>
              <a:t>ক. </a:t>
            </a:r>
            <a:r>
              <a:rPr lang="bn-IN" sz="2800" dirty="0" smtClean="0"/>
              <a:t>কর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Y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Kvi‡K</a:t>
            </a:r>
            <a:r>
              <a:rPr lang="bn-IN" sz="3200" dirty="0" smtClean="0"/>
              <a:t> </a:t>
            </a:r>
            <a:r>
              <a:rPr lang="bn-IN" sz="2800" dirty="0"/>
              <a:t>শূন্য</a:t>
            </a:r>
            <a:endParaRPr lang="en-GB" sz="2800" dirty="0"/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166852" y="4808143"/>
            <a:ext cx="33675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খ. </a:t>
            </a:r>
            <a:r>
              <a:rPr lang="bn-IN" sz="2800" dirty="0" smtClean="0"/>
              <a:t>কর্মকারকে </a:t>
            </a:r>
            <a:r>
              <a:rPr lang="bn-IN" sz="2800" dirty="0"/>
              <a:t>শূন্য</a:t>
            </a:r>
            <a:endParaRPr lang="en-GB" sz="2800" dirty="0"/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838200" y="5692611"/>
            <a:ext cx="380056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/>
              <a:t>গ. </a:t>
            </a:r>
            <a:r>
              <a:rPr lang="bn-IN" sz="2800" dirty="0"/>
              <a:t>অধিকরণ </a:t>
            </a:r>
            <a:r>
              <a:rPr lang="bn-IN" sz="2800" dirty="0" smtClean="0"/>
              <a:t>কারক</a:t>
            </a:r>
            <a:r>
              <a:rPr lang="en-US" sz="2800" dirty="0" smtClean="0"/>
              <a:t> </a:t>
            </a:r>
            <a:r>
              <a:rPr lang="en-GB" sz="2800" dirty="0" smtClean="0"/>
              <a:t> </a:t>
            </a:r>
            <a:r>
              <a:rPr lang="en-GB" sz="3200" dirty="0" err="1" smtClean="0"/>
              <a:t>ষষ্ঠী</a:t>
            </a:r>
            <a:endParaRPr lang="en-GB" sz="3200" dirty="0"/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195950" y="5692345"/>
            <a:ext cx="3440493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/>
              <a:t>ঘ</a:t>
            </a:r>
            <a:r>
              <a:rPr lang="en-GB" sz="2800" dirty="0" smtClean="0"/>
              <a:t>.   </a:t>
            </a:r>
            <a:r>
              <a:rPr lang="as-IN" sz="2800" dirty="0" smtClean="0"/>
              <a:t>কর্তৃকারকে সপ্তমী</a:t>
            </a:r>
            <a:endParaRPr lang="as-IN" sz="2800" dirty="0"/>
          </a:p>
        </p:txBody>
      </p:sp>
      <p:sp>
        <p:nvSpPr>
          <p:cNvPr id="14" name="Oval 13"/>
          <p:cNvSpPr/>
          <p:nvPr/>
        </p:nvSpPr>
        <p:spPr>
          <a:xfrm>
            <a:off x="1089211" y="4808143"/>
            <a:ext cx="591091" cy="5303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61811" y="525740"/>
            <a:ext cx="1752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6427" y="1452798"/>
            <a:ext cx="2393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GB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GB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0223" y="2160684"/>
            <a:ext cx="3047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রাজার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য়ারে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হাতি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6968" y="2971800"/>
            <a:ext cx="3071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 </a:t>
            </a:r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পাতা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পড়ে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GB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4945" y="3886200"/>
            <a:ext cx="2874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ভিখারিকে</a:t>
            </a:r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 ভিক্ষা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2950" y="2139210"/>
            <a:ext cx="5562600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6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Ask  	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MÖnb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>
                  <a:solidFill>
                    <a:srgbClr val="66FF99"/>
                  </a:solidFill>
                </a:ln>
                <a:latin typeface="SutonnyMJ" pitchFamily="2" charset="0"/>
                <a:cs typeface="SutonnyMJ" pitchFamily="2" charset="0"/>
              </a:rPr>
              <a:t>Kivi</a:t>
            </a:r>
            <a:r>
              <a:rPr lang="en-US" sz="6600" dirty="0" smtClean="0">
                <a:ln>
                  <a:solidFill>
                    <a:srgbClr val="66FF99"/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>
                  <a:solidFill>
                    <a:srgbClr val="66FF99"/>
                  </a:solidFill>
                </a:ln>
                <a:latin typeface="SutonnyMJ" pitchFamily="2" charset="0"/>
                <a:cs typeface="SutonnyMJ" pitchFamily="2" charset="0"/>
              </a:rPr>
              <a:t>Rb</a:t>
            </a:r>
            <a:r>
              <a:rPr lang="en-US" sz="6600" dirty="0" smtClean="0">
                <a:ln>
                  <a:solidFill>
                    <a:srgbClr val="66FF99"/>
                  </a:solidFill>
                </a:ln>
                <a:latin typeface="SutonnyMJ" pitchFamily="2" charset="0"/>
                <a:cs typeface="SutonnyMJ" pitchFamily="2" charset="0"/>
              </a:rPr>
              <a:t>¨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600" dirty="0" smtClean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6600" dirty="0">
              <a:ln>
                <a:solidFill>
                  <a:srgbClr val="0000CC"/>
                </a:solidFill>
              </a:ln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1775">
            <a:off x="7545266" y="4133339"/>
            <a:ext cx="1552575" cy="2711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2103">
            <a:off x="56363" y="4013084"/>
            <a:ext cx="1552575" cy="286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15025">
            <a:off x="7384390" y="-213264"/>
            <a:ext cx="1552575" cy="2519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9882">
            <a:off x="451780" y="-408428"/>
            <a:ext cx="1552575" cy="2572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335">
            <a:off x="3939349" y="4652571"/>
            <a:ext cx="1552575" cy="1887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886">
            <a:off x="3827961" y="218925"/>
            <a:ext cx="1552575" cy="16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304800"/>
            <a:ext cx="25146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05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1752600"/>
            <a:ext cx="396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9g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	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6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>
          <a:xfrm>
            <a:off x="22875" y="-13447"/>
            <a:ext cx="9255940" cy="6858000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4419600" y="2963690"/>
            <a:ext cx="2348474" cy="483703"/>
          </a:xfrm>
          <a:prstGeom prst="wedgeRoundRectCallout">
            <a:avLst>
              <a:gd name="adj1" fmla="val -58455"/>
              <a:gd name="adj2" fmla="val 2388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GB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GB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</a:t>
            </a:r>
            <a:r>
              <a:rPr lang="en-GB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দেখাচ্ছেন</a:t>
            </a:r>
            <a:endParaRPr lang="en-GB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36786"/>
            <a:ext cx="1600200" cy="1182414"/>
          </a:xfrm>
          <a:prstGeom prst="wedgeRoundRectCallout">
            <a:avLst>
              <a:gd name="adj1" fmla="val 49848"/>
              <a:gd name="adj2" fmla="val 8762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GB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GB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GB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GB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GB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GB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255986"/>
            <a:ext cx="1295400" cy="2191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শব্দগুলির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করেনি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309602" y="2514600"/>
            <a:ext cx="1834398" cy="690941"/>
          </a:xfrm>
          <a:prstGeom prst="wedgeRoundRectCallout">
            <a:avLst>
              <a:gd name="adj1" fmla="val -45150"/>
              <a:gd name="adj2" fmla="val 958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GB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শিশুকে</a:t>
            </a:r>
            <a:r>
              <a:rPr lang="en-GB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</a:t>
            </a:r>
            <a:r>
              <a:rPr lang="en-GB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দেখাচ্ছেন</a:t>
            </a:r>
            <a:endParaRPr lang="en-GB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3081" y="118737"/>
            <a:ext cx="1066800" cy="22329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GB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GB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’-</a:t>
            </a:r>
            <a:r>
              <a:rPr lang="en-GB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GB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GB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GB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করাতে</a:t>
            </a:r>
            <a:r>
              <a:rPr lang="en-GB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শব্দগুলি</a:t>
            </a:r>
            <a:r>
              <a:rPr lang="en-GB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GB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GB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GB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GB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04636" y="118737"/>
            <a:ext cx="3610364" cy="5486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44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457200"/>
            <a:ext cx="38094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GB" sz="3600" b="1" dirty="0">
              <a:ln>
                <a:solidFill>
                  <a:srgbClr val="FF0000"/>
                </a:solidFill>
              </a:ln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1676400"/>
            <a:ext cx="243996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r>
              <a:rPr lang="en-GB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8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81000"/>
            <a:ext cx="24384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শিখনফল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75260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কারকের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সংজ্ঞা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কারক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কারক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নিণ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©©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য়ের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উপায়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জানতে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অপাদান</a:t>
            </a:r>
            <a:r>
              <a:rPr lang="en-US" sz="2400" dirty="0" smtClean="0"/>
              <a:t> ও </a:t>
            </a:r>
            <a:r>
              <a:rPr lang="en-US" sz="2400" dirty="0" err="1" smtClean="0"/>
              <a:t>অধিকরণ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পাথ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©©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ক্য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জানতে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। 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699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8920" y="118466"/>
            <a:ext cx="2612522" cy="381000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8081" y="643181"/>
            <a:ext cx="69342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কারক =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কৃ+ণক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GB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 সম্পাদন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791" y="1405978"/>
            <a:ext cx="8639472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 </a:t>
            </a:r>
            <a:r>
              <a:rPr lang="as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সম্পাদনের জন্য ব্যক্তি, বস্তু, উপকরণ, স্থান, কাল ইত্যাদির প্রয়োজন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as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 ক্রিয়া সম্পাদন সম্ভব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 </a:t>
            </a:r>
            <a:r>
              <a:rPr lang="as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 সঙ্গে ক্রিয়া পদের যে সম্পর্ক তাই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988" y="2429642"/>
            <a:ext cx="853845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বাক্যস্থিত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ক্রিয়াপদের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791" y="3174539"/>
            <a:ext cx="8538458" cy="95410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বাক্যের ক্রিয়ার সাথে অন্যান্য পদের সম্বন্ধকে কারক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ক্রিয়ার সঙ্গে বাক্যস্থ বিশেষ্য কিংবা সর্বনামের যে সম্পর্ক তাকে কারক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4285838"/>
            <a:ext cx="6869913" cy="523220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যেমন: 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ভাত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খা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য়,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457" y="5066210"/>
            <a:ext cx="8578792" cy="13849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: 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মাহমুদের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endParaRPr lang="en-GB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ভাত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344850"/>
            <a:ext cx="26307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কারক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৬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প্রকার-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3314" y="1420411"/>
            <a:ext cx="2971076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কর্তৃকারক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1409864"/>
            <a:ext cx="2965648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কর্মকারক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3314" y="2848258"/>
            <a:ext cx="2971076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 করণকারক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1953" y="2827429"/>
            <a:ext cx="3177042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৪. সম্প্রদান কারক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5726" y="4244994"/>
            <a:ext cx="2971076" cy="7920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৫. অপাদান কারক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4218040"/>
            <a:ext cx="3100842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৬. অধিকরণ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as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8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57400" y="79836"/>
            <a:ext cx="4561656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itchFamily="2" charset="0"/>
                <a:cs typeface="NikoshBAN" pitchFamily="2" charset="0"/>
              </a:rPr>
              <a:t>কারক নির্ণ</a:t>
            </a:r>
            <a:r>
              <a:rPr kumimoji="0" lang="en-GB" sz="3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NikoshBAN" pitchFamily="2" charset="0"/>
                <a:cs typeface="NikoshBAN" pitchFamily="2" charset="0"/>
              </a:rPr>
              <a:t>য়ে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itchFamily="2" charset="0"/>
                <a:cs typeface="NikoshBAN" pitchFamily="2" charset="0"/>
              </a:rPr>
              <a:t>র উপা</a:t>
            </a: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itchFamily="2" charset="0"/>
                <a:cs typeface="NikoshBAN" pitchFamily="2" charset="0"/>
              </a:rPr>
              <a:t>য়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148" y="1066800"/>
            <a:ext cx="882445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wµqv‡K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                    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Kvi‡K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148" y="1859577"/>
            <a:ext cx="882445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as-IN" sz="2800" dirty="0">
                <a:solidFill>
                  <a:schemeClr val="tx1"/>
                </a:solidFill>
                <a:latin typeface="inherit"/>
              </a:rPr>
              <a:t>কে, </a:t>
            </a:r>
            <a:r>
              <a:rPr lang="as-IN" sz="2800" dirty="0" smtClean="0">
                <a:solidFill>
                  <a:schemeClr val="tx1"/>
                </a:solidFill>
                <a:latin typeface="inherit"/>
              </a:rPr>
              <a:t>কারা?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                              </a:t>
            </a:r>
            <a:r>
              <a:rPr lang="as-IN" sz="2800" dirty="0" smtClean="0">
                <a:solidFill>
                  <a:schemeClr val="tx1"/>
                </a:solidFill>
                <a:latin typeface="inherit"/>
              </a:rPr>
              <a:t>কর্তৃকারক</a:t>
            </a:r>
            <a:endParaRPr lang="as-IN" sz="2800" dirty="0">
              <a:solidFill>
                <a:schemeClr val="tx1"/>
              </a:solidFill>
              <a:latin typeface="inheri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148" y="2652354"/>
            <a:ext cx="882445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sz="3200" dirty="0" smtClean="0"/>
              <a:t>    </a:t>
            </a:r>
            <a:r>
              <a:rPr lang="as-IN" sz="2800" dirty="0" smtClean="0"/>
              <a:t>কী</a:t>
            </a:r>
            <a:r>
              <a:rPr lang="as-IN" sz="2800" dirty="0"/>
              <a:t>, </a:t>
            </a:r>
            <a:r>
              <a:rPr lang="as-IN" sz="2800" dirty="0" smtClean="0"/>
              <a:t>কাকে?</a:t>
            </a:r>
            <a:r>
              <a:rPr lang="en-US" sz="2800" dirty="0"/>
              <a:t> </a:t>
            </a:r>
            <a:r>
              <a:rPr lang="en-US" sz="2800" dirty="0" smtClean="0"/>
              <a:t>                                           </a:t>
            </a:r>
            <a:r>
              <a:rPr lang="as-IN" sz="2800" dirty="0" smtClean="0"/>
              <a:t>কর্মকারক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67147" y="3420550"/>
            <a:ext cx="882445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as-IN" sz="2800" dirty="0"/>
              <a:t>কী </a:t>
            </a:r>
            <a:r>
              <a:rPr lang="as-IN" sz="2800" dirty="0" smtClean="0"/>
              <a:t>দিয়ে?</a:t>
            </a:r>
            <a:r>
              <a:rPr lang="en-US" sz="2800" dirty="0"/>
              <a:t> </a:t>
            </a:r>
            <a:r>
              <a:rPr lang="en-US" sz="2800" dirty="0" smtClean="0"/>
              <a:t>                                               </a:t>
            </a:r>
            <a:r>
              <a:rPr lang="as-IN" sz="2800" dirty="0" smtClean="0"/>
              <a:t>করণকারক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2735" y="4286115"/>
            <a:ext cx="885886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as-IN" sz="2800" dirty="0"/>
              <a:t>কাকে দান করা </a:t>
            </a:r>
            <a:r>
              <a:rPr lang="as-IN" sz="2800" dirty="0" smtClean="0"/>
              <a:t>হল?</a:t>
            </a:r>
            <a:r>
              <a:rPr lang="en-US" sz="2800" dirty="0" smtClean="0"/>
              <a:t>                               </a:t>
            </a:r>
            <a:r>
              <a:rPr lang="as-IN" sz="2800" dirty="0" smtClean="0"/>
              <a:t>সম্প্রদান কারক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32735" y="5054311"/>
            <a:ext cx="885886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as-IN" sz="2800" dirty="0" smtClean="0"/>
              <a:t>কি হতে বের হল?</a:t>
            </a:r>
            <a:r>
              <a:rPr lang="en-US" sz="2800" dirty="0" smtClean="0"/>
              <a:t>                                   </a:t>
            </a:r>
            <a:r>
              <a:rPr lang="as-IN" sz="2800" dirty="0" smtClean="0"/>
              <a:t>অপাদান কারক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2734" y="5919876"/>
            <a:ext cx="885886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as-IN" sz="2800" dirty="0" smtClean="0"/>
              <a:t>কোথায়</a:t>
            </a:r>
            <a:r>
              <a:rPr lang="as-IN" sz="2800" dirty="0"/>
              <a:t>, কখন, কী </a:t>
            </a:r>
            <a:r>
              <a:rPr lang="as-IN" sz="2800" dirty="0" smtClean="0"/>
              <a:t>বিষয়ে?</a:t>
            </a:r>
            <a:r>
              <a:rPr lang="en-US" sz="2800" dirty="0" smtClean="0"/>
              <a:t>                    </a:t>
            </a:r>
            <a:r>
              <a:rPr lang="as-IN" sz="2800" dirty="0" smtClean="0"/>
              <a:t>অধিকরণ </a:t>
            </a:r>
            <a:r>
              <a:rPr lang="as-IN" sz="3200" dirty="0"/>
              <a:t>কারক</a:t>
            </a:r>
            <a:endParaRPr lang="en-US" sz="3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181600" y="1066800"/>
            <a:ext cx="76200" cy="543785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48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1599</Words>
  <Application>Microsoft Office PowerPoint</Application>
  <PresentationFormat>On-screen Show (4:3)</PresentationFormat>
  <Paragraphs>241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inherit</vt:lpstr>
      <vt:lpstr>Mangal</vt:lpstr>
      <vt:lpstr>NikoshBAN</vt:lpstr>
      <vt:lpstr>SutonnyMJ</vt:lpstr>
      <vt:lpstr>Times New Roman</vt:lpstr>
      <vt:lpstr>Vrinda</vt:lpstr>
      <vt:lpstr>Wingdings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Hasanuzzaman</cp:lastModifiedBy>
  <cp:revision>356</cp:revision>
  <dcterms:created xsi:type="dcterms:W3CDTF">2016-12-05T10:24:14Z</dcterms:created>
  <dcterms:modified xsi:type="dcterms:W3CDTF">2020-10-30T02:35:59Z</dcterms:modified>
</cp:coreProperties>
</file>