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6A7F9-53B7-4093-83EE-2F9FCC9F25A4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06BB8-9503-4904-995D-AE1753392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6BB8-9503-4904-995D-AE17533928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7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6BB8-9503-4904-995D-AE17533928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4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5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1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0BB3-9D1D-4C46-9F33-CFEC7A585DC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122B-2832-4F7A-9EE0-D535D460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0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audio" Target="../media/audio2.wav"/><Relationship Id="rId7" Type="http://schemas.openxmlformats.org/officeDocument/2006/relationships/image" Target="../media/image1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6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46" y="304911"/>
            <a:ext cx="11532898" cy="6218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395" y="40939"/>
            <a:ext cx="11009943" cy="338282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en-US" dirty="0" smtClean="0">
                <a:ln w="381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Welcome </a:t>
            </a:r>
            <a:endParaRPr lang="en-US" dirty="0">
              <a:ln w="3810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4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667" y="149266"/>
            <a:ext cx="2385341" cy="307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5542" y="345206"/>
            <a:ext cx="7041944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at page 33 and read text carefully.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712" y="992656"/>
            <a:ext cx="8980226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smtClean="0"/>
              <a:t>21 February is a memorable day in our national history. We observe the day every year as International Mother Language Day. The day is a national holiday.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2712" y="2438474"/>
            <a:ext cx="898022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smtClean="0"/>
              <a:t>On this day, we pay tribute to the martyr who laid down their lives to establish Bangla as a state language in undivided Pakistan in 1952. The struggle to achieve our language rights as known as the Language Movement.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9065" y="4240150"/>
            <a:ext cx="11655943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smtClean="0"/>
              <a:t>The seed of language movement was sown on 21 march 1948when Mohammad Ali </a:t>
            </a:r>
            <a:r>
              <a:rPr lang="en-US" sz="2400" dirty="0" err="1" smtClean="0"/>
              <a:t>Zinnah</a:t>
            </a:r>
            <a:r>
              <a:rPr lang="en-US" sz="2400" dirty="0" smtClean="0"/>
              <a:t>, the Governor General of Pakistan, declared in a public meeting in Dhaka that Urdu would be the only state language of Pakistan. The declaration raised a storm of protest in the eastern part of the country. The protest continued non-stop, gathering momentum day by day. It turned into a movement and reached its climax in 1952. the government outlawed all sorts of public meetings and rallies to stop it.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77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11" y="641445"/>
            <a:ext cx="11320589" cy="54165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students of Dhaka University defied the law and brought out a peaceful protest procession on 21 February 1952. when the procession reached near Dhaka Medical College, the police opened fire on the students, killing Salam, </a:t>
            </a:r>
            <a:r>
              <a:rPr lang="en-US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Rafiq</a:t>
            </a:r>
            <a:r>
              <a:rPr lang="en-US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Barkat</a:t>
            </a:r>
            <a:r>
              <a:rPr lang="en-US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Safiur</a:t>
            </a:r>
            <a:r>
              <a:rPr lang="en-US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en-US" sz="28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Jabbar</a:t>
            </a:r>
            <a:r>
              <a:rPr lang="en-US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As a result, there were mass protests all over the country and the government had to declare Bangla as a state language. This kindled the sparks of independence movement of Bangladesh. </a:t>
            </a:r>
            <a:endParaRPr lang="en-US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1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1412" y="3053854"/>
            <a:ext cx="401244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/>
              <a:t>Now complete the chart.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346623"/>
              </p:ext>
            </p:extLst>
          </p:nvPr>
        </p:nvGraphicFramePr>
        <p:xfrm>
          <a:off x="330780" y="4365239"/>
          <a:ext cx="1165518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173"/>
                <a:gridCol w="105770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Time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What</a:t>
                      </a:r>
                      <a:r>
                        <a:rPr lang="en-US" sz="2800" baseline="0" dirty="0" smtClean="0"/>
                        <a:t> happened.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1948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1952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3146" y="4878339"/>
            <a:ext cx="584124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/>
              <a:t>Pakistan &amp; India became independent.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06759" y="5465017"/>
            <a:ext cx="937619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err="1" smtClean="0"/>
              <a:t>Mohammda</a:t>
            </a:r>
            <a:r>
              <a:rPr lang="en-US" sz="2000" dirty="0" smtClean="0"/>
              <a:t> Ali </a:t>
            </a:r>
            <a:r>
              <a:rPr lang="en-US" sz="2000" dirty="0" err="1" smtClean="0"/>
              <a:t>Zinnah</a:t>
            </a:r>
            <a:r>
              <a:rPr lang="en-US" sz="2000" dirty="0" smtClean="0"/>
              <a:t> declared that Urdu would be the only state language of Pakistan.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93110" y="6004461"/>
            <a:ext cx="9679942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/>
              <a:t>The students of Dhaka University brought out a procession on 21 February.  </a:t>
            </a:r>
            <a:endParaRPr lang="en-US" sz="2400" dirty="0"/>
          </a:p>
        </p:txBody>
      </p:sp>
      <p:sp>
        <p:nvSpPr>
          <p:cNvPr id="7" name="Right Arrow 37">
            <a:extLst>
              <a:ext uri="{FF2B5EF4-FFF2-40B4-BE49-F238E27FC236}">
                <a16:creationId xmlns:a16="http://schemas.microsoft.com/office/drawing/2014/main" xmlns="" id="{3CD5FC08-04F9-49AD-A6F8-B5AE7FCDC894}"/>
              </a:ext>
            </a:extLst>
          </p:cNvPr>
          <p:cNvSpPr/>
          <p:nvPr/>
        </p:nvSpPr>
        <p:spPr>
          <a:xfrm>
            <a:off x="8350819" y="-1087"/>
            <a:ext cx="2124280" cy="12059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Time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5mins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997654-6C2D-42ED-84E3-3045880E8C19}"/>
              </a:ext>
            </a:extLst>
          </p:cNvPr>
          <p:cNvSpPr txBox="1"/>
          <p:nvPr/>
        </p:nvSpPr>
        <p:spPr>
          <a:xfrm>
            <a:off x="2595586" y="1130981"/>
            <a:ext cx="232248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Individual works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Baby_Boy_Girl4.png">
            <a:extLst>
              <a:ext uri="{FF2B5EF4-FFF2-40B4-BE49-F238E27FC236}">
                <a16:creationId xmlns:a16="http://schemas.microsoft.com/office/drawing/2014/main" xmlns="" id="{DEC7200B-BA16-4DF7-BD69-4FDC2C100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222604" y="256318"/>
            <a:ext cx="1170864" cy="2201740"/>
          </a:xfrm>
          <a:prstGeom prst="rect">
            <a:avLst/>
          </a:prstGeom>
        </p:spPr>
      </p:pic>
      <p:pic>
        <p:nvPicPr>
          <p:cNvPr id="10" name="Picture 9" descr="Baby_Boy_Girl4.png">
            <a:extLst>
              <a:ext uri="{FF2B5EF4-FFF2-40B4-BE49-F238E27FC236}">
                <a16:creationId xmlns:a16="http://schemas.microsoft.com/office/drawing/2014/main" xmlns="" id="{02066F05-C4DD-48E2-BDD8-F54310B702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654" y="264296"/>
            <a:ext cx="1108808" cy="22017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6024959-9246-4BE2-BA8B-ED25D7799C9D}"/>
              </a:ext>
            </a:extLst>
          </p:cNvPr>
          <p:cNvGrpSpPr/>
          <p:nvPr/>
        </p:nvGrpSpPr>
        <p:grpSpPr>
          <a:xfrm>
            <a:off x="9872868" y="173864"/>
            <a:ext cx="2137050" cy="2039250"/>
            <a:chOff x="8836796" y="1019658"/>
            <a:chExt cx="2502142" cy="237534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B8C2548-0F29-43EB-95F3-AC8C1DEBA2E0}"/>
                </a:ext>
              </a:extLst>
            </p:cNvPr>
            <p:cNvSpPr/>
            <p:nvPr/>
          </p:nvSpPr>
          <p:spPr>
            <a:xfrm>
              <a:off x="8836796" y="1019658"/>
              <a:ext cx="2502142" cy="2375344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4-Point Star 12">
              <a:extLst>
                <a:ext uri="{FF2B5EF4-FFF2-40B4-BE49-F238E27FC236}">
                  <a16:creationId xmlns:a16="http://schemas.microsoft.com/office/drawing/2014/main" xmlns="" id="{DC7AFE3B-5B38-44F0-A821-5715F58AFEB6}"/>
                </a:ext>
              </a:extLst>
            </p:cNvPr>
            <p:cNvSpPr/>
            <p:nvPr/>
          </p:nvSpPr>
          <p:spPr>
            <a:xfrm>
              <a:off x="10051484" y="2208610"/>
              <a:ext cx="165498" cy="214421"/>
            </a:xfrm>
            <a:prstGeom prst="star4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3045480-50C1-4A51-BD5E-F053EDA649D4}"/>
              </a:ext>
            </a:extLst>
          </p:cNvPr>
          <p:cNvGrpSpPr/>
          <p:nvPr/>
        </p:nvGrpSpPr>
        <p:grpSpPr>
          <a:xfrm>
            <a:off x="10886845" y="602780"/>
            <a:ext cx="228860" cy="1399205"/>
            <a:chOff x="3810000" y="3124200"/>
            <a:chExt cx="414996" cy="3200400"/>
          </a:xfrm>
        </p:grpSpPr>
        <p:grpSp>
          <p:nvGrpSpPr>
            <p:cNvPr id="15" name="Group 38">
              <a:extLst>
                <a:ext uri="{FF2B5EF4-FFF2-40B4-BE49-F238E27FC236}">
                  <a16:creationId xmlns:a16="http://schemas.microsoft.com/office/drawing/2014/main" xmlns="" id="{85250B62-2EB4-4100-A950-142E01685D63}"/>
                </a:ext>
              </a:extLst>
            </p:cNvPr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xmlns="" id="{E9B1A667-8A33-47D4-B87A-C2FB1A827EDB}"/>
                  </a:ext>
                </a:extLst>
              </p:cNvPr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xmlns="" id="{1FD07C6F-FD20-4834-BEC1-50DD53930694}"/>
                  </a:ext>
                </a:extLst>
              </p:cNvPr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FC78D0D-6F7A-4242-A40C-D10BE490F21C}"/>
                </a:ext>
              </a:extLst>
            </p:cNvPr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9405735-3399-4846-8A1B-63D825B632F9}"/>
              </a:ext>
            </a:extLst>
          </p:cNvPr>
          <p:cNvGrpSpPr/>
          <p:nvPr/>
        </p:nvGrpSpPr>
        <p:grpSpPr>
          <a:xfrm>
            <a:off x="10819505" y="477078"/>
            <a:ext cx="337541" cy="1470992"/>
            <a:chOff x="4224186" y="236408"/>
            <a:chExt cx="167510" cy="225243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9888732-1F24-4F9E-8121-5543167A3281}"/>
                </a:ext>
              </a:extLst>
            </p:cNvPr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AD4B1504-E8BD-4CE8-BF13-D2C26B47CBEB}"/>
                  </a:ext>
                </a:extLst>
              </p:cNvPr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91AD85D2-E356-4276-A508-A8CD1AB3EF12}"/>
                  </a:ext>
                </a:extLst>
              </p:cNvPr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60CD2FD-B494-45AC-AAFB-1CB0174E089C}"/>
                </a:ext>
              </a:extLst>
            </p:cNvPr>
            <p:cNvSpPr/>
            <p:nvPr/>
          </p:nvSpPr>
          <p:spPr>
            <a:xfrm>
              <a:off x="4224186" y="1199610"/>
              <a:ext cx="167510" cy="5587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C77DB3-12F2-4EC1-A106-52F9CDBC6CAA}"/>
              </a:ext>
            </a:extLst>
          </p:cNvPr>
          <p:cNvSpPr/>
          <p:nvPr/>
        </p:nvSpPr>
        <p:spPr>
          <a:xfrm>
            <a:off x="9939130" y="214502"/>
            <a:ext cx="2021330" cy="19588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AFAA537-0A93-408A-8691-225B0783ADB9}"/>
              </a:ext>
            </a:extLst>
          </p:cNvPr>
          <p:cNvGrpSpPr/>
          <p:nvPr/>
        </p:nvGrpSpPr>
        <p:grpSpPr>
          <a:xfrm>
            <a:off x="9846364" y="172278"/>
            <a:ext cx="2144542" cy="2141684"/>
            <a:chOff x="2576739" y="3078455"/>
            <a:chExt cx="2647036" cy="25605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48097BE-15F2-4448-ABE5-B0A3FAFAA306}"/>
                </a:ext>
              </a:extLst>
            </p:cNvPr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C972555-84C2-4C0E-B812-82CD62D6EFD6}"/>
                </a:ext>
              </a:extLst>
            </p:cNvPr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90B79D3-3161-4777-AF77-1FD245AEF81E}"/>
                </a:ext>
              </a:extLst>
            </p:cNvPr>
            <p:cNvSpPr txBox="1"/>
            <p:nvPr/>
          </p:nvSpPr>
          <p:spPr>
            <a:xfrm>
              <a:off x="3605060" y="5013432"/>
              <a:ext cx="587303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166626B-6058-4A0D-A6A7-951882A464B1}"/>
                </a:ext>
              </a:extLst>
            </p:cNvPr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988A33A-A8CC-40FB-904E-0BB7B0580331}"/>
                </a:ext>
              </a:extLst>
            </p:cNvPr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AD24B56-C756-43B4-AEB0-58A7C2C85DF4}"/>
                </a:ext>
              </a:extLst>
            </p:cNvPr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E97B2B3-F68B-4282-8F57-8CBFAFB5AA43}"/>
                </a:ext>
              </a:extLst>
            </p:cNvPr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E5C9B70-7E76-48D1-A052-FA449BA899DF}"/>
                </a:ext>
              </a:extLst>
            </p:cNvPr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E9A0C41-12B8-49E2-AAFB-73EE8B79A1D4}"/>
                </a:ext>
              </a:extLst>
            </p:cNvPr>
            <p:cNvSpPr txBox="1"/>
            <p:nvPr/>
          </p:nvSpPr>
          <p:spPr>
            <a:xfrm>
              <a:off x="4190713" y="4860997"/>
              <a:ext cx="486540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6DAB101-CE77-403A-92C4-B8FA381C348E}"/>
                </a:ext>
              </a:extLst>
            </p:cNvPr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7C31162-E70A-41B5-B2B1-1B6C0380DDC7}"/>
                </a:ext>
              </a:extLst>
            </p:cNvPr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BD9CDE3-A27B-4E0C-8C34-2DB15D7E2019}"/>
                </a:ext>
              </a:extLst>
            </p:cNvPr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027180" y="3710540"/>
            <a:ext cx="320614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E44CAE"/>
                </a:solidFill>
              </a:rPr>
              <a:t>Match your answers</a:t>
            </a:r>
            <a:endParaRPr lang="en-US" sz="2800" dirty="0">
              <a:solidFill>
                <a:srgbClr val="E44C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12005 -0.000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18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24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5268" y="1883694"/>
            <a:ext cx="5020476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E44CAE"/>
                </a:solidFill>
              </a:rPr>
              <a:t>Match the words with their meanings.</a:t>
            </a:r>
            <a:endParaRPr lang="en-US" sz="2400" dirty="0">
              <a:solidFill>
                <a:srgbClr val="E44CA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08685"/>
              </p:ext>
            </p:extLst>
          </p:nvPr>
        </p:nvGraphicFramePr>
        <p:xfrm>
          <a:off x="1660104" y="2557913"/>
          <a:ext cx="9103056" cy="415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24"/>
                <a:gridCol w="7124132"/>
              </a:tblGrid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Meanings 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tribute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to cause or to stimulate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climax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to refuse to obey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outlaw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to give</a:t>
                      </a:r>
                      <a:r>
                        <a:rPr lang="en-US" sz="2800" baseline="0" dirty="0" smtClean="0"/>
                        <a:t> in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the ability to keep increasing or developing 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provoke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an act to show respect or admiration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relent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the most exciting point in time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momentum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to ban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286D0-E094-41F1-8C52-8FEBC4CBCB28}"/>
              </a:ext>
            </a:extLst>
          </p:cNvPr>
          <p:cNvSpPr txBox="1"/>
          <p:nvPr/>
        </p:nvSpPr>
        <p:spPr>
          <a:xfrm>
            <a:off x="5560915" y="276267"/>
            <a:ext cx="171097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Pair </a:t>
            </a:r>
            <a:r>
              <a:rPr lang="en-US" sz="2400" dirty="0" smtClean="0"/>
              <a:t>works</a:t>
            </a:r>
            <a:endParaRPr lang="en-US" sz="2400" dirty="0"/>
          </a:p>
        </p:txBody>
      </p:sp>
      <p:pic>
        <p:nvPicPr>
          <p:cNvPr id="5" name="Picture 4" descr="Baby_Boy_Girl4.png">
            <a:extLst>
              <a:ext uri="{FF2B5EF4-FFF2-40B4-BE49-F238E27FC236}">
                <a16:creationId xmlns:a16="http://schemas.microsoft.com/office/drawing/2014/main" xmlns="" id="{05E5135C-4375-4981-B5FF-86436F406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795465" y="342918"/>
            <a:ext cx="993692" cy="1868578"/>
          </a:xfrm>
          <a:prstGeom prst="rect">
            <a:avLst/>
          </a:prstGeom>
        </p:spPr>
      </p:pic>
      <p:pic>
        <p:nvPicPr>
          <p:cNvPr id="6" name="Picture 5" descr="Baby_Boy_Girl4.png">
            <a:extLst>
              <a:ext uri="{FF2B5EF4-FFF2-40B4-BE49-F238E27FC236}">
                <a16:creationId xmlns:a16="http://schemas.microsoft.com/office/drawing/2014/main" xmlns="" id="{7DBBEB2B-C7F3-4880-A7F2-A92EEE34D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35" y="484600"/>
            <a:ext cx="941026" cy="1868578"/>
          </a:xfrm>
          <a:prstGeom prst="rect">
            <a:avLst/>
          </a:prstGeom>
        </p:spPr>
      </p:pic>
      <p:sp>
        <p:nvSpPr>
          <p:cNvPr id="7" name="Right Arrow 34">
            <a:extLst>
              <a:ext uri="{FF2B5EF4-FFF2-40B4-BE49-F238E27FC236}">
                <a16:creationId xmlns:a16="http://schemas.microsoft.com/office/drawing/2014/main" xmlns="" id="{DCB1861B-B002-4C6B-8F2F-72218B62875A}"/>
              </a:ext>
            </a:extLst>
          </p:cNvPr>
          <p:cNvSpPr/>
          <p:nvPr/>
        </p:nvSpPr>
        <p:spPr>
          <a:xfrm>
            <a:off x="379154" y="987805"/>
            <a:ext cx="1158738" cy="6343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5mins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C4BF41-BC42-4CF3-89F6-EED5BE72B3C9}"/>
              </a:ext>
            </a:extLst>
          </p:cNvPr>
          <p:cNvGrpSpPr/>
          <p:nvPr/>
        </p:nvGrpSpPr>
        <p:grpSpPr>
          <a:xfrm>
            <a:off x="1313913" y="286406"/>
            <a:ext cx="2137050" cy="2039250"/>
            <a:chOff x="8836796" y="1019658"/>
            <a:chExt cx="2502142" cy="237534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B038F324-342F-415A-8300-05CE3374224E}"/>
                </a:ext>
              </a:extLst>
            </p:cNvPr>
            <p:cNvSpPr/>
            <p:nvPr/>
          </p:nvSpPr>
          <p:spPr>
            <a:xfrm>
              <a:off x="8836796" y="1019658"/>
              <a:ext cx="2502142" cy="2375344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4-Point Star 12">
              <a:extLst>
                <a:ext uri="{FF2B5EF4-FFF2-40B4-BE49-F238E27FC236}">
                  <a16:creationId xmlns:a16="http://schemas.microsoft.com/office/drawing/2014/main" xmlns="" id="{69670CBE-3AD9-4EE9-9C79-19FC85060253}"/>
                </a:ext>
              </a:extLst>
            </p:cNvPr>
            <p:cNvSpPr/>
            <p:nvPr/>
          </p:nvSpPr>
          <p:spPr>
            <a:xfrm>
              <a:off x="10051484" y="2208610"/>
              <a:ext cx="165498" cy="214421"/>
            </a:xfrm>
            <a:prstGeom prst="star4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B9C1CE3-4C61-4383-9408-CD0C1E8AC8D3}"/>
              </a:ext>
            </a:extLst>
          </p:cNvPr>
          <p:cNvGrpSpPr/>
          <p:nvPr/>
        </p:nvGrpSpPr>
        <p:grpSpPr>
          <a:xfrm>
            <a:off x="2327890" y="715322"/>
            <a:ext cx="228860" cy="1399205"/>
            <a:chOff x="3810000" y="3124200"/>
            <a:chExt cx="414996" cy="3200400"/>
          </a:xfrm>
        </p:grpSpPr>
        <p:grpSp>
          <p:nvGrpSpPr>
            <p:cNvPr id="12" name="Group 38">
              <a:extLst>
                <a:ext uri="{FF2B5EF4-FFF2-40B4-BE49-F238E27FC236}">
                  <a16:creationId xmlns:a16="http://schemas.microsoft.com/office/drawing/2014/main" xmlns="" id="{82E8ED56-2629-47CB-AB34-95B76413CAE1}"/>
                </a:ext>
              </a:extLst>
            </p:cNvPr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DA2C0C87-4BC0-4C0B-84DD-D93318C605E5}"/>
                  </a:ext>
                </a:extLst>
              </p:cNvPr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xmlns="" id="{2B148D96-7EB8-458E-8CFF-998978CE63B7}"/>
                  </a:ext>
                </a:extLst>
              </p:cNvPr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6452126-4801-4C1B-888B-D1E51E2CB2E8}"/>
                </a:ext>
              </a:extLst>
            </p:cNvPr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DCCDBE-0AAB-4360-8300-6D9912B770B2}"/>
              </a:ext>
            </a:extLst>
          </p:cNvPr>
          <p:cNvGrpSpPr/>
          <p:nvPr/>
        </p:nvGrpSpPr>
        <p:grpSpPr>
          <a:xfrm>
            <a:off x="2260550" y="589620"/>
            <a:ext cx="337541" cy="1470992"/>
            <a:chOff x="4224186" y="236408"/>
            <a:chExt cx="167510" cy="22524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8B01D4F5-07F8-493D-95C5-88B171C475B4}"/>
                </a:ext>
              </a:extLst>
            </p:cNvPr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xmlns="" id="{4964C64F-074F-4F5E-AEF7-82C88D62E81A}"/>
                  </a:ext>
                </a:extLst>
              </p:cNvPr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A4DE5E98-A993-4BF1-A148-47D4FA9AA161}"/>
                  </a:ext>
                </a:extLst>
              </p:cNvPr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3B3BFCC-9546-43F1-9A3C-2CAC5C9B6984}"/>
                </a:ext>
              </a:extLst>
            </p:cNvPr>
            <p:cNvSpPr/>
            <p:nvPr/>
          </p:nvSpPr>
          <p:spPr>
            <a:xfrm>
              <a:off x="4224186" y="1199610"/>
              <a:ext cx="167510" cy="5587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A092C76-3239-4CEC-8031-5F7FCBE5B850}"/>
              </a:ext>
            </a:extLst>
          </p:cNvPr>
          <p:cNvSpPr/>
          <p:nvPr/>
        </p:nvSpPr>
        <p:spPr>
          <a:xfrm>
            <a:off x="1380175" y="327044"/>
            <a:ext cx="2021330" cy="19588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6C21FEC-F106-431E-A15B-D9C6F4464279}"/>
              </a:ext>
            </a:extLst>
          </p:cNvPr>
          <p:cNvGrpSpPr/>
          <p:nvPr/>
        </p:nvGrpSpPr>
        <p:grpSpPr>
          <a:xfrm>
            <a:off x="1287409" y="271758"/>
            <a:ext cx="2144542" cy="2141684"/>
            <a:chOff x="2576739" y="3078455"/>
            <a:chExt cx="2647036" cy="25605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550C80A-754F-4299-8129-76DBC1AEFEA9}"/>
                </a:ext>
              </a:extLst>
            </p:cNvPr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94223EA-D619-4645-AFE7-7F083D74DF80}"/>
                </a:ext>
              </a:extLst>
            </p:cNvPr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C2A10E7-4168-41DA-97C5-DD1FC0736BF7}"/>
                </a:ext>
              </a:extLst>
            </p:cNvPr>
            <p:cNvSpPr txBox="1"/>
            <p:nvPr/>
          </p:nvSpPr>
          <p:spPr>
            <a:xfrm>
              <a:off x="3605060" y="5013432"/>
              <a:ext cx="587303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6C295EB-C61D-426C-B40A-0A3AD9A36E75}"/>
                </a:ext>
              </a:extLst>
            </p:cNvPr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1D11C47-BB0C-4EB0-8B98-09C03A73BB43}"/>
                </a:ext>
              </a:extLst>
            </p:cNvPr>
            <p:cNvSpPr txBox="1"/>
            <p:nvPr/>
          </p:nvSpPr>
          <p:spPr>
            <a:xfrm>
              <a:off x="3180749" y="4831335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D28A816-FBE7-4DAD-A35D-8AEAC9743F1F}"/>
                </a:ext>
              </a:extLst>
            </p:cNvPr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FEEEDD2-5E1B-489B-B8A6-2E4DEB094FF5}"/>
                </a:ext>
              </a:extLst>
            </p:cNvPr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82D3812-68C9-4B7F-B501-5CBB55393C17}"/>
                </a:ext>
              </a:extLst>
            </p:cNvPr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27794EA-4C51-4FD1-9EDE-9C5411E63449}"/>
                </a:ext>
              </a:extLst>
            </p:cNvPr>
            <p:cNvSpPr txBox="1"/>
            <p:nvPr/>
          </p:nvSpPr>
          <p:spPr>
            <a:xfrm>
              <a:off x="4190713" y="4860997"/>
              <a:ext cx="486540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182E8FF-3961-49A8-8220-C3E5F0D01BE5}"/>
                </a:ext>
              </a:extLst>
            </p:cNvPr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426A3C1-B88F-4790-9D93-7F7F70832C8C}"/>
                </a:ext>
              </a:extLst>
            </p:cNvPr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09AC9A2-5090-4116-9D52-526B4B714E78}"/>
                </a:ext>
              </a:extLst>
            </p:cNvPr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3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0.51575 0.00857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14218 -0.00162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66 -0.01759 L 0.74348 -0.0208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25 0.01019 L -1.875E-6 -1.11111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5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6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18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7158" y="641445"/>
            <a:ext cx="3725839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Check your answers</a:t>
            </a:r>
            <a:endParaRPr lang="en-US" sz="2800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11125"/>
              </p:ext>
            </p:extLst>
          </p:nvPr>
        </p:nvGraphicFramePr>
        <p:xfrm>
          <a:off x="1651381" y="1670809"/>
          <a:ext cx="9103056" cy="415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24"/>
                <a:gridCol w="7124132"/>
              </a:tblGrid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Meanings 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tribute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---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an act to show respect or admiration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climax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/>
                        <a:t>--- the most exciting point in time</a:t>
                      </a:r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outlaw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---</a:t>
                      </a:r>
                      <a:r>
                        <a:rPr lang="en-US" sz="2800" baseline="0" dirty="0" smtClean="0"/>
                        <a:t> to ban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--- to refuse to obey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provoke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smtClean="0"/>
                        <a:t>--- to cause or to stimulate</a:t>
                      </a:r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relent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--- to give in</a:t>
                      </a:r>
                      <a:endParaRPr lang="en-US" sz="2800" dirty="0"/>
                    </a:p>
                  </a:txBody>
                  <a:tcPr/>
                </a:tc>
              </a:tr>
              <a:tr h="5194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momentum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---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the ability to keep increasing or developing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841" y="1542196"/>
            <a:ext cx="1173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Ans</a:t>
            </a:r>
            <a:r>
              <a:rPr lang="en-US" sz="4000" dirty="0" smtClean="0"/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98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" y="3616657"/>
            <a:ext cx="11573302" cy="290179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When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Urdu was declared as the only state language of Pakistan, there raised a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storm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of protest in East Pakistan. It continued non-stop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on this day, by protesting the one-sided decision of the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then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Government of Pakistan and by achieving Bangla as state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language scarifying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life, the people of East Pakistan learned how to struggle against illegal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decision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and oppression and also understood that they had to fight for their rights.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people of East Pakistan dared to dream of being free from West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Pakistan. We observe 21 February as International Mother Language Day to pay tribute to  the language martyrs of 1952.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12" y="238831"/>
            <a:ext cx="5126339" cy="293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53663"/>
            <a:ext cx="4758875" cy="293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1252" y="3153807"/>
            <a:ext cx="45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Observing 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February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1758" y="3069824"/>
            <a:ext cx="615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Declaring Urdu as a state language of Pakistan.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65375" y="655096"/>
            <a:ext cx="1464504" cy="12908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What do you see in the pictures?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400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2CF09B-36BF-432E-8CE1-5BAF59C11FA3}"/>
              </a:ext>
            </a:extLst>
          </p:cNvPr>
          <p:cNvSpPr txBox="1"/>
          <p:nvPr/>
        </p:nvSpPr>
        <p:spPr>
          <a:xfrm>
            <a:off x="4526324" y="365760"/>
            <a:ext cx="2845145" cy="4609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Group works</a:t>
            </a:r>
            <a:endParaRPr lang="en-US" sz="2400" u="sng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E4F371-E0F2-4FCF-8B88-056686B7F8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79" y="229518"/>
            <a:ext cx="2795726" cy="1905523"/>
          </a:xfrm>
          <a:prstGeom prst="rect">
            <a:avLst/>
          </a:prstGeom>
        </p:spPr>
      </p:pic>
      <p:sp>
        <p:nvSpPr>
          <p:cNvPr id="4" name="Right Arrow 37">
            <a:extLst>
              <a:ext uri="{FF2B5EF4-FFF2-40B4-BE49-F238E27FC236}">
                <a16:creationId xmlns="" xmlns:a16="http://schemas.microsoft.com/office/drawing/2014/main" id="{F3804489-7623-4CF4-82F1-F4F2E8998840}"/>
              </a:ext>
            </a:extLst>
          </p:cNvPr>
          <p:cNvSpPr/>
          <p:nvPr/>
        </p:nvSpPr>
        <p:spPr>
          <a:xfrm>
            <a:off x="8350819" y="-1087"/>
            <a:ext cx="2124280" cy="12059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Time: 6mins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B2ABEE7-80FB-4FBE-9B60-3B57175793C5}"/>
              </a:ext>
            </a:extLst>
          </p:cNvPr>
          <p:cNvGrpSpPr/>
          <p:nvPr/>
        </p:nvGrpSpPr>
        <p:grpSpPr>
          <a:xfrm>
            <a:off x="9872868" y="173864"/>
            <a:ext cx="2137050" cy="2039250"/>
            <a:chOff x="8836796" y="1019658"/>
            <a:chExt cx="2502142" cy="2375344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2830D43-5135-40CF-B989-6760736EA1A5}"/>
                </a:ext>
              </a:extLst>
            </p:cNvPr>
            <p:cNvSpPr/>
            <p:nvPr/>
          </p:nvSpPr>
          <p:spPr>
            <a:xfrm>
              <a:off x="8836796" y="1019658"/>
              <a:ext cx="2502142" cy="2375344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4-Point Star 12">
              <a:extLst>
                <a:ext uri="{FF2B5EF4-FFF2-40B4-BE49-F238E27FC236}">
                  <a16:creationId xmlns="" xmlns:a16="http://schemas.microsoft.com/office/drawing/2014/main" id="{82BCF882-D9B2-4744-A1E2-F1FC6ABA29D5}"/>
                </a:ext>
              </a:extLst>
            </p:cNvPr>
            <p:cNvSpPr/>
            <p:nvPr/>
          </p:nvSpPr>
          <p:spPr>
            <a:xfrm>
              <a:off x="10100897" y="2126680"/>
              <a:ext cx="165498" cy="214421"/>
            </a:xfrm>
            <a:prstGeom prst="star4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3D447C0-FDA7-4BD6-B142-43A729111FA3}"/>
              </a:ext>
            </a:extLst>
          </p:cNvPr>
          <p:cNvGrpSpPr/>
          <p:nvPr/>
        </p:nvGrpSpPr>
        <p:grpSpPr>
          <a:xfrm>
            <a:off x="10886845" y="490238"/>
            <a:ext cx="228860" cy="1399205"/>
            <a:chOff x="3810000" y="3124200"/>
            <a:chExt cx="414996" cy="3200400"/>
          </a:xfrm>
        </p:grpSpPr>
        <p:grpSp>
          <p:nvGrpSpPr>
            <p:cNvPr id="9" name="Group 38">
              <a:extLst>
                <a:ext uri="{FF2B5EF4-FFF2-40B4-BE49-F238E27FC236}">
                  <a16:creationId xmlns="" xmlns:a16="http://schemas.microsoft.com/office/drawing/2014/main" id="{76186678-E47F-4858-92C9-7A5833028C18}"/>
                </a:ext>
              </a:extLst>
            </p:cNvPr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1" name="Isosceles Triangle 10">
                <a:extLst>
                  <a:ext uri="{FF2B5EF4-FFF2-40B4-BE49-F238E27FC236}">
                    <a16:creationId xmlns="" xmlns:a16="http://schemas.microsoft.com/office/drawing/2014/main" id="{F1A9AF57-83E4-4F8E-A8E9-055A554172F1}"/>
                  </a:ext>
                </a:extLst>
              </p:cNvPr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="" xmlns:a16="http://schemas.microsoft.com/office/drawing/2014/main" id="{BF96AF43-DDA2-48B4-A262-EC0EBA47A911}"/>
                  </a:ext>
                </a:extLst>
              </p:cNvPr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09F82D10-8FA9-4991-838A-BA96B63A583C}"/>
                </a:ext>
              </a:extLst>
            </p:cNvPr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78DF0A8-154D-499C-AE30-A3577215C36D}"/>
              </a:ext>
            </a:extLst>
          </p:cNvPr>
          <p:cNvGrpSpPr/>
          <p:nvPr/>
        </p:nvGrpSpPr>
        <p:grpSpPr>
          <a:xfrm>
            <a:off x="10819506" y="448942"/>
            <a:ext cx="337541" cy="1470992"/>
            <a:chOff x="4224186" y="236408"/>
            <a:chExt cx="167510" cy="2252434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02317D15-FAEB-4EA6-93A1-E300E28352C1}"/>
                </a:ext>
              </a:extLst>
            </p:cNvPr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="" xmlns:a16="http://schemas.microsoft.com/office/drawing/2014/main" id="{F8449D10-D268-4E57-B31D-19A694F1FDDA}"/>
                  </a:ext>
                </a:extLst>
              </p:cNvPr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="" xmlns:a16="http://schemas.microsoft.com/office/drawing/2014/main" id="{BB484C02-12F1-473E-B7C2-198219653ADE}"/>
                  </a:ext>
                </a:extLst>
              </p:cNvPr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FC6FCE8-EB42-48FA-BD21-7AF062C87103}"/>
                </a:ext>
              </a:extLst>
            </p:cNvPr>
            <p:cNvSpPr/>
            <p:nvPr/>
          </p:nvSpPr>
          <p:spPr>
            <a:xfrm>
              <a:off x="4224186" y="1027282"/>
              <a:ext cx="167510" cy="5587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69065B3-95E0-4FE3-88B4-153463E8DB82}"/>
              </a:ext>
            </a:extLst>
          </p:cNvPr>
          <p:cNvSpPr/>
          <p:nvPr/>
        </p:nvSpPr>
        <p:spPr>
          <a:xfrm>
            <a:off x="9925062" y="214501"/>
            <a:ext cx="2021330" cy="19588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D453861-E501-4796-9EC3-20C2D581AA3F}"/>
              </a:ext>
            </a:extLst>
          </p:cNvPr>
          <p:cNvGrpSpPr/>
          <p:nvPr/>
        </p:nvGrpSpPr>
        <p:grpSpPr>
          <a:xfrm>
            <a:off x="9869366" y="172278"/>
            <a:ext cx="2121540" cy="2141684"/>
            <a:chOff x="2576739" y="3078455"/>
            <a:chExt cx="2647036" cy="256052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6DD1E68-DD03-4991-9CE2-72624409E21F}"/>
                </a:ext>
              </a:extLst>
            </p:cNvPr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451313F-B438-4E8A-AF22-32A15750DC74}"/>
                </a:ext>
              </a:extLst>
            </p:cNvPr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14175D7-F38B-4F41-81B0-73F16646D36D}"/>
                </a:ext>
              </a:extLst>
            </p:cNvPr>
            <p:cNvSpPr txBox="1"/>
            <p:nvPr/>
          </p:nvSpPr>
          <p:spPr>
            <a:xfrm>
              <a:off x="3605060" y="5013432"/>
              <a:ext cx="587303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B3F76FC-6AA4-47CB-B03E-F06402AB4892}"/>
                </a:ext>
              </a:extLst>
            </p:cNvPr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ACB7257-0298-4258-9843-211D595F353A}"/>
                </a:ext>
              </a:extLst>
            </p:cNvPr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E2BD304-F7C9-4469-A5E8-FF7393546ABC}"/>
                </a:ext>
              </a:extLst>
            </p:cNvPr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979B624-ED41-4159-B40F-D0E665C33A24}"/>
                </a:ext>
              </a:extLst>
            </p:cNvPr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FDFA1CD-848F-410B-8BA6-CC6387422EBF}"/>
                </a:ext>
              </a:extLst>
            </p:cNvPr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23FBA02-BA82-42C2-876B-96FF730F8A39}"/>
                </a:ext>
              </a:extLst>
            </p:cNvPr>
            <p:cNvSpPr txBox="1"/>
            <p:nvPr/>
          </p:nvSpPr>
          <p:spPr>
            <a:xfrm>
              <a:off x="4190713" y="4860997"/>
              <a:ext cx="486540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29D92D4-0939-427F-97C9-714A48169955}"/>
                </a:ext>
              </a:extLst>
            </p:cNvPr>
            <p:cNvSpPr txBox="1"/>
            <p:nvPr/>
          </p:nvSpPr>
          <p:spPr>
            <a:xfrm>
              <a:off x="2882805" y="4604824"/>
              <a:ext cx="333492" cy="26910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D282471-BF58-4C2F-8DAB-50F92F52A658}"/>
                </a:ext>
              </a:extLst>
            </p:cNvPr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D4B2616-3F1A-4027-83E0-8A9D7DB8C34A}"/>
                </a:ext>
              </a:extLst>
            </p:cNvPr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663492" y="2083129"/>
            <a:ext cx="510426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Answer these questions.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9148" y="3465190"/>
            <a:ext cx="1132718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Q1: Why do we observe 21 February as the International Mother Language Day?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148" y="4011779"/>
            <a:ext cx="1132718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Q2: What happened when Urdu was declared as the only state language of Pakistan?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304" y="4558368"/>
            <a:ext cx="1132718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Q3: “The seed of independence was sown on 21 February 1952”. Do you agree? Why?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257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18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8" grpId="0" animBg="1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660" y="313894"/>
            <a:ext cx="5022376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Check  your answers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35" y="1214646"/>
            <a:ext cx="11245755" cy="9784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Ans1: We observe 21 February as International Mother Language Day to pay tribute to  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the language martyrs of 1952. 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558" y="2716468"/>
            <a:ext cx="11245755" cy="9784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Ans2: When Urdu was declared as the only state language of Pakistan, there raised a  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storm of protest in East Pakistan. It continued non-stop.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58" y="4021660"/>
            <a:ext cx="11245755" cy="22831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Ans3: Yes, I agree. It is because, on this day, by protesting the one-sided decision of the  </a:t>
            </a:r>
          </a:p>
          <a:p>
            <a:pPr algn="just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then Government of Pakistan and by achieving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angla as state language  </a:t>
            </a:r>
          </a:p>
          <a:p>
            <a:pPr algn="just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scarifying life, the people of East Pakistan learned how to struggle against illegal  </a:t>
            </a:r>
          </a:p>
          <a:p>
            <a:pPr algn="just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decision and oppression and also understood that they had to fight for their rights. </a:t>
            </a:r>
          </a:p>
          <a:p>
            <a:pPr algn="just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And the people of East Pakistan dared to dream of being free from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est Pakistan.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774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6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6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E61DE7-0BE7-4097-AFE7-6540F7BCC890}"/>
              </a:ext>
            </a:extLst>
          </p:cNvPr>
          <p:cNvSpPr txBox="1"/>
          <p:nvPr/>
        </p:nvSpPr>
        <p:spPr>
          <a:xfrm>
            <a:off x="283512" y="238539"/>
            <a:ext cx="11671688" cy="63331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59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FF00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bliqueBottomLeft"/>
              <a:lightRig rig="threePt" dir="t"/>
            </a:scene3d>
          </a:bodyPr>
          <a:lstStyle/>
          <a:p>
            <a:pPr marL="342900" indent="-342900">
              <a:buAutoNum type="alphaLcParenBoth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AutoNum type="alphaLcParenBoth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EA1EDB"/>
                </a:solidFill>
              </a:rPr>
              <a:t>)The phrase ‘storm of protest’ means -----</a:t>
            </a:r>
            <a:endParaRPr lang="en-US" sz="2400" dirty="0">
              <a:solidFill>
                <a:srgbClr val="EA1EDB"/>
              </a:solidFill>
            </a:endParaRPr>
          </a:p>
          <a:p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i</a:t>
            </a:r>
            <a:r>
              <a:rPr lang="en-US" sz="2400" dirty="0"/>
              <a:t>. </a:t>
            </a:r>
            <a:r>
              <a:rPr lang="en-US" sz="2400" dirty="0" smtClean="0"/>
              <a:t>mild protest 		ii</a:t>
            </a:r>
            <a:r>
              <a:rPr lang="en-US" sz="2400" dirty="0"/>
              <a:t>. </a:t>
            </a:r>
            <a:r>
              <a:rPr lang="en-US" sz="2400" dirty="0" smtClean="0"/>
              <a:t>strong protest	 iii</a:t>
            </a:r>
            <a:r>
              <a:rPr lang="en-US" sz="2400" dirty="0"/>
              <a:t>. </a:t>
            </a:r>
            <a:r>
              <a:rPr lang="en-US" sz="2400" dirty="0" smtClean="0"/>
              <a:t>moderate protest  v</a:t>
            </a:r>
            <a:r>
              <a:rPr lang="en-US" sz="2400" dirty="0"/>
              <a:t>. </a:t>
            </a:r>
            <a:r>
              <a:rPr lang="en-US" sz="2400" dirty="0" smtClean="0"/>
              <a:t>symbolic protest  </a:t>
            </a:r>
            <a:endParaRPr lang="en-US" sz="2400" dirty="0"/>
          </a:p>
          <a:p>
            <a:r>
              <a:rPr lang="en-US" sz="2400" dirty="0">
                <a:solidFill>
                  <a:srgbClr val="002060"/>
                </a:solidFill>
              </a:rPr>
              <a:t>(b) </a:t>
            </a:r>
            <a:r>
              <a:rPr lang="en-US" sz="2400" dirty="0" smtClean="0">
                <a:solidFill>
                  <a:srgbClr val="EA1EDB"/>
                </a:solidFill>
              </a:rPr>
              <a:t>The seed of </a:t>
            </a:r>
            <a:r>
              <a:rPr lang="en-US" sz="2400" dirty="0">
                <a:solidFill>
                  <a:srgbClr val="EA1EDB"/>
                </a:solidFill>
              </a:rPr>
              <a:t>L</a:t>
            </a:r>
            <a:r>
              <a:rPr lang="en-US" sz="2400" dirty="0" smtClean="0">
                <a:solidFill>
                  <a:srgbClr val="EA1EDB"/>
                </a:solidFill>
              </a:rPr>
              <a:t>anguage Movement was sown by  ---</a:t>
            </a:r>
            <a:endParaRPr lang="en-US" sz="2400" dirty="0">
              <a:solidFill>
                <a:srgbClr val="EA1EDB"/>
              </a:solidFill>
            </a:endParaRPr>
          </a:p>
          <a:p>
            <a:r>
              <a:rPr lang="en-US" sz="2400" dirty="0"/>
              <a:t>	</a:t>
            </a:r>
            <a:r>
              <a:rPr lang="en-US" sz="2400" dirty="0" err="1" smtClean="0"/>
              <a:t>i</a:t>
            </a:r>
            <a:r>
              <a:rPr lang="en-US" sz="2400" dirty="0" smtClean="0"/>
              <a:t>. Salam </a:t>
            </a:r>
            <a:r>
              <a:rPr lang="en-US" sz="2400" dirty="0"/>
              <a:t>		</a:t>
            </a:r>
            <a:r>
              <a:rPr lang="en-US" sz="2400" dirty="0" smtClean="0"/>
              <a:t>ii. Martyrs </a:t>
            </a:r>
            <a:r>
              <a:rPr lang="en-US" sz="2400" dirty="0"/>
              <a:t>		. iii. </a:t>
            </a:r>
            <a:r>
              <a:rPr lang="en-US" sz="2400" dirty="0" err="1" smtClean="0"/>
              <a:t>Zinnah</a:t>
            </a:r>
            <a:r>
              <a:rPr lang="en-US" sz="2400" dirty="0"/>
              <a:t>		iv.  </a:t>
            </a:r>
            <a:r>
              <a:rPr lang="en-US" sz="2400" dirty="0" smtClean="0"/>
              <a:t>students </a:t>
            </a:r>
            <a:endParaRPr lang="en-US" sz="2400" dirty="0"/>
          </a:p>
          <a:p>
            <a:r>
              <a:rPr lang="en-US" sz="2400" dirty="0">
                <a:solidFill>
                  <a:srgbClr val="002060"/>
                </a:solidFill>
              </a:rPr>
              <a:t>(c) </a:t>
            </a:r>
            <a:r>
              <a:rPr lang="en-US" sz="2400" dirty="0" smtClean="0">
                <a:solidFill>
                  <a:srgbClr val="EA1EDB"/>
                </a:solidFill>
              </a:rPr>
              <a:t>Salam and </a:t>
            </a:r>
            <a:r>
              <a:rPr lang="en-US" sz="2400" dirty="0" err="1" smtClean="0">
                <a:solidFill>
                  <a:srgbClr val="EA1EDB"/>
                </a:solidFill>
              </a:rPr>
              <a:t>Barakat</a:t>
            </a:r>
            <a:r>
              <a:rPr lang="en-US" sz="2400" dirty="0" smtClean="0">
                <a:solidFill>
                  <a:srgbClr val="EA1EDB"/>
                </a:solidFill>
              </a:rPr>
              <a:t> were the citizens of  </a:t>
            </a:r>
            <a:endParaRPr lang="en-US" sz="2400" dirty="0">
              <a:solidFill>
                <a:srgbClr val="EA1EDB"/>
              </a:solidFill>
            </a:endParaRP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smtClean="0"/>
              <a:t>West </a:t>
            </a:r>
            <a:r>
              <a:rPr lang="en-US" sz="2400" dirty="0" err="1" smtClean="0"/>
              <a:t>Bengle</a:t>
            </a:r>
            <a:r>
              <a:rPr lang="en-US" sz="2400" dirty="0" smtClean="0"/>
              <a:t>      		 </a:t>
            </a:r>
            <a:r>
              <a:rPr lang="en-US" sz="2400" dirty="0"/>
              <a:t>ii. </a:t>
            </a:r>
            <a:r>
              <a:rPr lang="en-US" sz="2400" dirty="0" smtClean="0"/>
              <a:t>Nepal</a:t>
            </a:r>
            <a:r>
              <a:rPr lang="en-US" sz="2400" dirty="0"/>
              <a:t>	</a:t>
            </a:r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en-US" sz="2400" dirty="0" smtClean="0"/>
              <a:t>India  	iv. the then Pakistan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(d) </a:t>
            </a:r>
            <a:r>
              <a:rPr lang="en-US" sz="2400" dirty="0" smtClean="0">
                <a:solidFill>
                  <a:srgbClr val="EA1EDB"/>
                </a:solidFill>
              </a:rPr>
              <a:t>The gap between the beginning and the climax of Language Movement is --=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smtClean="0"/>
              <a:t>2 years	  </a:t>
            </a:r>
            <a:r>
              <a:rPr lang="en-US" sz="2400" dirty="0"/>
              <a:t>	ii. </a:t>
            </a:r>
            <a:r>
              <a:rPr lang="en-US" sz="2400" dirty="0" smtClean="0"/>
              <a:t>3 years	</a:t>
            </a:r>
            <a:r>
              <a:rPr lang="en-US" sz="2400" dirty="0"/>
              <a:t>	iii. </a:t>
            </a:r>
            <a:r>
              <a:rPr lang="en-US" sz="2400" dirty="0" smtClean="0"/>
              <a:t>4 years </a:t>
            </a:r>
            <a:r>
              <a:rPr lang="en-US" sz="2400" dirty="0"/>
              <a:t>	 	iv. </a:t>
            </a:r>
            <a:r>
              <a:rPr lang="en-US" sz="2400" dirty="0" smtClean="0"/>
              <a:t>5 years</a:t>
            </a:r>
            <a:endParaRPr lang="en-US" sz="2400" dirty="0"/>
          </a:p>
          <a:p>
            <a:r>
              <a:rPr lang="en-US" sz="2400" dirty="0">
                <a:solidFill>
                  <a:srgbClr val="002060"/>
                </a:solidFill>
              </a:rPr>
              <a:t>(e) </a:t>
            </a:r>
            <a:r>
              <a:rPr lang="en-US" sz="2400" dirty="0" smtClean="0">
                <a:solidFill>
                  <a:srgbClr val="EA1EDB"/>
                </a:solidFill>
              </a:rPr>
              <a:t>The word ‘declare’ cannot be the same as  ----</a:t>
            </a:r>
            <a:endParaRPr lang="en-US" sz="2400" dirty="0">
              <a:solidFill>
                <a:srgbClr val="EA1EDB"/>
              </a:solidFill>
            </a:endParaRP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smtClean="0"/>
              <a:t>renounce  </a:t>
            </a:r>
            <a:r>
              <a:rPr lang="en-US" sz="2400" dirty="0"/>
              <a:t>		iii. </a:t>
            </a:r>
            <a:r>
              <a:rPr lang="en-US" sz="2400" dirty="0" smtClean="0"/>
              <a:t>acknowledge  </a:t>
            </a:r>
            <a:r>
              <a:rPr lang="en-US" sz="2400" dirty="0"/>
              <a:t>	iv</a:t>
            </a:r>
            <a:r>
              <a:rPr lang="en-US" sz="2400" dirty="0" smtClean="0"/>
              <a:t>. announce </a:t>
            </a:r>
            <a:r>
              <a:rPr lang="en-US" sz="2400" dirty="0"/>
              <a:t>	iv. </a:t>
            </a:r>
            <a:r>
              <a:rPr lang="en-US" sz="2400" dirty="0" smtClean="0"/>
              <a:t>convey </a:t>
            </a:r>
            <a:endParaRPr lang="en-US" sz="2400" dirty="0"/>
          </a:p>
          <a:p>
            <a:r>
              <a:rPr lang="en-US" sz="2400" dirty="0">
                <a:solidFill>
                  <a:srgbClr val="002060"/>
                </a:solidFill>
              </a:rPr>
              <a:t>(f) </a:t>
            </a:r>
            <a:r>
              <a:rPr lang="en-US" sz="2400" dirty="0" smtClean="0">
                <a:solidFill>
                  <a:srgbClr val="EA1EDB"/>
                </a:solidFill>
              </a:rPr>
              <a:t>The word ‘raised’ means ---</a:t>
            </a:r>
            <a:endParaRPr lang="en-US" sz="2400" dirty="0">
              <a:solidFill>
                <a:srgbClr val="EA1EDB"/>
              </a:solidFill>
            </a:endParaRP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smtClean="0"/>
              <a:t>lift </a:t>
            </a:r>
            <a:r>
              <a:rPr lang="en-US" sz="2400" dirty="0"/>
              <a:t>	 </a:t>
            </a:r>
            <a:r>
              <a:rPr lang="en-US" sz="2400" dirty="0" smtClean="0"/>
              <a:t>		ii</a:t>
            </a:r>
            <a:r>
              <a:rPr lang="en-US" sz="2400" dirty="0"/>
              <a:t>. </a:t>
            </a:r>
            <a:r>
              <a:rPr lang="en-US" sz="2400" dirty="0" smtClean="0"/>
              <a:t>move 	 </a:t>
            </a:r>
            <a:r>
              <a:rPr lang="en-US" sz="2400" dirty="0"/>
              <a:t>	iii. </a:t>
            </a:r>
            <a:r>
              <a:rPr lang="en-US" sz="2400" dirty="0" smtClean="0"/>
              <a:t>promote	  	  </a:t>
            </a:r>
            <a:r>
              <a:rPr lang="en-US" sz="2400" dirty="0"/>
              <a:t>iv. </a:t>
            </a:r>
            <a:r>
              <a:rPr lang="en-US" sz="2400" dirty="0" smtClean="0"/>
              <a:t>form   </a:t>
            </a:r>
            <a:endParaRPr lang="en-US" sz="2400" dirty="0"/>
          </a:p>
          <a:p>
            <a:r>
              <a:rPr lang="en-US" sz="2400" dirty="0">
                <a:solidFill>
                  <a:srgbClr val="002060"/>
                </a:solidFill>
              </a:rPr>
              <a:t>(g) </a:t>
            </a:r>
            <a:r>
              <a:rPr lang="en-US" sz="2400" dirty="0" smtClean="0">
                <a:solidFill>
                  <a:srgbClr val="E14FC2"/>
                </a:solidFill>
              </a:rPr>
              <a:t>Which of the days is a public holiday</a:t>
            </a:r>
            <a:r>
              <a:rPr lang="en-US" sz="2400" dirty="0" smtClean="0">
                <a:solidFill>
                  <a:srgbClr val="EA1EDB"/>
                </a:solidFill>
              </a:rPr>
              <a:t>----</a:t>
            </a:r>
            <a:endParaRPr lang="en-US" sz="2400" dirty="0">
              <a:solidFill>
                <a:srgbClr val="EA1EDB"/>
              </a:solidFill>
            </a:endParaRPr>
          </a:p>
          <a:p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smtClean="0"/>
              <a:t> 21 </a:t>
            </a:r>
            <a:r>
              <a:rPr lang="en-US" sz="2400" dirty="0" err="1" smtClean="0"/>
              <a:t>february</a:t>
            </a:r>
            <a:r>
              <a:rPr lang="en-US" sz="2400" dirty="0"/>
              <a:t>		ii. </a:t>
            </a:r>
            <a:r>
              <a:rPr lang="en-US" sz="2400" dirty="0" smtClean="0"/>
              <a:t>7 March  	</a:t>
            </a:r>
            <a:r>
              <a:rPr lang="en-US" sz="2400" dirty="0"/>
              <a:t>	iii </a:t>
            </a:r>
            <a:r>
              <a:rPr lang="en-US" sz="2400" dirty="0" smtClean="0"/>
              <a:t>21 March	   </a:t>
            </a:r>
            <a:r>
              <a:rPr lang="en-US" sz="2400" dirty="0"/>
              <a:t>	iv. </a:t>
            </a:r>
            <a:r>
              <a:rPr lang="en-US" sz="2400" dirty="0" smtClean="0"/>
              <a:t>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December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3BCDA776-15FB-4487-BF42-1D41B69E9A7C}"/>
                  </a:ext>
                </a:extLst>
              </p:cNvPr>
              <p:cNvSpPr/>
              <p:nvPr/>
            </p:nvSpPr>
            <p:spPr>
              <a:xfrm>
                <a:off x="3743876" y="1129400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CDA776-15FB-4487-BF42-1D41B69E9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876" y="1129400"/>
                <a:ext cx="519032" cy="355106"/>
              </a:xfrm>
              <a:prstGeom prst="rect">
                <a:avLst/>
              </a:prstGeom>
              <a:blipFill rotWithShape="0">
                <a:blip r:embed="rId4"/>
                <a:stretch>
                  <a:fillRect l="-14118" t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B6ECB3-2F86-48C9-840C-AD0F4A129058}"/>
              </a:ext>
            </a:extLst>
          </p:cNvPr>
          <p:cNvSpPr txBox="1"/>
          <p:nvPr/>
        </p:nvSpPr>
        <p:spPr>
          <a:xfrm>
            <a:off x="7609984" y="270820"/>
            <a:ext cx="4316061" cy="569843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74000">
                <a:srgbClr val="FF3399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D4E1C5-466C-4EDD-AFE9-7F0CA62E1A64}"/>
              </a:ext>
            </a:extLst>
          </p:cNvPr>
          <p:cNvSpPr txBox="1"/>
          <p:nvPr/>
        </p:nvSpPr>
        <p:spPr>
          <a:xfrm>
            <a:off x="7580465" y="455020"/>
            <a:ext cx="4117527" cy="251311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bliqueBottomRight"/>
              <a:lightRig rig="threePt" dir="t"/>
            </a:scene3d>
          </a:bodyPr>
          <a:lstStyle/>
          <a:p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Tick the best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72188FB-3FFF-4FB5-89AC-72A437AF9643}"/>
                  </a:ext>
                </a:extLst>
              </p:cNvPr>
              <p:cNvSpPr/>
              <p:nvPr/>
            </p:nvSpPr>
            <p:spPr>
              <a:xfrm>
                <a:off x="6617212" y="1965882"/>
                <a:ext cx="519032" cy="3718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72188FB-3FFF-4FB5-89AC-72A437AF9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212" y="1965882"/>
                <a:ext cx="519032" cy="371836"/>
              </a:xfrm>
              <a:prstGeom prst="rect">
                <a:avLst/>
              </a:prstGeom>
              <a:blipFill rotWithShape="0">
                <a:blip r:embed="rId5"/>
                <a:stretch>
                  <a:fillRect l="-15294" t="-475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6313356-5973-421F-B99C-E14046F1C5D2}"/>
                  </a:ext>
                </a:extLst>
              </p:cNvPr>
              <p:cNvSpPr/>
              <p:nvPr/>
            </p:nvSpPr>
            <p:spPr>
              <a:xfrm>
                <a:off x="8299058" y="2804062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313356-5973-421F-B99C-E14046F1C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58" y="2804062"/>
                <a:ext cx="519032" cy="355106"/>
              </a:xfrm>
              <a:prstGeom prst="rect">
                <a:avLst/>
              </a:prstGeom>
              <a:blipFill rotWithShape="0">
                <a:blip r:embed="rId6"/>
                <a:stretch>
                  <a:fillRect l="-13953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BA722651-6E5C-4B7F-B2C4-13BE2E969354}"/>
                  </a:ext>
                </a:extLst>
              </p:cNvPr>
              <p:cNvSpPr/>
              <p:nvPr/>
            </p:nvSpPr>
            <p:spPr>
              <a:xfrm>
                <a:off x="6380461" y="3661680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722651-6E5C-4B7F-B2C4-13BE2E969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61" y="3661680"/>
                <a:ext cx="519032" cy="355106"/>
              </a:xfrm>
              <a:prstGeom prst="rect">
                <a:avLst/>
              </a:prstGeom>
              <a:blipFill rotWithShape="0">
                <a:blip r:embed="rId7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C19C676F-BC71-410A-B7DE-F55B358CB020}"/>
                  </a:ext>
                </a:extLst>
              </p:cNvPr>
              <p:cNvSpPr/>
              <p:nvPr/>
            </p:nvSpPr>
            <p:spPr>
              <a:xfrm>
                <a:off x="925276" y="4519926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9C676F-BC71-410A-B7DE-F55B358CB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76" y="4519926"/>
                <a:ext cx="519032" cy="355106"/>
              </a:xfrm>
              <a:prstGeom prst="rect">
                <a:avLst/>
              </a:prstGeom>
              <a:blipFill rotWithShape="0">
                <a:blip r:embed="rId8"/>
                <a:stretch>
                  <a:fillRect l="-14118" t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E98BBAC7-2B6D-4F3C-A28A-0A8F6181531F}"/>
                  </a:ext>
                </a:extLst>
              </p:cNvPr>
              <p:cNvSpPr/>
              <p:nvPr/>
            </p:nvSpPr>
            <p:spPr>
              <a:xfrm>
                <a:off x="9281492" y="5412985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8BBAC7-2B6D-4F3C-A28A-0A8F61815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492" y="5412985"/>
                <a:ext cx="519032" cy="355106"/>
              </a:xfrm>
              <a:prstGeom prst="rect">
                <a:avLst/>
              </a:prstGeom>
              <a:blipFill rotWithShape="0">
                <a:blip r:embed="rId9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C307B99C-C4B9-4801-936B-812DEA1EA7EB}"/>
                  </a:ext>
                </a:extLst>
              </p:cNvPr>
              <p:cNvSpPr/>
              <p:nvPr/>
            </p:nvSpPr>
            <p:spPr>
              <a:xfrm>
                <a:off x="891486" y="6232796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307B99C-C4B9-4801-936B-812DEA1EA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86" y="6232796"/>
                <a:ext cx="519032" cy="355106"/>
              </a:xfrm>
              <a:prstGeom prst="rect">
                <a:avLst/>
              </a:prstGeom>
              <a:blipFill rotWithShape="0">
                <a:blip r:embed="rId10"/>
                <a:stretch>
                  <a:fillRect l="-14118" t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781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6276" y="342918"/>
            <a:ext cx="211213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E14FC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Evaluation </a:t>
            </a:r>
          </a:p>
          <a:p>
            <a:pPr algn="ctr"/>
            <a:r>
              <a:rPr lang="en-US" sz="2800" dirty="0" smtClean="0"/>
              <a:t>Time: 6 </a:t>
            </a:r>
            <a:r>
              <a:rPr lang="en-US" sz="2800" dirty="0" err="1" smtClean="0"/>
              <a:t>mins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57" y="1727911"/>
            <a:ext cx="3560725" cy="3560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794" y="342918"/>
            <a:ext cx="26144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/>
              <a:t>Listen to the CD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55365" y="1081581"/>
            <a:ext cx="3499117" cy="4308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fill the gap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mother langu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2787" y="1727911"/>
            <a:ext cx="8263159" cy="3664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solidFill>
                  <a:srgbClr val="22222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Every year, 21 February is observed as International Mother Language Day. The day is a national (a) ---. On this day, we pay (b) --- to the martyrs who sacrificed their lives to establish Bangla as a state language in (c) --- Pakistan, at the public meeting in Dhaka (d) --- that Urdu would be the only state language of Pakistan. The declaration (e) --- a storm of protest in the then East Pakistan. </a:t>
            </a:r>
            <a:endParaRPr lang="en-US" sz="2400" dirty="0">
              <a:solidFill>
                <a:srgbClr val="22222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932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6729213" y="1539024"/>
            <a:ext cx="4726545" cy="417275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Azizul Fakir</a:t>
            </a:r>
          </a:p>
          <a:p>
            <a:pPr algn="ctr"/>
            <a:r>
              <a:rPr lang="en-US" dirty="0" smtClean="0"/>
              <a:t>Assistant teacher</a:t>
            </a:r>
          </a:p>
          <a:p>
            <a:pPr algn="ctr"/>
            <a:r>
              <a:rPr lang="en-US" dirty="0" smtClean="0"/>
              <a:t>Dighirjan secondary school</a:t>
            </a:r>
          </a:p>
          <a:p>
            <a:pPr algn="ctr"/>
            <a:r>
              <a:rPr lang="en-US" dirty="0" smtClean="0"/>
              <a:t>Nazirpur, Pirojpur</a:t>
            </a:r>
          </a:p>
          <a:p>
            <a:pPr algn="ctr"/>
            <a:r>
              <a:rPr lang="en-US" dirty="0" smtClean="0"/>
              <a:t>Mobile: 01710745128</a:t>
            </a:r>
          </a:p>
          <a:p>
            <a:pPr algn="ctr"/>
            <a:r>
              <a:rPr lang="en-US" dirty="0" smtClean="0"/>
              <a:t>Email: azizul.nk@gmail.com</a:t>
            </a:r>
            <a:endParaRPr lang="en-US" dirty="0"/>
          </a:p>
        </p:txBody>
      </p:sp>
      <p:sp>
        <p:nvSpPr>
          <p:cNvPr id="3" name="Flowchart: Delay 2"/>
          <p:cNvSpPr/>
          <p:nvPr/>
        </p:nvSpPr>
        <p:spPr>
          <a:xfrm rot="16200000">
            <a:off x="6729219" y="1498079"/>
            <a:ext cx="4726545" cy="4172754"/>
          </a:xfrm>
          <a:prstGeom prst="flowChartDelay">
            <a:avLst/>
          </a:prstGeom>
          <a:gradFill flip="none" rotWithShape="1">
            <a:gsLst>
              <a:gs pos="0">
                <a:srgbClr val="E14FC2">
                  <a:tint val="66000"/>
                  <a:satMod val="160000"/>
                </a:srgbClr>
              </a:gs>
              <a:gs pos="50000">
                <a:srgbClr val="E14FC2">
                  <a:tint val="44500"/>
                  <a:satMod val="160000"/>
                </a:srgbClr>
              </a:gs>
              <a:gs pos="100000">
                <a:srgbClr val="E14FC2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Azizul F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Flowchart: Delay 3"/>
          <p:cNvSpPr/>
          <p:nvPr/>
        </p:nvSpPr>
        <p:spPr>
          <a:xfrm rot="16200000">
            <a:off x="972357" y="1552671"/>
            <a:ext cx="4726545" cy="4172754"/>
          </a:xfrm>
          <a:prstGeom prst="flowChartDelay">
            <a:avLst/>
          </a:prstGeom>
          <a:gradFill flip="none" rotWithShape="1">
            <a:gsLst>
              <a:gs pos="0">
                <a:srgbClr val="E14FC2">
                  <a:tint val="66000"/>
                  <a:satMod val="160000"/>
                </a:srgbClr>
              </a:gs>
              <a:gs pos="50000">
                <a:srgbClr val="E14FC2">
                  <a:tint val="44500"/>
                  <a:satMod val="160000"/>
                </a:srgbClr>
              </a:gs>
              <a:gs pos="100000">
                <a:srgbClr val="E14FC2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238" y="1687731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334" y="1661973"/>
            <a:ext cx="2006302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37481" y="3777802"/>
            <a:ext cx="4123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Azizul Fakir</a:t>
            </a:r>
          </a:p>
          <a:p>
            <a:pPr algn="ctr"/>
            <a:r>
              <a:rPr lang="en-US" sz="2400" dirty="0"/>
              <a:t>Assistant teacher</a:t>
            </a:r>
          </a:p>
          <a:p>
            <a:pPr algn="ctr"/>
            <a:r>
              <a:rPr lang="en-US" sz="2400" dirty="0"/>
              <a:t>Dighirjan secondary school</a:t>
            </a:r>
          </a:p>
          <a:p>
            <a:pPr algn="ctr"/>
            <a:r>
              <a:rPr lang="en-US" sz="2400" dirty="0"/>
              <a:t>Nazirpur, Pirojpur</a:t>
            </a:r>
          </a:p>
          <a:p>
            <a:pPr algn="ctr"/>
            <a:r>
              <a:rPr lang="en-US" sz="2400" dirty="0"/>
              <a:t>Mobile: 01710745128</a:t>
            </a:r>
          </a:p>
          <a:p>
            <a:pPr algn="ctr"/>
            <a:r>
              <a:rPr lang="en-US" sz="2400" dirty="0"/>
              <a:t>Email: </a:t>
            </a:r>
            <a:r>
              <a:rPr lang="en-US" sz="2400" dirty="0" smtClean="0"/>
              <a:t>azizul.nk@gmail.com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3725835"/>
            <a:ext cx="3643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Class 9</a:t>
            </a:r>
          </a:p>
          <a:p>
            <a:pPr algn="ctr"/>
            <a:r>
              <a:rPr lang="en-US" sz="2400" dirty="0"/>
              <a:t>English For Today</a:t>
            </a:r>
          </a:p>
          <a:p>
            <a:pPr algn="ctr"/>
            <a:r>
              <a:rPr lang="en-US" sz="2400" dirty="0"/>
              <a:t>Unit </a:t>
            </a:r>
            <a:r>
              <a:rPr lang="en-US" sz="2400" dirty="0" smtClean="0"/>
              <a:t>3</a:t>
            </a:r>
            <a:endParaRPr lang="en-US" sz="2400" dirty="0"/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and festivals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/>
              <a:t>Time : 50 mins</a:t>
            </a:r>
          </a:p>
          <a:p>
            <a:pPr algn="ctr"/>
            <a:r>
              <a:rPr lang="en-US" sz="2400" dirty="0" smtClean="0"/>
              <a:t>17/9/2020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422007" y="1275775"/>
            <a:ext cx="1569493" cy="5268045"/>
            <a:chOff x="5418160" y="968990"/>
            <a:chExt cx="1569493" cy="5268045"/>
          </a:xfrm>
        </p:grpSpPr>
        <p:grpSp>
          <p:nvGrpSpPr>
            <p:cNvPr id="10" name="Group 9"/>
            <p:cNvGrpSpPr/>
            <p:nvPr/>
          </p:nvGrpSpPr>
          <p:grpSpPr>
            <a:xfrm>
              <a:off x="5418160" y="968990"/>
              <a:ext cx="1569493" cy="5268045"/>
              <a:chOff x="5459104" y="968990"/>
              <a:chExt cx="1569493" cy="526804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677470" y="968990"/>
                <a:ext cx="1078173" cy="5268045"/>
                <a:chOff x="5677470" y="968990"/>
                <a:chExt cx="1078173" cy="526804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677470" y="968990"/>
                  <a:ext cx="1078173" cy="5268045"/>
                  <a:chOff x="5677470" y="968990"/>
                  <a:chExt cx="1078173" cy="5268045"/>
                </a:xfrm>
                <a:solidFill>
                  <a:srgbClr val="E14FC2"/>
                </a:solidFill>
              </p:grpSpPr>
              <p:sp>
                <p:nvSpPr>
                  <p:cNvPr id="17" name="Right Arrow 16"/>
                  <p:cNvSpPr/>
                  <p:nvPr/>
                </p:nvSpPr>
                <p:spPr>
                  <a:xfrm rot="5400000">
                    <a:off x="4148920" y="3930563"/>
                    <a:ext cx="4189862" cy="423081"/>
                  </a:xfrm>
                  <a:prstGeom prst="rightArrow">
                    <a:avLst/>
                  </a:prstGeom>
                  <a:gradFill flip="none" rotWithShape="1">
                    <a:gsLst>
                      <a:gs pos="0">
                        <a:srgbClr val="00B050">
                          <a:tint val="66000"/>
                          <a:satMod val="160000"/>
                        </a:srgbClr>
                      </a:gs>
                      <a:gs pos="50000">
                        <a:srgbClr val="00B050">
                          <a:tint val="44500"/>
                          <a:satMod val="160000"/>
                        </a:srgbClr>
                      </a:gs>
                      <a:gs pos="100000">
                        <a:srgbClr val="00B050">
                          <a:tint val="23500"/>
                          <a:satMod val="160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854890" y="968990"/>
                    <a:ext cx="600502" cy="85980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14FC2">
                          <a:tint val="66000"/>
                          <a:satMod val="160000"/>
                        </a:srgbClr>
                      </a:gs>
                      <a:gs pos="50000">
                        <a:srgbClr val="E14FC2">
                          <a:tint val="44500"/>
                          <a:satMod val="160000"/>
                        </a:srgbClr>
                      </a:gs>
                      <a:gs pos="100000">
                        <a:srgbClr val="E14FC2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677470" y="1485331"/>
                    <a:ext cx="600502" cy="85980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14FC2">
                          <a:tint val="66000"/>
                          <a:satMod val="160000"/>
                        </a:srgbClr>
                      </a:gs>
                      <a:gs pos="50000">
                        <a:srgbClr val="E14FC2">
                          <a:tint val="44500"/>
                          <a:satMod val="160000"/>
                        </a:srgbClr>
                      </a:gs>
                      <a:gs pos="100000">
                        <a:srgbClr val="E14FC2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6155141" y="1442113"/>
                    <a:ext cx="600502" cy="85980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14FC2">
                          <a:tint val="66000"/>
                          <a:satMod val="160000"/>
                        </a:srgbClr>
                      </a:gs>
                      <a:gs pos="50000">
                        <a:srgbClr val="E14FC2">
                          <a:tint val="44500"/>
                          <a:satMod val="160000"/>
                        </a:srgbClr>
                      </a:gs>
                      <a:gs pos="100000">
                        <a:srgbClr val="E14FC2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Isosceles Triangle 15"/>
                <p:cNvSpPr/>
                <p:nvPr/>
              </p:nvSpPr>
              <p:spPr>
                <a:xfrm>
                  <a:off x="5872904" y="5472752"/>
                  <a:ext cx="741893" cy="764279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Curved Right Arrow 12"/>
              <p:cNvSpPr/>
              <p:nvPr/>
            </p:nvSpPr>
            <p:spPr>
              <a:xfrm>
                <a:off x="5977721" y="2511188"/>
                <a:ext cx="1050876" cy="3343703"/>
              </a:xfrm>
              <a:prstGeom prst="curvedRightArrow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rved Left Arrow 13"/>
              <p:cNvSpPr/>
              <p:nvPr/>
            </p:nvSpPr>
            <p:spPr>
              <a:xfrm>
                <a:off x="5459104" y="2554406"/>
                <a:ext cx="1057703" cy="3300485"/>
              </a:xfrm>
              <a:prstGeom prst="curvedLeftArrow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086901" y="5445452"/>
              <a:ext cx="232012" cy="3548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59972" y="302956"/>
            <a:ext cx="3423099" cy="7109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BottomLef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dirty="0" smtClean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DENTITY</a:t>
            </a:r>
            <a:endParaRPr lang="en-US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5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7003" y="1924335"/>
            <a:ext cx="8263159" cy="3664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solidFill>
                  <a:srgbClr val="22222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Every year, 21 February is observed as International Mother Language Day. The day is a national (a) </a:t>
            </a:r>
            <a:r>
              <a:rPr lang="en-US" sz="2400" dirty="0" smtClean="0">
                <a:solidFill>
                  <a:srgbClr val="E44CA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holiday</a:t>
            </a:r>
            <a:r>
              <a:rPr lang="en-US" sz="2400" dirty="0" smtClean="0">
                <a:solidFill>
                  <a:srgbClr val="22222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On this day, we pay (b) </a:t>
            </a:r>
            <a:r>
              <a:rPr lang="en-US" sz="2400" dirty="0" smtClean="0">
                <a:solidFill>
                  <a:srgbClr val="E44CA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tribute</a:t>
            </a:r>
            <a:r>
              <a:rPr lang="en-US" sz="2400" dirty="0" smtClean="0">
                <a:solidFill>
                  <a:srgbClr val="22222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to the martyrs who sacrificed their lives to establish Bangla as a state language </a:t>
            </a:r>
            <a:r>
              <a:rPr lang="en-US" sz="2400" dirty="0">
                <a:solidFill>
                  <a:srgbClr val="22222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 (c) </a:t>
            </a:r>
            <a:r>
              <a:rPr lang="en-US" sz="2400" dirty="0" smtClean="0">
                <a:solidFill>
                  <a:srgbClr val="E44CA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undivided</a:t>
            </a:r>
            <a:r>
              <a:rPr lang="en-US" sz="2400" dirty="0" smtClean="0">
                <a:solidFill>
                  <a:srgbClr val="22222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Pakistan, at the public meeting in Dhaka (d) </a:t>
            </a:r>
            <a:r>
              <a:rPr lang="en-US" sz="2400" dirty="0" smtClean="0">
                <a:solidFill>
                  <a:srgbClr val="E44CA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declared</a:t>
            </a:r>
            <a:r>
              <a:rPr lang="en-US" sz="2400" dirty="0" smtClean="0">
                <a:solidFill>
                  <a:srgbClr val="22222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that Urdu would be the only state language of Pakistan. The declaration (e) </a:t>
            </a:r>
            <a:r>
              <a:rPr lang="en-US" sz="2400" dirty="0" smtClean="0">
                <a:solidFill>
                  <a:srgbClr val="E44CA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raised</a:t>
            </a:r>
            <a:r>
              <a:rPr lang="en-US" sz="2400" dirty="0" smtClean="0">
                <a:solidFill>
                  <a:srgbClr val="22222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a storm of protest in the then East Pakistan. </a:t>
            </a:r>
            <a:endParaRPr lang="en-US" sz="2400" dirty="0">
              <a:solidFill>
                <a:srgbClr val="22222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6404" y="682396"/>
            <a:ext cx="5281684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44CAE"/>
                </a:solidFill>
              </a:rPr>
              <a:t>You may check your answers.</a:t>
            </a:r>
            <a:endParaRPr lang="en-US" sz="3200" dirty="0">
              <a:solidFill>
                <a:srgbClr val="E44C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74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3715" y="212123"/>
            <a:ext cx="11434294" cy="4075612"/>
            <a:chOff x="399245" y="373487"/>
            <a:chExt cx="11434294" cy="2421229"/>
          </a:xfrm>
        </p:grpSpPr>
        <p:grpSp>
          <p:nvGrpSpPr>
            <p:cNvPr id="3" name="Group 2"/>
            <p:cNvGrpSpPr/>
            <p:nvPr/>
          </p:nvGrpSpPr>
          <p:grpSpPr>
            <a:xfrm>
              <a:off x="399245" y="373487"/>
              <a:ext cx="2768958" cy="2421229"/>
              <a:chOff x="734096" y="386365"/>
              <a:chExt cx="2768958" cy="242122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197734" y="1223493"/>
                <a:ext cx="1854558" cy="1584101"/>
              </a:xfrm>
              <a:prstGeom prst="rect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734096" y="386365"/>
                <a:ext cx="2768958" cy="1184857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1331" y="1742940"/>
                <a:ext cx="529110" cy="7813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34987" y="1918952"/>
                <a:ext cx="360609" cy="60530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18470" y="1918952"/>
                <a:ext cx="360609" cy="60530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064581" y="373487"/>
              <a:ext cx="2768958" cy="2421229"/>
              <a:chOff x="734096" y="386365"/>
              <a:chExt cx="2768958" cy="242122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197734" y="1223493"/>
                <a:ext cx="1854558" cy="1584101"/>
              </a:xfrm>
              <a:prstGeom prst="rect">
                <a:avLst/>
              </a:prstGeom>
              <a:solidFill>
                <a:srgbClr val="E14FC2"/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734096" y="386365"/>
                <a:ext cx="2768958" cy="1184857"/>
              </a:xfrm>
              <a:prstGeom prst="triangle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Stay home stay safe</a:t>
                </a:r>
                <a:endParaRPr lang="en-US" sz="20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51331" y="1742940"/>
                <a:ext cx="529110" cy="7813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34987" y="1918952"/>
                <a:ext cx="360609" cy="60530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18470" y="1918952"/>
                <a:ext cx="360609" cy="60530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794715" y="1906074"/>
              <a:ext cx="6681988" cy="888642"/>
            </a:xfrm>
            <a:prstGeom prst="rect">
              <a:avLst/>
            </a:prstGeom>
            <a:solidFill>
              <a:schemeClr val="tx2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Home work</a:t>
              </a:r>
              <a:endParaRPr lang="en-US" sz="6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70060" y="4396130"/>
            <a:ext cx="8613820" cy="22834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dirty="0" smtClean="0"/>
              <a:t>Write a short  paragraph on </a:t>
            </a:r>
          </a:p>
          <a:p>
            <a:pPr algn="ctr"/>
            <a:r>
              <a:rPr lang="en-US" sz="4400" dirty="0" smtClean="0"/>
              <a:t>How you celebrated  International Mother Language Day in your school this year?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0931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4" y="257641"/>
            <a:ext cx="11482252" cy="630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53143"/>
            <a:ext cx="8725989" cy="421930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Thank you </a:t>
            </a:r>
            <a:endParaRPr lang="en-US" dirty="0">
              <a:solidFill>
                <a:srgbClr val="FFFF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8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nguage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4" t="21482" b="22053"/>
          <a:stretch>
            <a:fillRect/>
          </a:stretch>
        </p:blipFill>
        <p:spPr>
          <a:xfrm>
            <a:off x="4009278" y="1856095"/>
            <a:ext cx="4356800" cy="3439236"/>
          </a:xfrm>
          <a:prstGeom prst="roundRect">
            <a:avLst/>
          </a:prstGeom>
          <a:ln w="76200">
            <a:solidFill>
              <a:srgbClr val="E44CA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21375" y="218362"/>
            <a:ext cx="433998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Let’s enjoy a video song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9236" y="5925493"/>
            <a:ext cx="509061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What is the video related 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9976" y="3193576"/>
            <a:ext cx="3179927" cy="10967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video is related to our mother language.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4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20" y="240792"/>
            <a:ext cx="11600279" cy="64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5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7" y="450376"/>
            <a:ext cx="2543175" cy="91568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797" y="1542641"/>
            <a:ext cx="9007525" cy="77088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completing this lesson, we will be able to ----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798" y="2641289"/>
            <a:ext cx="8147714" cy="627798"/>
            <a:chOff x="1828799" y="2047169"/>
            <a:chExt cx="8147714" cy="627798"/>
          </a:xfrm>
        </p:grpSpPr>
        <p:sp>
          <p:nvSpPr>
            <p:cNvPr id="5" name="Chevron 4"/>
            <p:cNvSpPr/>
            <p:nvPr/>
          </p:nvSpPr>
          <p:spPr>
            <a:xfrm rot="5400000">
              <a:off x="1684876" y="2191093"/>
              <a:ext cx="627797" cy="339952"/>
            </a:xfrm>
            <a:prstGeom prst="chevron">
              <a:avLst/>
            </a:prstGeom>
            <a:gradFill flip="none" rotWithShape="1">
              <a:gsLst>
                <a:gs pos="0">
                  <a:srgbClr val="E14FC2">
                    <a:tint val="66000"/>
                    <a:satMod val="160000"/>
                  </a:srgbClr>
                </a:gs>
                <a:gs pos="50000">
                  <a:srgbClr val="E14FC2">
                    <a:tint val="44500"/>
                    <a:satMod val="160000"/>
                  </a:srgbClr>
                </a:gs>
                <a:gs pos="100000">
                  <a:srgbClr val="E14FC2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68751" y="2047169"/>
              <a:ext cx="7807762" cy="464020"/>
            </a:xfrm>
            <a:prstGeom prst="rect">
              <a:avLst/>
            </a:prstGeom>
            <a:gradFill flip="none" rotWithShape="1">
              <a:gsLst>
                <a:gs pos="0">
                  <a:srgbClr val="E14FC2">
                    <a:tint val="66000"/>
                    <a:satMod val="160000"/>
                  </a:srgbClr>
                </a:gs>
                <a:gs pos="50000">
                  <a:srgbClr val="E14FC2">
                    <a:tint val="44500"/>
                    <a:satMod val="160000"/>
                  </a:srgbClr>
                </a:gs>
                <a:gs pos="100000">
                  <a:srgbClr val="E14FC2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infer meaning from the context 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28799" y="3397460"/>
            <a:ext cx="8147714" cy="627798"/>
            <a:chOff x="1828799" y="2047169"/>
            <a:chExt cx="8147714" cy="627798"/>
          </a:xfrm>
        </p:grpSpPr>
        <p:sp>
          <p:nvSpPr>
            <p:cNvPr id="8" name="Chevron 7"/>
            <p:cNvSpPr/>
            <p:nvPr/>
          </p:nvSpPr>
          <p:spPr>
            <a:xfrm rot="5400000">
              <a:off x="1684876" y="2191093"/>
              <a:ext cx="627797" cy="339952"/>
            </a:xfrm>
            <a:prstGeom prst="chevron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68751" y="2047169"/>
              <a:ext cx="7807762" cy="46402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talk about the pictures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28798" y="4134441"/>
            <a:ext cx="8147714" cy="627798"/>
            <a:chOff x="1828799" y="2047169"/>
            <a:chExt cx="8147714" cy="627798"/>
          </a:xfrm>
        </p:grpSpPr>
        <p:sp>
          <p:nvSpPr>
            <p:cNvPr id="11" name="Chevron 10"/>
            <p:cNvSpPr/>
            <p:nvPr/>
          </p:nvSpPr>
          <p:spPr>
            <a:xfrm rot="5400000">
              <a:off x="1684876" y="2191093"/>
              <a:ext cx="627797" cy="339952"/>
            </a:xfrm>
            <a:prstGeom prst="chevron">
              <a:avLst/>
            </a:prstGeom>
            <a:gradFill flip="none" rotWithShape="1">
              <a:gsLst>
                <a:gs pos="0">
                  <a:srgbClr val="E14FC2">
                    <a:tint val="66000"/>
                    <a:satMod val="160000"/>
                  </a:srgbClr>
                </a:gs>
                <a:gs pos="50000">
                  <a:srgbClr val="E14FC2">
                    <a:tint val="44500"/>
                    <a:satMod val="160000"/>
                  </a:srgbClr>
                </a:gs>
                <a:gs pos="100000">
                  <a:srgbClr val="E14FC2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  <a:endPara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68751" y="2047169"/>
              <a:ext cx="7807762" cy="464020"/>
            </a:xfrm>
            <a:prstGeom prst="rect">
              <a:avLst/>
            </a:prstGeom>
            <a:gradFill flip="none" rotWithShape="1">
              <a:gsLst>
                <a:gs pos="0">
                  <a:srgbClr val="E14FC2">
                    <a:tint val="66000"/>
                    <a:satMod val="160000"/>
                  </a:srgbClr>
                </a:gs>
                <a:gs pos="50000">
                  <a:srgbClr val="E14FC2">
                    <a:tint val="44500"/>
                    <a:satMod val="160000"/>
                  </a:srgbClr>
                </a:gs>
                <a:gs pos="100000">
                  <a:srgbClr val="E14FC2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write answers to the questions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799" y="4816828"/>
            <a:ext cx="8147714" cy="627798"/>
            <a:chOff x="1828799" y="2047169"/>
            <a:chExt cx="8147714" cy="627798"/>
          </a:xfrm>
        </p:grpSpPr>
        <p:sp>
          <p:nvSpPr>
            <p:cNvPr id="14" name="Chevron 13"/>
            <p:cNvSpPr/>
            <p:nvPr/>
          </p:nvSpPr>
          <p:spPr>
            <a:xfrm rot="5400000">
              <a:off x="1684876" y="2191093"/>
              <a:ext cx="627797" cy="339952"/>
            </a:xfrm>
            <a:prstGeom prst="chevron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68751" y="2047169"/>
              <a:ext cx="7807762" cy="46402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tick  best answers from the alternatives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28798" y="5457426"/>
            <a:ext cx="8147714" cy="627798"/>
            <a:chOff x="1828799" y="2047169"/>
            <a:chExt cx="8147714" cy="627798"/>
          </a:xfrm>
        </p:grpSpPr>
        <p:sp>
          <p:nvSpPr>
            <p:cNvPr id="17" name="Chevron 16"/>
            <p:cNvSpPr/>
            <p:nvPr/>
          </p:nvSpPr>
          <p:spPr>
            <a:xfrm rot="5400000">
              <a:off x="1684876" y="2191093"/>
              <a:ext cx="627797" cy="339952"/>
            </a:xfrm>
            <a:prstGeom prst="chevron">
              <a:avLst/>
            </a:prstGeom>
            <a:gradFill flip="none" rotWithShape="1">
              <a:gsLst>
                <a:gs pos="0">
                  <a:srgbClr val="E14FC2">
                    <a:tint val="66000"/>
                    <a:satMod val="160000"/>
                  </a:srgbClr>
                </a:gs>
                <a:gs pos="50000">
                  <a:srgbClr val="E14FC2">
                    <a:tint val="44500"/>
                    <a:satMod val="160000"/>
                  </a:srgbClr>
                </a:gs>
                <a:gs pos="100000">
                  <a:srgbClr val="E14FC2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  <a:endPara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68751" y="2047169"/>
              <a:ext cx="7807762" cy="464020"/>
            </a:xfrm>
            <a:prstGeom prst="rect">
              <a:avLst/>
            </a:prstGeom>
            <a:gradFill flip="none" rotWithShape="1">
              <a:gsLst>
                <a:gs pos="0">
                  <a:srgbClr val="E14FC2">
                    <a:tint val="66000"/>
                    <a:satMod val="160000"/>
                  </a:srgbClr>
                </a:gs>
                <a:gs pos="50000">
                  <a:srgbClr val="E14FC2">
                    <a:tint val="44500"/>
                    <a:satMod val="160000"/>
                  </a:srgbClr>
                </a:gs>
                <a:gs pos="100000">
                  <a:srgbClr val="E14FC2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listen for information to the CD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405" y="4816828"/>
            <a:ext cx="1752032" cy="17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3" y="327543"/>
            <a:ext cx="1255594" cy="369332"/>
          </a:xfrm>
          <a:prstGeom prst="rect">
            <a:avLst/>
          </a:prstGeom>
          <a:solidFill>
            <a:srgbClr val="E14FC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word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715" y="314734"/>
            <a:ext cx="162408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of speech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8887" y="372287"/>
            <a:ext cx="111911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Meaning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7016" y="327543"/>
            <a:ext cx="11191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Antonym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8" y="1899492"/>
            <a:ext cx="2012234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Memorable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392" y="1899492"/>
            <a:ext cx="131286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adjective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8916" y="1475138"/>
            <a:ext cx="173326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ordinary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998" y="4653807"/>
            <a:ext cx="2151394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Observe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5812" y="4653807"/>
            <a:ext cx="80293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verb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15267" y="4422975"/>
            <a:ext cx="173326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disrespect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052" y="204716"/>
            <a:ext cx="3968815" cy="317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051" y="3517603"/>
            <a:ext cx="3968815" cy="273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916910" y="1705971"/>
            <a:ext cx="1937982" cy="8090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worth remembering 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2195" y="3848669"/>
            <a:ext cx="2142697" cy="20896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notice or perceive (something) and register it as being significant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691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3" y="327543"/>
            <a:ext cx="1255594" cy="369332"/>
          </a:xfrm>
          <a:prstGeom prst="rect">
            <a:avLst/>
          </a:prstGeom>
          <a:solidFill>
            <a:srgbClr val="E14FC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word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715" y="314734"/>
            <a:ext cx="162408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of speech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969" y="327543"/>
            <a:ext cx="111911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Meaning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7016" y="327543"/>
            <a:ext cx="11191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Antonym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672" y="1842448"/>
            <a:ext cx="1360233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Martyr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8378" y="1842448"/>
            <a:ext cx="958747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1039" y="1554665"/>
            <a:ext cx="655093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---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73" y="4710758"/>
            <a:ext cx="137614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Protest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5811" y="4710757"/>
            <a:ext cx="843882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77016" y="4422975"/>
            <a:ext cx="1271516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support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639" y="327544"/>
            <a:ext cx="3646228" cy="320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639" y="3721549"/>
            <a:ext cx="3646228" cy="260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657598" y="1310185"/>
            <a:ext cx="2496406" cy="24113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person who suffers very much or is killed because of their religious or political belief. 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598" y="4347668"/>
            <a:ext cx="2496406" cy="13844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expression of strong disagreement.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45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0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3" y="327543"/>
            <a:ext cx="1255594" cy="369332"/>
          </a:xfrm>
          <a:prstGeom prst="rect">
            <a:avLst/>
          </a:prstGeom>
          <a:solidFill>
            <a:srgbClr val="E14FC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word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715" y="314734"/>
            <a:ext cx="162408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of speech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969" y="327543"/>
            <a:ext cx="111911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Meaning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7016" y="327543"/>
            <a:ext cx="11191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Antonym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08" y="1842448"/>
            <a:ext cx="195163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Momentum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5534" y="1842448"/>
            <a:ext cx="900747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4687" y="1554665"/>
            <a:ext cx="64144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---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308" y="4717081"/>
            <a:ext cx="1364779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Outlaw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2272" y="4710756"/>
            <a:ext cx="748347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verb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7266" y="4479925"/>
            <a:ext cx="104519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permit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1318" y="1554665"/>
            <a:ext cx="1959213" cy="16417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ability to keep  increasing of developing 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792" y="314734"/>
            <a:ext cx="3609075" cy="242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501412" y="4766527"/>
            <a:ext cx="2694673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to make something illegal  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567" y="3087523"/>
            <a:ext cx="3547299" cy="317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00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3" y="327543"/>
            <a:ext cx="1255594" cy="369332"/>
          </a:xfrm>
          <a:prstGeom prst="rect">
            <a:avLst/>
          </a:prstGeom>
          <a:solidFill>
            <a:srgbClr val="E14FC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word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715" y="314734"/>
            <a:ext cx="162408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of speech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969" y="327543"/>
            <a:ext cx="111911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Meaning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7016" y="327543"/>
            <a:ext cx="11191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Antonym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07" y="1842448"/>
            <a:ext cx="178785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Procession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5535" y="1842448"/>
            <a:ext cx="846156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72" y="4710758"/>
            <a:ext cx="1373332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Kindle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7935" y="4656166"/>
            <a:ext cx="871176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verb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43479" y="4422975"/>
            <a:ext cx="1005054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en-US" sz="2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douse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9110" y="1310185"/>
            <a:ext cx="2906975" cy="15479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number of people moving forward in an orderly fashion.  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3642" y="4721123"/>
            <a:ext cx="1806056" cy="4239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to start burning 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29" y="327543"/>
            <a:ext cx="3660746" cy="248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0" y="3075208"/>
            <a:ext cx="3341863" cy="334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0569703" y="1473116"/>
            <a:ext cx="1260281" cy="46166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reversal </a:t>
            </a:r>
          </a:p>
        </p:txBody>
      </p:sp>
    </p:spTree>
    <p:extLst>
      <p:ext uri="{BB962C8B-B14F-4D97-AF65-F5344CB8AC3E}">
        <p14:creationId xmlns:p14="http://schemas.microsoft.com/office/powerpoint/2010/main" val="1353347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alus">
      <a:majorFont>
        <a:latin typeface="Andalus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1273</Words>
  <Application>Microsoft Office PowerPoint</Application>
  <PresentationFormat>Widescreen</PresentationFormat>
  <Paragraphs>238</Paragraphs>
  <Slides>22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Andalus</vt:lpstr>
      <vt:lpstr>Arial</vt:lpstr>
      <vt:lpstr>Calibri</vt:lpstr>
      <vt:lpstr>Cambria Math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83</cp:revision>
  <dcterms:created xsi:type="dcterms:W3CDTF">2020-09-14T04:28:34Z</dcterms:created>
  <dcterms:modified xsi:type="dcterms:W3CDTF">2020-09-18T14:10:49Z</dcterms:modified>
</cp:coreProperties>
</file>