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4" r:id="rId4"/>
    <p:sldId id="260" r:id="rId5"/>
    <p:sldId id="262" r:id="rId6"/>
    <p:sldId id="266" r:id="rId7"/>
    <p:sldId id="270" r:id="rId8"/>
    <p:sldId id="271" r:id="rId9"/>
    <p:sldId id="272" r:id="rId10"/>
    <p:sldId id="292" r:id="rId11"/>
    <p:sldId id="297" r:id="rId12"/>
    <p:sldId id="276" r:id="rId13"/>
    <p:sldId id="287" r:id="rId14"/>
    <p:sldId id="296" r:id="rId15"/>
    <p:sldId id="291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1D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2294" autoAdjust="0"/>
  </p:normalViewPr>
  <p:slideViewPr>
    <p:cSldViewPr snapToGrid="0">
      <p:cViewPr varScale="1">
        <p:scale>
          <a:sx n="67" d="100"/>
          <a:sy n="67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E844-E7AF-4147-9E9A-18D30431FB6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BD893-B77D-46B5-9F8C-8407F9E33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474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আনবেন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91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শিরোনামটি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ব্লাক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হোয়াইট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রাখবেন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7830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শিক্ষার্থীদের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কাজে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প্রশ্নোত্তরের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মাধ্যমে কবির জীবনী সমাপ্তি করবেন।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2426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প্রয়োজনে একক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কাজের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প্রশ্ন পরিবর্তন করে নিতে পারেন। </a:t>
            </a:r>
            <a:endParaRPr lang="en-US" sz="12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022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প্রথমে শব্দ বলবেন এবং শিক্ষার্থীদের কাজে শব্দের অর্থ জানতে চাইবেন। শিক্ষার্থীরা উত্তর দিতে না পারলে শিক্ষক ছবি দেখিয়ে সাহায্য করবেন তারপরেও শব্দার্থ না বলতে পারলে অর্থ দেখাবেন।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877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প্রথমে শব্দ বলবেন এবং শিক্ষার্থীদের কাজে শব্দের অর্থ জানতে চাইবেন। শিক্ষার্থীরা উত্তর দিতে না পারলে শিক্ষক ছবি দেখিয়ে সাহায্য করবেন তারপরেও শব্দার্থ না বলতে পারলে অর্থ দেখাবেন।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164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911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দলীয়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কাজের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প্রশ্ন পরিবর্তন করে নিতে পারেন।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97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3432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09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82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431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482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586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09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24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78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049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9542C-C491-42B0-AEB9-98F219E04BD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A6BF23-FA11-4939-A6E4-A2E9E64A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725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45719" y="0"/>
            <a:ext cx="12192000" cy="6858000"/>
          </a:xfrm>
          <a:prstGeom prst="frame">
            <a:avLst>
              <a:gd name="adj1" fmla="val 1549"/>
            </a:avLst>
          </a:prstGeom>
          <a:pattFill prst="pct90">
            <a:fgClr>
              <a:schemeClr val="accent6">
                <a:lumMod val="50000"/>
              </a:schemeClr>
            </a:fgClr>
            <a:bgClr>
              <a:schemeClr val="bg1"/>
            </a:bgClr>
          </a:pattFill>
          <a:ln w="228600" cap="rnd" cmpd="sng">
            <a:solidFill>
              <a:srgbClr val="7030A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45719" cy="3729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289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ulbuli8012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6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8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EK\Pictures\Camera Roll\th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6313" y="450166"/>
            <a:ext cx="9025305" cy="592953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93878" y="2391508"/>
            <a:ext cx="7715250" cy="1957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মাল্টিমিডিয়া ক্লাসে শুভেচ্ছা  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6553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933682" y="847488"/>
            <a:ext cx="3697402" cy="8649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accent6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9457" y="4428660"/>
            <a:ext cx="11543607" cy="13466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bn-IN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বিকট, হালুম </a:t>
            </a:r>
            <a:r>
              <a:rPr lang="en-US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IN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শিরদাড় </a:t>
            </a:r>
            <a:r>
              <a:rPr lang="en-US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225" y="1908313"/>
            <a:ext cx="2875723" cy="22979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350202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EK\Pictures\download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3350" y="957628"/>
            <a:ext cx="5332462" cy="4106742"/>
          </a:xfrm>
          <a:prstGeom prst="rect">
            <a:avLst/>
          </a:prstGeom>
          <a:noFill/>
        </p:spPr>
      </p:pic>
      <p:pic>
        <p:nvPicPr>
          <p:cNvPr id="1027" name="Picture 3" descr="C:\Users\TAREK\Pictures\download (1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679" y="1069146"/>
            <a:ext cx="4881716" cy="3938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1692" y="253217"/>
            <a:ext cx="11366696" cy="6274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সার-সংক্ষেপঃ-</a:t>
            </a:r>
          </a:p>
          <a:p>
            <a:pPr algn="just"/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গল্পটি একটি হরিণ ছানাকে নিয়ে । লোভী মানুষের বন্দুকের গুলিতে নিহত হয় মা- হরিণ । তাদের জালে ধরা পড়ে হরিণছানা চরু । লোভী মানুষেরা নিহত হরিণ ও হরিণ ছানাকে নিয়ে আসে নিজেদের বাড়িতে । তারা মা হরিণের মাংস বেচে । খাওয়ার উপযুক্ত হয়নি বলে হরিণ ছানা রক্ষা পায় । তারা তাকে পালতে থাকে নিজেদের বাড়িতে বড়সড় হওয়ার জন্য । হরিণছানার খেলার সাথি হয় বাড়ির বোবা-কালা শিশুটি । হরিণছানা বড় হতে থাকে । শিশুটিও বড় হয় । একসময় বাড়ির লোকেরা ঠিক করে হরিণছানাটিকে জবাই করে তার মাংস বাজারে বিক্রি করবে । কিন্তু তাদের ইচ্ছেয় বাদ সাধে বোবা-কালা ছেলেটি । সে হরিণটিকে বন্দি দশা থেকে মুক্ত করে । তাকে প্রাণে বাঁচায় । তার বুদ্ধিতে বনের হরিণ বনে ফিরে যায় ।  </a:t>
            </a:r>
          </a:p>
          <a:p>
            <a:pPr algn="just"/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এ গল্পে লোভী মানুষের হিংস্রতার বিরুদ্ধে দাঁড়িয়েছে কিশোর বালক । বনের পশুর প্রতি মমতায় সে হয়েছে প্রতিবাদী ।  </a:t>
            </a:r>
          </a:p>
          <a:p>
            <a:pPr algn="ctr"/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2227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31049" y="409426"/>
            <a:ext cx="4899546" cy="11236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1275">
            <a:solidFill>
              <a:schemeClr val="accent6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6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6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লগত</a:t>
            </a:r>
            <a:r>
              <a:rPr lang="bn-BD" sz="6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 </a:t>
            </a:r>
            <a:r>
              <a:rPr lang="bn-IN" sz="6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843" y="2061358"/>
            <a:ext cx="11141612" cy="378565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ক-</a:t>
            </a:r>
            <a:r>
              <a:rPr lang="en-US" sz="6000" b="1" u="sng" dirty="0" err="1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6000" b="1" u="sng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চরুকে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bn-BD" sz="6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u="sng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খ-দল </a:t>
            </a:r>
            <a:r>
              <a:rPr lang="bn-BD" sz="60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চরু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সেরে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উঠল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r>
              <a:rPr lang="bn-IN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endParaRPr lang="bn-BD" sz="6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308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Ribbon 6"/>
          <p:cNvSpPr/>
          <p:nvPr/>
        </p:nvSpPr>
        <p:spPr>
          <a:xfrm>
            <a:off x="3023199" y="381001"/>
            <a:ext cx="5520726" cy="1322272"/>
          </a:xfrm>
          <a:prstGeom prst="ribbon2">
            <a:avLst/>
          </a:prstGeom>
          <a:noFill/>
          <a:ln w="285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1410" tIns="45705" rIns="91410" bIns="45705">
            <a:spAutoFit/>
          </a:bodyPr>
          <a:lstStyle/>
          <a:p>
            <a:pPr>
              <a:defRPr/>
            </a:pPr>
            <a:r>
              <a:rPr lang="bn-BD" sz="66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kern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w Cen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693" y="1505243"/>
            <a:ext cx="11549575" cy="4923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হরিণছানাটির প্রতি কিসোরের ভালোবাসার মধ্যে দিয়ে কী প্রকাশ পেয়েছে ?</a:t>
            </a:r>
          </a:p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ঠান্ডা বাতাসের সঙ্গে চরু কিসের পোড়া গন্ধ পেল ? </a:t>
            </a:r>
          </a:p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হরিণের বাচ্চাকে কে খেয়ে ফেলে ? </a:t>
            </a:r>
          </a:p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হাসান আজিজুল হক রাজশাহী বিশ্ববিদ্যালয়ে কোন বিষয়ের অধ্যাপক ছিলেন ?</a:t>
            </a:r>
          </a:p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চরুর বয়স কত ? </a:t>
            </a:r>
          </a:p>
        </p:txBody>
      </p:sp>
    </p:spTree>
    <p:extLst>
      <p:ext uri="{BB962C8B-B14F-4D97-AF65-F5344CB8AC3E}">
        <p14:creationId xmlns="" xmlns:p14="http://schemas.microsoft.com/office/powerpoint/2010/main" val="14403455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38664" y="253596"/>
            <a:ext cx="5321488" cy="932229"/>
          </a:xfrm>
          <a:prstGeom prst="roundRect">
            <a:avLst>
              <a:gd name="adj" fmla="val 1971"/>
            </a:avLst>
          </a:prstGeom>
          <a:solidFill>
            <a:schemeClr val="accent5">
              <a:lumMod val="40000"/>
              <a:lumOff val="60000"/>
            </a:schemeClr>
          </a:solidFill>
          <a:ln w="41275">
            <a:solidFill>
              <a:srgbClr val="C0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5400" b="1" dirty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1905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827" y="1378633"/>
            <a:ext cx="11493305" cy="52013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41275">
            <a:solidFill>
              <a:schemeClr val="tx2"/>
            </a:solidFill>
          </a:ln>
          <a:effectLst>
            <a:innerShdw blurRad="114300">
              <a:prstClr val="black"/>
            </a:innerShdw>
          </a:effectLst>
        </p:spPr>
        <p:txBody>
          <a:bodyPr wrap="square" lIns="91410" tIns="45705" rIns="91410" bIns="45705">
            <a:spAutoFit/>
          </a:bodyPr>
          <a:lstStyle/>
          <a:p>
            <a:r>
              <a:rPr lang="bn-IN" sz="4000" b="1" dirty="0" smtClean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 প্রশ্নঃ-</a:t>
            </a:r>
          </a:p>
          <a:p>
            <a:pPr algn="just"/>
            <a:r>
              <a:rPr lang="bn-IN" sz="3600" b="1" dirty="0" smtClean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ln w="1905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বাজার থেকে দুধ খাওয়ার জন্য গাইগরু কেনেছিল রহিমুদ্দিন । যখন বাছুর হলো তখন তা হয়ে গেল তার ছোট্ট ছেলে অন্তুর খেলার সাথী । কিন্তু অভাবে পড়ে রহিমুদ্দিন একদিন গাইটাকে বাছুরসহ বিক্রি করে দিতে চাইল । বাছুরের গলা জড়িয়ে ধরে কান্নাকাটি শুরু করে দিল অন্তু । রহিমুদ্দিনের চোখেও পানি চলে এলো ।</a:t>
            </a:r>
          </a:p>
          <a:p>
            <a:pPr algn="just"/>
            <a:r>
              <a:rPr lang="bn-IN" sz="32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রোগা চিমসে লোভী লোকটা কে ? </a:t>
            </a:r>
          </a:p>
          <a:p>
            <a:pPr algn="just"/>
            <a:r>
              <a:rPr lang="bn-IN" sz="32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খ) ‘তখন কী সুন্দর দেখাচ্ছিল সেই মুখ’-কেন ? </a:t>
            </a:r>
          </a:p>
          <a:p>
            <a:pPr algn="just"/>
            <a:r>
              <a:rPr lang="bn-IN" sz="32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‘চরু’ গল্পের বাবরি চুলঅলা হিংসুটে লোকের সাথে উদ্দীপকের রহিমুদ্দিনের পার্থক্য কোথায় তা নির্দেশ কর ।  </a:t>
            </a:r>
          </a:p>
          <a:p>
            <a:pPr algn="just"/>
            <a:r>
              <a:rPr lang="bn-IN" sz="32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‘ফরসা বোবা-কালা ছেলেটি অন্তুর চেয়েও প্রতিবাদি’-বক্তব্যটির যৌক্তিকতা বিশ্লেষণ কর ।  </a:t>
            </a:r>
          </a:p>
        </p:txBody>
      </p:sp>
    </p:spTree>
    <p:extLst>
      <p:ext uri="{BB962C8B-B14F-4D97-AF65-F5344CB8AC3E}">
        <p14:creationId xmlns="" xmlns:p14="http://schemas.microsoft.com/office/powerpoint/2010/main" val="3496126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947080" y="267316"/>
            <a:ext cx="5741207" cy="1336208"/>
          </a:xfrm>
          <a:prstGeom prst="roundRect">
            <a:avLst>
              <a:gd name="adj" fmla="val 1971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en-US" sz="8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Camera Roll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888" y="1572725"/>
            <a:ext cx="6980485" cy="46451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28851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45400" y="3871913"/>
            <a:ext cx="42131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শ্রেণিঃসপ্তম 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আনন্দপাঠ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দ্রুতপঠন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মিনিট </a:t>
            </a:r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২৯/১০/২০২০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29475" y="2128838"/>
            <a:ext cx="214163" cy="3611011"/>
            <a:chOff x="6109646" y="1733827"/>
            <a:chExt cx="162749" cy="4921027"/>
          </a:xfrm>
        </p:grpSpPr>
        <p:grpSp>
          <p:nvGrpSpPr>
            <p:cNvPr id="10" name="Group 9"/>
            <p:cNvGrpSpPr/>
            <p:nvPr/>
          </p:nvGrpSpPr>
          <p:grpSpPr>
            <a:xfrm>
              <a:off x="6109646" y="1733827"/>
              <a:ext cx="152249" cy="4851367"/>
              <a:chOff x="5780586" y="1458737"/>
              <a:chExt cx="195003" cy="5285842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74911" y="1458737"/>
                <a:ext cx="0" cy="528584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780586" y="2277009"/>
                <a:ext cx="0" cy="37319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975589" y="2250309"/>
                <a:ext cx="0" cy="37319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6120146" y="1733827"/>
              <a:ext cx="152249" cy="1258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/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117673" y="6528959"/>
              <a:ext cx="152249" cy="1258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/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027" name="Picture 3" descr="C:\Users\TAREK\Pictures\81392199_636792323733104_4773336544360529920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362075"/>
            <a:ext cx="2928938" cy="19621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6" name="Rectangle 15"/>
          <p:cNvSpPr/>
          <p:nvPr/>
        </p:nvSpPr>
        <p:spPr>
          <a:xfrm>
            <a:off x="657225" y="3533775"/>
            <a:ext cx="4038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মোছাঃ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বুলবুলি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আকতার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ডেমোনেস্টেটর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পাইলট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বালিকা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বিদ্যালয়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বগুড়া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।</a:t>
            </a:r>
            <a:endParaRPr lang="b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Gmail: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3"/>
              </a:rPr>
              <a:t>bulbuli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8012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3"/>
              </a:rPr>
              <a:t>@gmail.com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০১৭০৫-১৫৫৮৬৯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>
            <a:off x="4229100" y="542925"/>
            <a:ext cx="3857625" cy="1357313"/>
          </a:xfrm>
          <a:prstGeom prst="flowChartPreparation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839099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6" grpId="0" build="p"/>
      <p:bldP spid="1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16369" y="5578252"/>
            <a:ext cx="8780585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41275">
            <a:solidFill>
              <a:schemeClr val="accent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সাথে তোমাদের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 রয়েছে?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8407" y="451031"/>
            <a:ext cx="5691116" cy="783193"/>
          </a:xfrm>
          <a:prstGeom prst="roundRect">
            <a:avLst/>
          </a:prstGeom>
          <a:solidFill>
            <a:schemeClr val="bg2"/>
          </a:solidFill>
          <a:ln w="41275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সো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2771" name="Picture 3" descr="C:\Users\TAREK\Picture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396" y="1586792"/>
            <a:ext cx="5331568" cy="3547916"/>
          </a:xfrm>
          <a:prstGeom prst="rect">
            <a:avLst/>
          </a:prstGeom>
          <a:noFill/>
        </p:spPr>
      </p:pic>
      <p:pic>
        <p:nvPicPr>
          <p:cNvPr id="32772" name="Picture 4" descr="C:\Users\TAREK\Pictures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1596" y="1569279"/>
            <a:ext cx="5405438" cy="3565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914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21415" y="2028825"/>
            <a:ext cx="5308373" cy="1171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6" tIns="45718" rIns="91436" bIns="45718" spcCol="0" rtlCol="0" anchor="ctr"/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চরু</a:t>
            </a:r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হাসান আজিজুল হক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63" y="517687"/>
            <a:ext cx="7899409" cy="1242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bn-BD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IN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21" name="Picture 1" descr="C:\Users\TAREK\Pictures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250" y="3454719"/>
            <a:ext cx="3348110" cy="2594389"/>
          </a:xfrm>
          <a:prstGeom prst="rect">
            <a:avLst/>
          </a:prstGeom>
          <a:noFill/>
        </p:spPr>
      </p:pic>
      <p:pic>
        <p:nvPicPr>
          <p:cNvPr id="30722" name="Picture 2" descr="C:\Users\TAREK\Picture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0610" y="3474719"/>
            <a:ext cx="3521026" cy="2560320"/>
          </a:xfrm>
          <a:prstGeom prst="rect">
            <a:avLst/>
          </a:prstGeom>
          <a:noFill/>
        </p:spPr>
      </p:pic>
      <p:pic>
        <p:nvPicPr>
          <p:cNvPr id="30724" name="Picture 4" descr="C:\Users\TAREK\Pictures\download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356" y="3457796"/>
            <a:ext cx="3746068" cy="2577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9930644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423408" y="583443"/>
            <a:ext cx="4028661" cy="94400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>
                  <a:solidFill>
                    <a:prstClr val="black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n>
                <a:solidFill>
                  <a:prstClr val="black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0837" y="1899138"/>
            <a:ext cx="9172135" cy="451573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জানবে ---</a:t>
            </a:r>
          </a:p>
          <a:p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লেখক পরিচিতি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গল্পটি শুদ্ধ উচ্চারণে পড়তে পারবে ।</a:t>
            </a:r>
          </a:p>
          <a:p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 শব্দগুলো বাক্যে প্রয়োগ করতে পারবে ।</a:t>
            </a:r>
          </a:p>
          <a:p>
            <a:r>
              <a:rPr lang="bn-IN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পশুর প্রতি মমত্ববোধ জাগ্রত করতে পারবে ।   </a:t>
            </a:r>
          </a:p>
          <a:p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endParaRPr lang="en-US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0706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rot="16270049">
            <a:off x="5936408" y="2360553"/>
            <a:ext cx="456077" cy="553651"/>
          </a:xfrm>
          <a:custGeom>
            <a:avLst/>
            <a:gdLst>
              <a:gd name="connsiteX0" fmla="*/ 0 w 242836"/>
              <a:gd name="connsiteY0" fmla="*/ 106849 h 534247"/>
              <a:gd name="connsiteX1" fmla="*/ 121418 w 242836"/>
              <a:gd name="connsiteY1" fmla="*/ 106849 h 534247"/>
              <a:gd name="connsiteX2" fmla="*/ 121418 w 242836"/>
              <a:gd name="connsiteY2" fmla="*/ 0 h 534247"/>
              <a:gd name="connsiteX3" fmla="*/ 242836 w 242836"/>
              <a:gd name="connsiteY3" fmla="*/ 267124 h 534247"/>
              <a:gd name="connsiteX4" fmla="*/ 121418 w 242836"/>
              <a:gd name="connsiteY4" fmla="*/ 534247 h 534247"/>
              <a:gd name="connsiteX5" fmla="*/ 121418 w 242836"/>
              <a:gd name="connsiteY5" fmla="*/ 427398 h 534247"/>
              <a:gd name="connsiteX6" fmla="*/ 0 w 242836"/>
              <a:gd name="connsiteY6" fmla="*/ 427398 h 534247"/>
              <a:gd name="connsiteX7" fmla="*/ 0 w 242836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836" h="534247">
                <a:moveTo>
                  <a:pt x="0" y="106849"/>
                </a:moveTo>
                <a:lnTo>
                  <a:pt x="121418" y="106849"/>
                </a:lnTo>
                <a:lnTo>
                  <a:pt x="121418" y="0"/>
                </a:lnTo>
                <a:lnTo>
                  <a:pt x="242836" y="267124"/>
                </a:lnTo>
                <a:lnTo>
                  <a:pt x="121418" y="534247"/>
                </a:lnTo>
                <a:lnTo>
                  <a:pt x="121418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6848" rIns="72851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8" name="Freeform 7"/>
          <p:cNvSpPr/>
          <p:nvPr/>
        </p:nvSpPr>
        <p:spPr>
          <a:xfrm>
            <a:off x="4843463" y="290307"/>
            <a:ext cx="2622926" cy="2203704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1275"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01600" h="101600" prst="slope"/>
            <a:bevelB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2409" tIns="348636" rIns="352409" bIns="3486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2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২রা ফেব্রুয়ারি-  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b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৩৯ সালে 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পশ্চিমবঙের বর্ধমান জেলার যবগ্রামে </a:t>
            </a:r>
          </a:p>
        </p:txBody>
      </p:sp>
      <p:sp>
        <p:nvSpPr>
          <p:cNvPr id="9" name="Freeform 8"/>
          <p:cNvSpPr/>
          <p:nvPr/>
        </p:nvSpPr>
        <p:spPr>
          <a:xfrm rot="19551657">
            <a:off x="6895718" y="2794185"/>
            <a:ext cx="482089" cy="436273"/>
          </a:xfrm>
          <a:custGeom>
            <a:avLst/>
            <a:gdLst>
              <a:gd name="connsiteX0" fmla="*/ 0 w 510437"/>
              <a:gd name="connsiteY0" fmla="*/ 106849 h 534247"/>
              <a:gd name="connsiteX1" fmla="*/ 255219 w 510437"/>
              <a:gd name="connsiteY1" fmla="*/ 106849 h 534247"/>
              <a:gd name="connsiteX2" fmla="*/ 255219 w 510437"/>
              <a:gd name="connsiteY2" fmla="*/ 0 h 534247"/>
              <a:gd name="connsiteX3" fmla="*/ 510437 w 510437"/>
              <a:gd name="connsiteY3" fmla="*/ 267124 h 534247"/>
              <a:gd name="connsiteX4" fmla="*/ 255219 w 510437"/>
              <a:gd name="connsiteY4" fmla="*/ 534247 h 534247"/>
              <a:gd name="connsiteX5" fmla="*/ 255219 w 510437"/>
              <a:gd name="connsiteY5" fmla="*/ 427398 h 534247"/>
              <a:gd name="connsiteX6" fmla="*/ 0 w 510437"/>
              <a:gd name="connsiteY6" fmla="*/ 427398 h 534247"/>
              <a:gd name="connsiteX7" fmla="*/ 0 w 510437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7" h="534247">
                <a:moveTo>
                  <a:pt x="0" y="106849"/>
                </a:moveTo>
                <a:lnTo>
                  <a:pt x="255219" y="106849"/>
                </a:lnTo>
                <a:lnTo>
                  <a:pt x="255219" y="0"/>
                </a:lnTo>
                <a:lnTo>
                  <a:pt x="510437" y="267124"/>
                </a:lnTo>
                <a:lnTo>
                  <a:pt x="255219" y="534247"/>
                </a:lnTo>
                <a:lnTo>
                  <a:pt x="255219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6849" rIns="153131" bIns="1068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10" name="Freeform 9"/>
          <p:cNvSpPr/>
          <p:nvPr/>
        </p:nvSpPr>
        <p:spPr>
          <a:xfrm>
            <a:off x="7308623" y="1338340"/>
            <a:ext cx="2286000" cy="2203704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412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h="114300" prst="angle"/>
            <a:bevelB w="114300" h="1143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পিতার নামঃ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দোয়া বখশ 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 rot="1831050">
            <a:off x="6957432" y="3783689"/>
            <a:ext cx="449514" cy="633635"/>
          </a:xfrm>
          <a:custGeom>
            <a:avLst/>
            <a:gdLst>
              <a:gd name="connsiteX0" fmla="*/ 0 w 432980"/>
              <a:gd name="connsiteY0" fmla="*/ 106849 h 534247"/>
              <a:gd name="connsiteX1" fmla="*/ 216490 w 432980"/>
              <a:gd name="connsiteY1" fmla="*/ 106849 h 534247"/>
              <a:gd name="connsiteX2" fmla="*/ 216490 w 432980"/>
              <a:gd name="connsiteY2" fmla="*/ 0 h 534247"/>
              <a:gd name="connsiteX3" fmla="*/ 432980 w 432980"/>
              <a:gd name="connsiteY3" fmla="*/ 267124 h 534247"/>
              <a:gd name="connsiteX4" fmla="*/ 216490 w 432980"/>
              <a:gd name="connsiteY4" fmla="*/ 534247 h 534247"/>
              <a:gd name="connsiteX5" fmla="*/ 216490 w 432980"/>
              <a:gd name="connsiteY5" fmla="*/ 427398 h 534247"/>
              <a:gd name="connsiteX6" fmla="*/ 0 w 432980"/>
              <a:gd name="connsiteY6" fmla="*/ 427398 h 534247"/>
              <a:gd name="connsiteX7" fmla="*/ 0 w 432980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80" h="534247">
                <a:moveTo>
                  <a:pt x="0" y="106849"/>
                </a:moveTo>
                <a:lnTo>
                  <a:pt x="216490" y="106849"/>
                </a:lnTo>
                <a:lnTo>
                  <a:pt x="216490" y="0"/>
                </a:lnTo>
                <a:lnTo>
                  <a:pt x="432980" y="267124"/>
                </a:lnTo>
                <a:lnTo>
                  <a:pt x="216490" y="534247"/>
                </a:lnTo>
                <a:lnTo>
                  <a:pt x="216490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6848" rIns="129893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12" name="Freeform 11"/>
          <p:cNvSpPr/>
          <p:nvPr/>
        </p:nvSpPr>
        <p:spPr>
          <a:xfrm>
            <a:off x="7297583" y="3630730"/>
            <a:ext cx="2146455" cy="1798520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1275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39700" h="127000" prst="angle"/>
            <a:bevelB w="127000" h="1270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0911" tIns="348636" rIns="340911" bIns="3486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 </a:t>
            </a:r>
            <a:r>
              <a:rPr lang="bn-IN" sz="2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কথা সাহিত্যিক </a:t>
            </a:r>
            <a:endParaRPr lang="bn-BD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 rot="20472376">
            <a:off x="4801932" y="3633238"/>
            <a:ext cx="561325" cy="549664"/>
          </a:xfrm>
          <a:custGeom>
            <a:avLst/>
            <a:gdLst>
              <a:gd name="connsiteX0" fmla="*/ 0 w 376971"/>
              <a:gd name="connsiteY0" fmla="*/ 106849 h 534247"/>
              <a:gd name="connsiteX1" fmla="*/ 188486 w 376971"/>
              <a:gd name="connsiteY1" fmla="*/ 106849 h 534247"/>
              <a:gd name="connsiteX2" fmla="*/ 188486 w 376971"/>
              <a:gd name="connsiteY2" fmla="*/ 0 h 534247"/>
              <a:gd name="connsiteX3" fmla="*/ 376971 w 376971"/>
              <a:gd name="connsiteY3" fmla="*/ 267124 h 534247"/>
              <a:gd name="connsiteX4" fmla="*/ 188486 w 376971"/>
              <a:gd name="connsiteY4" fmla="*/ 534247 h 534247"/>
              <a:gd name="connsiteX5" fmla="*/ 188486 w 376971"/>
              <a:gd name="connsiteY5" fmla="*/ 427398 h 534247"/>
              <a:gd name="connsiteX6" fmla="*/ 0 w 376971"/>
              <a:gd name="connsiteY6" fmla="*/ 427398 h 534247"/>
              <a:gd name="connsiteX7" fmla="*/ 0 w 376971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971" h="534247">
                <a:moveTo>
                  <a:pt x="376971" y="427398"/>
                </a:moveTo>
                <a:lnTo>
                  <a:pt x="188485" y="427398"/>
                </a:lnTo>
                <a:lnTo>
                  <a:pt x="188485" y="534247"/>
                </a:lnTo>
                <a:lnTo>
                  <a:pt x="0" y="267123"/>
                </a:lnTo>
                <a:lnTo>
                  <a:pt x="188485" y="0"/>
                </a:lnTo>
                <a:lnTo>
                  <a:pt x="188485" y="106849"/>
                </a:lnTo>
                <a:lnTo>
                  <a:pt x="376971" y="106849"/>
                </a:lnTo>
                <a:lnTo>
                  <a:pt x="376971" y="427398"/>
                </a:lnTo>
                <a:close/>
              </a:path>
            </a:pathLst>
          </a:cu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91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14" name="Freeform 13"/>
          <p:cNvSpPr/>
          <p:nvPr/>
        </p:nvSpPr>
        <p:spPr>
          <a:xfrm>
            <a:off x="2676444" y="3486370"/>
            <a:ext cx="2190978" cy="2100262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rgbClr val="00B050"/>
          </a:solidFill>
          <a:ln w="412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h="114300" prst="riblet"/>
            <a:bevelB w="101600" h="1143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4799" tIns="348636" rIns="334799" bIns="3486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2400" b="1" kern="1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গল্পগ্রন্থঃ</a:t>
            </a:r>
            <a:r>
              <a:rPr lang="bn-IN" sz="24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4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 ঘষে আগুন, নামহীন গোত্রহীন </a:t>
            </a:r>
            <a:endParaRPr lang="bn-BD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 rot="1742803">
            <a:off x="4943112" y="2661818"/>
            <a:ext cx="630018" cy="584541"/>
          </a:xfrm>
          <a:custGeom>
            <a:avLst/>
            <a:gdLst>
              <a:gd name="connsiteX0" fmla="*/ 0 w 294272"/>
              <a:gd name="connsiteY0" fmla="*/ 106849 h 534247"/>
              <a:gd name="connsiteX1" fmla="*/ 147136 w 294272"/>
              <a:gd name="connsiteY1" fmla="*/ 106849 h 534247"/>
              <a:gd name="connsiteX2" fmla="*/ 147136 w 294272"/>
              <a:gd name="connsiteY2" fmla="*/ 0 h 534247"/>
              <a:gd name="connsiteX3" fmla="*/ 294272 w 294272"/>
              <a:gd name="connsiteY3" fmla="*/ 267124 h 534247"/>
              <a:gd name="connsiteX4" fmla="*/ 147136 w 294272"/>
              <a:gd name="connsiteY4" fmla="*/ 534247 h 534247"/>
              <a:gd name="connsiteX5" fmla="*/ 147136 w 294272"/>
              <a:gd name="connsiteY5" fmla="*/ 427398 h 534247"/>
              <a:gd name="connsiteX6" fmla="*/ 0 w 294272"/>
              <a:gd name="connsiteY6" fmla="*/ 427398 h 534247"/>
              <a:gd name="connsiteX7" fmla="*/ 0 w 294272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272" h="534247">
                <a:moveTo>
                  <a:pt x="294272" y="427398"/>
                </a:moveTo>
                <a:lnTo>
                  <a:pt x="147136" y="427398"/>
                </a:lnTo>
                <a:lnTo>
                  <a:pt x="147136" y="534247"/>
                </a:lnTo>
                <a:lnTo>
                  <a:pt x="0" y="267123"/>
                </a:lnTo>
                <a:lnTo>
                  <a:pt x="147136" y="0"/>
                </a:lnTo>
                <a:lnTo>
                  <a:pt x="147136" y="106849"/>
                </a:lnTo>
                <a:lnTo>
                  <a:pt x="294272" y="106849"/>
                </a:lnTo>
                <a:lnTo>
                  <a:pt x="294272" y="427398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282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16" name="Freeform 15"/>
          <p:cNvSpPr/>
          <p:nvPr/>
        </p:nvSpPr>
        <p:spPr>
          <a:xfrm>
            <a:off x="2798192" y="1576221"/>
            <a:ext cx="2258704" cy="1814093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95250" h="88900" prst="relaxedInset"/>
            <a:bevelB w="63500" h="9525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4836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IN" sz="2800" b="1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মাতার নামঃ জোহরা খাতুন </a:t>
            </a:r>
            <a:endParaRPr lang="en-US" sz="2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112" y="552703"/>
            <a:ext cx="3159553" cy="7831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4839287" y="4757298"/>
            <a:ext cx="2630657" cy="1843087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41275">
            <a:solidFill>
              <a:srgbClr val="00B05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পুরস্কার ও সম্মাননাঃ বাংলা একাডেমিক পুরস্কার ও একুশে পদক 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 rot="16200000">
            <a:off x="5959554" y="4317587"/>
            <a:ext cx="328613" cy="525314"/>
          </a:xfrm>
          <a:custGeom>
            <a:avLst/>
            <a:gdLst>
              <a:gd name="connsiteX0" fmla="*/ 0 w 294272"/>
              <a:gd name="connsiteY0" fmla="*/ 106849 h 534247"/>
              <a:gd name="connsiteX1" fmla="*/ 147136 w 294272"/>
              <a:gd name="connsiteY1" fmla="*/ 106849 h 534247"/>
              <a:gd name="connsiteX2" fmla="*/ 147136 w 294272"/>
              <a:gd name="connsiteY2" fmla="*/ 0 h 534247"/>
              <a:gd name="connsiteX3" fmla="*/ 294272 w 294272"/>
              <a:gd name="connsiteY3" fmla="*/ 267124 h 534247"/>
              <a:gd name="connsiteX4" fmla="*/ 147136 w 294272"/>
              <a:gd name="connsiteY4" fmla="*/ 534247 h 534247"/>
              <a:gd name="connsiteX5" fmla="*/ 147136 w 294272"/>
              <a:gd name="connsiteY5" fmla="*/ 427398 h 534247"/>
              <a:gd name="connsiteX6" fmla="*/ 0 w 294272"/>
              <a:gd name="connsiteY6" fmla="*/ 427398 h 534247"/>
              <a:gd name="connsiteX7" fmla="*/ 0 w 294272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272" h="534247">
                <a:moveTo>
                  <a:pt x="294272" y="427398"/>
                </a:moveTo>
                <a:lnTo>
                  <a:pt x="147136" y="427398"/>
                </a:lnTo>
                <a:lnTo>
                  <a:pt x="147136" y="534247"/>
                </a:lnTo>
                <a:lnTo>
                  <a:pt x="0" y="267123"/>
                </a:lnTo>
                <a:lnTo>
                  <a:pt x="147136" y="0"/>
                </a:lnTo>
                <a:lnTo>
                  <a:pt x="147136" y="106849"/>
                </a:lnTo>
                <a:lnTo>
                  <a:pt x="294272" y="106849"/>
                </a:lnTo>
                <a:lnTo>
                  <a:pt x="294272" y="427398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282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pic>
        <p:nvPicPr>
          <p:cNvPr id="27649" name="Picture 1" descr="C:\Users\TAREK\Pictures\Hasan_Azizul_Huq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739" y="2799471"/>
            <a:ext cx="1704243" cy="15755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217100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 animBg="1"/>
      <p:bldP spid="9" grpId="0" animBg="1"/>
      <p:bldP spid="10" grpId="0" build="p" animBg="1"/>
      <p:bldP spid="11" grpId="0" animBg="1"/>
      <p:bldP spid="12" grpId="0" build="p" animBg="1"/>
      <p:bldP spid="13" grpId="0" animBg="1"/>
      <p:bldP spid="14" grpId="0" build="p" animBg="1"/>
      <p:bldP spid="15" grpId="0" animBg="1"/>
      <p:bldP spid="16" grpId="0" build="allAtOnce" animBg="1"/>
      <p:bldP spid="18" grpId="0" build="allAtOnce" animBg="1"/>
      <p:bldP spid="19" grpId="0" build="p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0524" y="288627"/>
            <a:ext cx="5486399" cy="13279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bn-BD" sz="7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Home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82" y="1616618"/>
            <a:ext cx="3380510" cy="2525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2180793" y="4460471"/>
            <a:ext cx="931251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12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h="114300" prst="relaxedInset"/>
            <a:bevelB w="114300" h="1143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bn-IN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লেখিক হাসান আজিজুল হকের পিতা ও মাতার নাম কী ?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IN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হাসান আজিজুল হক কোন বিশ্ববিদ্যালয়ে অধ্যাপনা করতেন ? </a:t>
            </a:r>
            <a:endParaRPr lang="en-US" sz="3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934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7672" y="356166"/>
            <a:ext cx="7908612" cy="7292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আজকের পাঠের নতুন শব্দের অর্থ জেনে</a:t>
            </a:r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</a:t>
            </a:r>
            <a:r>
              <a:rPr lang="bn-IN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2641" y="1796039"/>
            <a:ext cx="2095687" cy="81742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গেরাসে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772582" y="1751449"/>
            <a:ext cx="2445533" cy="108797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খাবারের দলা বা লোকমা  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9209" y="4245544"/>
            <a:ext cx="2217592" cy="81742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দঙ্গল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065331" y="4231972"/>
            <a:ext cx="2445533" cy="846162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 বা পাল 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829145" y="1900458"/>
            <a:ext cx="1053538" cy="714375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337401" y="1913206"/>
            <a:ext cx="1257300" cy="842963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899264" y="4350214"/>
            <a:ext cx="1042988" cy="70008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677223" y="4336147"/>
            <a:ext cx="1214438" cy="785813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3" name="Picture 1" descr="C:\Users\TAREK\Pictures\images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64037" y="1605622"/>
            <a:ext cx="2997957" cy="1733550"/>
          </a:xfrm>
          <a:prstGeom prst="rect">
            <a:avLst/>
          </a:prstGeom>
          <a:noFill/>
        </p:spPr>
      </p:pic>
      <p:pic>
        <p:nvPicPr>
          <p:cNvPr id="23554" name="Picture 2" descr="C:\Users\TAREK\Pictures\download (14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6745" y="3782450"/>
            <a:ext cx="3224725" cy="19853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3062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allAtOnce" animBg="1"/>
      <p:bldP spid="6" grpId="0" build="p" animBg="1"/>
      <p:bldP spid="7" grpId="0" build="allAtOnce" animBg="1"/>
      <p:bldP spid="8" grpId="0" build="allAtOnce" animBg="1"/>
      <p:bldP spid="9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88358" y="356166"/>
            <a:ext cx="7027240" cy="72920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আরো কিছু শব্দার্থ শিখে নিই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6025" y="1863617"/>
            <a:ext cx="2095687" cy="82128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কেওড়া 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193609" y="1681448"/>
            <a:ext cx="2931875" cy="1146328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কেয়া গাছ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7923" y="4596577"/>
            <a:ext cx="2217592" cy="817423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ঘুনসি 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79309" y="4446741"/>
            <a:ext cx="3074878" cy="1317119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কোমরে বাধার সুতো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157538" y="1928813"/>
            <a:ext cx="957263" cy="828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072313" y="1828801"/>
            <a:ext cx="985838" cy="84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100388" y="4614863"/>
            <a:ext cx="900112" cy="7429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087039" y="4617060"/>
            <a:ext cx="942975" cy="8001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5" name="Picture 1" descr="C:\Users\TAREK\Pictures\download (1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34376" y="1463994"/>
            <a:ext cx="2700996" cy="1602764"/>
          </a:xfrm>
          <a:prstGeom prst="rect">
            <a:avLst/>
          </a:prstGeom>
          <a:noFill/>
        </p:spPr>
      </p:pic>
      <p:pic>
        <p:nvPicPr>
          <p:cNvPr id="21506" name="Picture 2" descr="C:\Users\TAREK\Pictures\images (5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09538" y="3978301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84376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build="p" animBg="1"/>
      <p:bldP spid="6" grpId="0" build="allAtOnce" animBg="1"/>
      <p:bldP spid="7" grpId="0" build="allAtOnce" animBg="1"/>
      <p:bldP spid="8" grpId="0" build="p" animBg="1"/>
      <p:bldP spid="9" grpId="0" animBg="1"/>
      <p:bldP spid="10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411</Words>
  <Application>Microsoft Office PowerPoint</Application>
  <PresentationFormat>Custom</PresentationFormat>
  <Paragraphs>94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City</dc:creator>
  <cp:lastModifiedBy>TAREK</cp:lastModifiedBy>
  <cp:revision>383</cp:revision>
  <dcterms:created xsi:type="dcterms:W3CDTF">2020-05-08T04:20:14Z</dcterms:created>
  <dcterms:modified xsi:type="dcterms:W3CDTF">2020-10-30T14:26:51Z</dcterms:modified>
</cp:coreProperties>
</file>