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1" r:id="rId6"/>
    <p:sldId id="262" r:id="rId7"/>
    <p:sldId id="263" r:id="rId8"/>
    <p:sldId id="274" r:id="rId9"/>
    <p:sldId id="264" r:id="rId10"/>
    <p:sldId id="272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7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D999-1782-45C7-B62C-62775606D9D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A63-1EDF-4494-874D-6BD89579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D999-1782-45C7-B62C-62775606D9D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A63-1EDF-4494-874D-6BD89579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D999-1782-45C7-B62C-62775606D9D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A63-1EDF-4494-874D-6BD89579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D999-1782-45C7-B62C-62775606D9D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A63-1EDF-4494-874D-6BD89579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D999-1782-45C7-B62C-62775606D9D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A63-1EDF-4494-874D-6BD89579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D999-1782-45C7-B62C-62775606D9D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A63-1EDF-4494-874D-6BD89579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D999-1782-45C7-B62C-62775606D9D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A63-1EDF-4494-874D-6BD89579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D999-1782-45C7-B62C-62775606D9D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A63-1EDF-4494-874D-6BD89579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D999-1782-45C7-B62C-62775606D9D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A63-1EDF-4494-874D-6BD89579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D999-1782-45C7-B62C-62775606D9D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A63-1EDF-4494-874D-6BD89579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D999-1782-45C7-B62C-62775606D9D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A63-1EDF-4494-874D-6BD89579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5D999-1782-45C7-B62C-62775606D9D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90A63-1EDF-4494-874D-6BD89579DB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610600" cy="63246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-4170478" y="-114300"/>
            <a:ext cx="6858000" cy="2819400"/>
            <a:chOff x="3554556" y="1281954"/>
            <a:chExt cx="8037677" cy="2908944"/>
          </a:xfrm>
        </p:grpSpPr>
        <p:sp>
          <p:nvSpPr>
            <p:cNvPr id="7" name="Wave 6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362200" y="10668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স্বাগ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তম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 flipH="1">
            <a:off x="5897795" y="126569"/>
            <a:ext cx="7058373" cy="3302431"/>
            <a:chOff x="3554556" y="1116004"/>
            <a:chExt cx="8091745" cy="3074894"/>
          </a:xfrm>
        </p:grpSpPr>
        <p:sp>
          <p:nvSpPr>
            <p:cNvPr id="15" name="Wave 14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5051" y="1116004"/>
              <a:ext cx="2381250" cy="181809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2" y="2971800"/>
            <a:ext cx="3230795" cy="3429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3230795" cy="3429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4E2C66-233B-46D4-B809-69ADE4F25823}"/>
              </a:ext>
            </a:extLst>
          </p:cNvPr>
          <p:cNvGrpSpPr/>
          <p:nvPr/>
        </p:nvGrpSpPr>
        <p:grpSpPr>
          <a:xfrm flipH="1">
            <a:off x="5895371" y="918297"/>
            <a:ext cx="7010094" cy="3183588"/>
            <a:chOff x="3554556" y="1226659"/>
            <a:chExt cx="8036398" cy="2964239"/>
          </a:xfrm>
        </p:grpSpPr>
        <p:sp>
          <p:nvSpPr>
            <p:cNvPr id="17" name="Wave 16">
              <a:extLst>
                <a:ext uri="{FF2B5EF4-FFF2-40B4-BE49-F238E27FC236}">
                  <a16:creationId xmlns:a16="http://schemas.microsoft.com/office/drawing/2014/main" id="{9928AA06-7667-43BA-A849-F79747B831F8}"/>
                </a:ext>
              </a:extLst>
            </p:cNvPr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C5E945A-9969-46DD-88F5-060527808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704" y="1226659"/>
              <a:ext cx="2381250" cy="181809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F50732-12B6-422F-9B07-FC0F57BB001D}"/>
              </a:ext>
            </a:extLst>
          </p:cNvPr>
          <p:cNvGrpSpPr/>
          <p:nvPr/>
        </p:nvGrpSpPr>
        <p:grpSpPr>
          <a:xfrm>
            <a:off x="939859" y="2057400"/>
            <a:ext cx="6858000" cy="2819400"/>
            <a:chOff x="3554556" y="1281954"/>
            <a:chExt cx="8037677" cy="2908944"/>
          </a:xfrm>
        </p:grpSpPr>
        <p:sp>
          <p:nvSpPr>
            <p:cNvPr id="22" name="Wave 21">
              <a:extLst>
                <a:ext uri="{FF2B5EF4-FFF2-40B4-BE49-F238E27FC236}">
                  <a16:creationId xmlns:a16="http://schemas.microsoft.com/office/drawing/2014/main" id="{B1ED59E9-3A30-42C2-B5C7-7547CA04927C}"/>
                </a:ext>
              </a:extLst>
            </p:cNvPr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F78FBCB-203B-402C-801D-CA629D9C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C0BBA4-E79A-45B8-98D3-CADF19F18DAC}"/>
              </a:ext>
            </a:extLst>
          </p:cNvPr>
          <p:cNvGrpSpPr/>
          <p:nvPr/>
        </p:nvGrpSpPr>
        <p:grpSpPr>
          <a:xfrm>
            <a:off x="-3990065" y="651575"/>
            <a:ext cx="6858000" cy="2819400"/>
            <a:chOff x="3554556" y="1281954"/>
            <a:chExt cx="8037677" cy="2908944"/>
          </a:xfrm>
        </p:grpSpPr>
        <p:sp>
          <p:nvSpPr>
            <p:cNvPr id="26" name="Wave 25">
              <a:extLst>
                <a:ext uri="{FF2B5EF4-FFF2-40B4-BE49-F238E27FC236}">
                  <a16:creationId xmlns:a16="http://schemas.microsoft.com/office/drawing/2014/main" id="{EBA3A28F-0995-45B0-B074-9F874468AE3E}"/>
                </a:ext>
              </a:extLst>
            </p:cNvPr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FE3FB30-063C-4E73-A06A-0F5471B8D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inus 2"/>
          <p:cNvSpPr/>
          <p:nvPr/>
        </p:nvSpPr>
        <p:spPr>
          <a:xfrm>
            <a:off x="2286000" y="1295400"/>
            <a:ext cx="3200400" cy="24384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পরিবেশ</a:t>
            </a:r>
            <a:r>
              <a:rPr lang="en-US" dirty="0"/>
              <a:t> </a:t>
            </a:r>
            <a:r>
              <a:rPr lang="en-US" dirty="0" err="1"/>
              <a:t>সংরক্ষণের</a:t>
            </a:r>
            <a:r>
              <a:rPr lang="en-US" dirty="0"/>
              <a:t> </a:t>
            </a:r>
            <a:r>
              <a:rPr lang="en-US" dirty="0" err="1"/>
              <a:t>উপায়</a:t>
            </a:r>
            <a:r>
              <a:rPr lang="en-US" dirty="0"/>
              <a:t> </a:t>
            </a:r>
          </a:p>
        </p:txBody>
      </p:sp>
      <p:sp>
        <p:nvSpPr>
          <p:cNvPr id="5" name="Minus 4"/>
          <p:cNvSpPr/>
          <p:nvPr/>
        </p:nvSpPr>
        <p:spPr>
          <a:xfrm>
            <a:off x="914400" y="4343400"/>
            <a:ext cx="7239000" cy="28956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 </a:t>
            </a:r>
            <a:r>
              <a:rPr lang="en-US" sz="2800" b="1" dirty="0" err="1"/>
              <a:t>সতর্কতার</a:t>
            </a:r>
            <a:r>
              <a:rPr lang="en-US" sz="2800" b="1" dirty="0"/>
              <a:t> </a:t>
            </a:r>
            <a:r>
              <a:rPr lang="en-US" sz="2800" b="1" dirty="0" err="1"/>
              <a:t>সাথে</a:t>
            </a:r>
            <a:r>
              <a:rPr lang="en-US" sz="2800" b="1" dirty="0"/>
              <a:t> </a:t>
            </a:r>
            <a:r>
              <a:rPr lang="en-US" sz="2800" b="1" dirty="0" err="1"/>
              <a:t>ব্যবহার</a:t>
            </a:r>
            <a:r>
              <a:rPr lang="en-US" sz="2800" b="1" dirty="0"/>
              <a:t>  ( </a:t>
            </a:r>
            <a:r>
              <a:rPr lang="en-US" sz="2800" b="1" dirty="0" err="1"/>
              <a:t>বায়ু</a:t>
            </a:r>
            <a:r>
              <a:rPr lang="en-US" sz="2800" b="1" dirty="0"/>
              <a:t> </a:t>
            </a:r>
            <a:r>
              <a:rPr lang="en-US" sz="2800" b="1" dirty="0" err="1"/>
              <a:t>পানি</a:t>
            </a:r>
            <a:r>
              <a:rPr lang="en-US" sz="2800" b="1" dirty="0"/>
              <a:t> ও </a:t>
            </a:r>
            <a:r>
              <a:rPr lang="en-US" sz="2800" b="1" dirty="0" err="1"/>
              <a:t>মাটি</a:t>
            </a:r>
            <a:r>
              <a:rPr lang="en-US" sz="2800" b="1" dirty="0"/>
              <a:t> ) </a:t>
            </a:r>
          </a:p>
        </p:txBody>
      </p:sp>
      <p:sp>
        <p:nvSpPr>
          <p:cNvPr id="6" name="Minus 5"/>
          <p:cNvSpPr/>
          <p:nvPr/>
        </p:nvSpPr>
        <p:spPr>
          <a:xfrm>
            <a:off x="4572000" y="-1143000"/>
            <a:ext cx="4572000" cy="40386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ক্ষতিপূরণ</a:t>
            </a:r>
            <a:r>
              <a:rPr lang="en-US" sz="2000" b="1" dirty="0"/>
              <a:t> ( </a:t>
            </a:r>
            <a:r>
              <a:rPr lang="en-US" sz="2000" b="1" dirty="0" err="1"/>
              <a:t>নদীর</a:t>
            </a:r>
            <a:r>
              <a:rPr lang="en-US" sz="2000" b="1" dirty="0"/>
              <a:t> </a:t>
            </a:r>
            <a:r>
              <a:rPr lang="en-US" sz="2000" b="1" dirty="0" err="1"/>
              <a:t>তলদেশে</a:t>
            </a:r>
            <a:r>
              <a:rPr lang="en-US" sz="2000" b="1" dirty="0"/>
              <a:t> </a:t>
            </a:r>
            <a:r>
              <a:rPr lang="en-US" sz="2000" b="1" dirty="0" err="1"/>
              <a:t>ভরাট</a:t>
            </a:r>
            <a:r>
              <a:rPr lang="en-US" sz="2000" b="1" dirty="0"/>
              <a:t> </a:t>
            </a:r>
            <a:r>
              <a:rPr lang="en-US" sz="2000" b="1" dirty="0" err="1"/>
              <a:t>হলে</a:t>
            </a:r>
            <a:r>
              <a:rPr lang="en-US" sz="2000" b="1" dirty="0"/>
              <a:t> </a:t>
            </a:r>
            <a:r>
              <a:rPr lang="en-US" sz="2000" b="1" dirty="0" err="1"/>
              <a:t>তা</a:t>
            </a:r>
            <a:r>
              <a:rPr lang="en-US" sz="2000" b="1" dirty="0"/>
              <a:t>  </a:t>
            </a:r>
            <a:r>
              <a:rPr lang="en-US" sz="2000" b="1" dirty="0" err="1"/>
              <a:t>খনন</a:t>
            </a:r>
            <a:r>
              <a:rPr lang="en-US" sz="2000" b="1" dirty="0"/>
              <a:t>  </a:t>
            </a:r>
            <a:r>
              <a:rPr lang="en-US" sz="2000" b="1" dirty="0" err="1"/>
              <a:t>করা</a:t>
            </a:r>
            <a:r>
              <a:rPr lang="en-US" sz="2000" b="1" dirty="0"/>
              <a:t> </a:t>
            </a:r>
          </a:p>
        </p:txBody>
      </p:sp>
      <p:sp>
        <p:nvSpPr>
          <p:cNvPr id="7" name="Minus 6"/>
          <p:cNvSpPr/>
          <p:nvPr/>
        </p:nvSpPr>
        <p:spPr>
          <a:xfrm>
            <a:off x="5257800" y="1295400"/>
            <a:ext cx="4267200" cy="41148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নদীর</a:t>
            </a:r>
            <a:r>
              <a:rPr lang="en-US" sz="2000" b="1" dirty="0"/>
              <a:t> </a:t>
            </a:r>
            <a:r>
              <a:rPr lang="en-US" sz="2000" b="1" dirty="0" err="1"/>
              <a:t>পাড়</a:t>
            </a:r>
            <a:r>
              <a:rPr lang="en-US" sz="2000" b="1" dirty="0"/>
              <a:t> </a:t>
            </a:r>
            <a:r>
              <a:rPr lang="en-US" sz="2000" b="1" dirty="0" err="1"/>
              <a:t>দখল</a:t>
            </a:r>
            <a:r>
              <a:rPr lang="en-US" sz="2000" b="1" dirty="0"/>
              <a:t> </a:t>
            </a:r>
            <a:r>
              <a:rPr lang="en-US" sz="2000" b="1" dirty="0" err="1"/>
              <a:t>মুক্ত</a:t>
            </a:r>
            <a:r>
              <a:rPr lang="en-US" sz="2000" b="1" dirty="0"/>
              <a:t> </a:t>
            </a:r>
            <a:r>
              <a:rPr lang="en-US" sz="2000" b="1" dirty="0" err="1"/>
              <a:t>করা</a:t>
            </a:r>
            <a:r>
              <a:rPr lang="en-US" sz="2000" b="1" dirty="0"/>
              <a:t> </a:t>
            </a:r>
          </a:p>
        </p:txBody>
      </p:sp>
      <p:sp>
        <p:nvSpPr>
          <p:cNvPr id="9" name="Minus 8"/>
          <p:cNvSpPr/>
          <p:nvPr/>
        </p:nvSpPr>
        <p:spPr>
          <a:xfrm>
            <a:off x="304800" y="0"/>
            <a:ext cx="4953000" cy="21336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অবস্থার</a:t>
            </a:r>
            <a:r>
              <a:rPr lang="en-US" sz="2000" b="1" dirty="0"/>
              <a:t>  </a:t>
            </a:r>
            <a:r>
              <a:rPr lang="en-US" sz="2000" b="1" dirty="0" err="1"/>
              <a:t>পরিবর্তন</a:t>
            </a:r>
            <a:r>
              <a:rPr lang="en-US" sz="2000" b="1" dirty="0"/>
              <a:t> </a:t>
            </a:r>
            <a:r>
              <a:rPr lang="en-US" sz="2000" b="1" dirty="0" err="1"/>
              <a:t>না</a:t>
            </a:r>
            <a:r>
              <a:rPr lang="en-US" sz="2000" b="1" dirty="0"/>
              <a:t> </a:t>
            </a:r>
            <a:r>
              <a:rPr lang="en-US" sz="2000" b="1" dirty="0" err="1"/>
              <a:t>করে</a:t>
            </a:r>
            <a:r>
              <a:rPr lang="en-US" sz="2000" b="1" dirty="0"/>
              <a:t> </a:t>
            </a:r>
            <a:r>
              <a:rPr lang="en-US" sz="2000" b="1" dirty="0" err="1"/>
              <a:t>নদীর</a:t>
            </a:r>
            <a:r>
              <a:rPr lang="en-US" sz="2000" b="1" dirty="0"/>
              <a:t> </a:t>
            </a:r>
            <a:r>
              <a:rPr lang="en-US" sz="2000" b="1" dirty="0" err="1"/>
              <a:t>গতি</a:t>
            </a:r>
            <a:r>
              <a:rPr lang="en-US" sz="2000" b="1" dirty="0"/>
              <a:t> </a:t>
            </a:r>
            <a:r>
              <a:rPr lang="en-US" sz="2000" b="1" dirty="0" err="1"/>
              <a:t>পথ</a:t>
            </a:r>
            <a:r>
              <a:rPr lang="en-US" sz="2000" b="1" dirty="0"/>
              <a:t> </a:t>
            </a:r>
            <a:r>
              <a:rPr lang="en-US" sz="2000" b="1" dirty="0" err="1"/>
              <a:t>পরিবর্তন</a:t>
            </a:r>
            <a:r>
              <a:rPr lang="en-US" sz="2000" b="1" dirty="0"/>
              <a:t> </a:t>
            </a:r>
          </a:p>
        </p:txBody>
      </p:sp>
      <p:sp>
        <p:nvSpPr>
          <p:cNvPr id="10" name="Minus 9"/>
          <p:cNvSpPr/>
          <p:nvPr/>
        </p:nvSpPr>
        <p:spPr>
          <a:xfrm>
            <a:off x="-304800" y="2667000"/>
            <a:ext cx="4267200" cy="24384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পাহাড়ের</a:t>
            </a:r>
            <a:r>
              <a:rPr lang="en-US" sz="2000" b="1" dirty="0"/>
              <a:t> </a:t>
            </a:r>
            <a:r>
              <a:rPr lang="en-US" sz="2000" b="1" dirty="0" err="1"/>
              <a:t>মাটি</a:t>
            </a:r>
            <a:r>
              <a:rPr lang="en-US" sz="2000" b="1" dirty="0"/>
              <a:t> </a:t>
            </a:r>
            <a:r>
              <a:rPr lang="en-US" sz="2000" b="1" dirty="0" err="1"/>
              <a:t>কাটা</a:t>
            </a:r>
            <a:r>
              <a:rPr lang="en-US" sz="2000" b="1" dirty="0"/>
              <a:t> </a:t>
            </a:r>
            <a:r>
              <a:rPr lang="en-US" sz="2000" b="1" dirty="0" err="1"/>
              <a:t>বন্ধকরণ</a:t>
            </a:r>
            <a:r>
              <a:rPr lang="en-US" sz="2000" b="1" dirty="0"/>
              <a:t>  </a:t>
            </a:r>
          </a:p>
        </p:txBody>
      </p:sp>
      <p:sp>
        <p:nvSpPr>
          <p:cNvPr id="12" name="Notched Right Arrow 11"/>
          <p:cNvSpPr/>
          <p:nvPr/>
        </p:nvSpPr>
        <p:spPr>
          <a:xfrm>
            <a:off x="5029200" y="2667000"/>
            <a:ext cx="685800" cy="48463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029200" y="1447800"/>
            <a:ext cx="304800" cy="685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2438400" y="1524000"/>
            <a:ext cx="381000" cy="685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038600" y="2819400"/>
            <a:ext cx="152400" cy="2133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514600" y="2819400"/>
            <a:ext cx="304800" cy="76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4576" r="8400" b="7360"/>
          <a:stretch/>
        </p:blipFill>
        <p:spPr>
          <a:xfrm>
            <a:off x="1752600" y="1752600"/>
            <a:ext cx="5499464" cy="330490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13360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ভারসাম্যহীনতা বলতে কী বোঝায়? ব্যাখ্যা কর।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6443" y="304800"/>
            <a:ext cx="1491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3200400" cy="36576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43000"/>
            <a:ext cx="4121467" cy="3733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66800" y="2286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রক্ষার উপায়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29200" y="1066800"/>
            <a:ext cx="3451652" cy="1981200"/>
            <a:chOff x="6783407" y="2266137"/>
            <a:chExt cx="4464903" cy="296723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7824653" y="2266137"/>
              <a:ext cx="3423657" cy="29672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83407" y="4192312"/>
              <a:ext cx="1103153" cy="104105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33400" y="1219200"/>
            <a:ext cx="2971800" cy="3581400"/>
            <a:chOff x="783771" y="1795874"/>
            <a:chExt cx="5159829" cy="4043223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83771" y="2266137"/>
              <a:ext cx="5159829" cy="357296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71154" y="1795874"/>
              <a:ext cx="4454435" cy="404322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04800" y="5181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পলিথিনের</a:t>
            </a:r>
            <a:r>
              <a:rPr lang="en-US" sz="2800" b="1" dirty="0"/>
              <a:t> </a:t>
            </a:r>
            <a:r>
              <a:rPr lang="en-US" sz="2800" b="1" dirty="0" err="1"/>
              <a:t>ব্যবহার</a:t>
            </a:r>
            <a:r>
              <a:rPr lang="en-US" sz="2800" b="1" dirty="0"/>
              <a:t> </a:t>
            </a:r>
            <a:r>
              <a:rPr lang="en-US" sz="2800" b="1" dirty="0" err="1"/>
              <a:t>বন্ধকরে</a:t>
            </a:r>
            <a:r>
              <a:rPr lang="en-US" sz="2800" b="1" dirty="0"/>
              <a:t> </a:t>
            </a:r>
            <a:r>
              <a:rPr lang="en-US" sz="2800" b="1" dirty="0" err="1"/>
              <a:t>পাটের</a:t>
            </a:r>
            <a:r>
              <a:rPr lang="en-US" sz="2800" b="1" dirty="0"/>
              <a:t> </a:t>
            </a:r>
            <a:r>
              <a:rPr lang="en-US" sz="2800" b="1" dirty="0" err="1"/>
              <a:t>তৈরি</a:t>
            </a:r>
            <a:r>
              <a:rPr lang="en-US" sz="2800" b="1" dirty="0"/>
              <a:t> </a:t>
            </a:r>
            <a:r>
              <a:rPr lang="en-US" sz="2800" b="1" dirty="0" err="1"/>
              <a:t>ব্যাগ</a:t>
            </a:r>
            <a:r>
              <a:rPr lang="en-US" sz="2800" b="1" dirty="0"/>
              <a:t> </a:t>
            </a:r>
            <a:r>
              <a:rPr lang="en-US" sz="2800" b="1" dirty="0" err="1"/>
              <a:t>ব্যবহার</a:t>
            </a:r>
            <a:r>
              <a:rPr lang="en-US" sz="2800" b="1" dirty="0"/>
              <a:t> </a:t>
            </a:r>
            <a:r>
              <a:rPr lang="en-US" sz="2800" b="1" dirty="0" err="1"/>
              <a:t>করতে</a:t>
            </a:r>
            <a:r>
              <a:rPr lang="en-US" sz="2800" b="1" dirty="0"/>
              <a:t> </a:t>
            </a:r>
            <a:r>
              <a:rPr lang="en-US" sz="2800" b="1" dirty="0" err="1"/>
              <a:t>হবে</a:t>
            </a:r>
            <a:r>
              <a:rPr lang="en-US" sz="2800" b="1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799"/>
            <a:ext cx="3810000" cy="403860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533400"/>
            <a:ext cx="4190999" cy="37338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4495799" y="609600"/>
            <a:ext cx="4038601" cy="2895600"/>
            <a:chOff x="6783407" y="2266137"/>
            <a:chExt cx="4450650" cy="2967230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7810400" y="2266137"/>
              <a:ext cx="3423657" cy="29672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783407" y="4192312"/>
              <a:ext cx="1103153" cy="104105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066800" y="762000"/>
            <a:ext cx="2233752" cy="1806011"/>
            <a:chOff x="783771" y="1756943"/>
            <a:chExt cx="5265133" cy="408215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83771" y="1756943"/>
              <a:ext cx="5265133" cy="408215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71154" y="1795874"/>
              <a:ext cx="4454435" cy="404322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>
            <a:off x="1493523" y="1084024"/>
            <a:ext cx="1889810" cy="17887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2400" y="45720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প্রোয়োজনে</a:t>
            </a:r>
            <a:r>
              <a:rPr lang="en-US" sz="3200" b="1" dirty="0"/>
              <a:t> </a:t>
            </a:r>
            <a:r>
              <a:rPr lang="en-US" sz="3200" b="1" dirty="0" err="1"/>
              <a:t>গাছ</a:t>
            </a:r>
            <a:r>
              <a:rPr lang="en-US" sz="3200" b="1" dirty="0"/>
              <a:t> </a:t>
            </a:r>
            <a:r>
              <a:rPr lang="en-US" sz="3200" b="1" dirty="0" err="1"/>
              <a:t>কাটলে</a:t>
            </a:r>
            <a:r>
              <a:rPr lang="en-US" sz="3200" b="1" dirty="0"/>
              <a:t>   </a:t>
            </a:r>
            <a:r>
              <a:rPr lang="en-US" sz="3200" b="1" dirty="0" err="1"/>
              <a:t>নতুন</a:t>
            </a:r>
            <a:r>
              <a:rPr lang="en-US" sz="3200" b="1" dirty="0"/>
              <a:t> </a:t>
            </a:r>
            <a:r>
              <a:rPr lang="en-US" sz="3200" b="1" dirty="0" err="1"/>
              <a:t>গাছ</a:t>
            </a:r>
            <a:r>
              <a:rPr lang="en-US" sz="3200" b="1" dirty="0"/>
              <a:t> </a:t>
            </a:r>
            <a:r>
              <a:rPr lang="en-US" sz="3200" b="1" dirty="0" err="1"/>
              <a:t>লাগাতে</a:t>
            </a:r>
            <a:r>
              <a:rPr lang="en-US" sz="3200" b="1" dirty="0"/>
              <a:t> </a:t>
            </a:r>
            <a:r>
              <a:rPr lang="en-US" sz="3200" b="1" dirty="0" err="1"/>
              <a:t>হবে</a:t>
            </a:r>
            <a:r>
              <a:rPr lang="en-US" sz="3200" b="1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505200" cy="44958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 flipH="1">
            <a:off x="5527363" y="304800"/>
            <a:ext cx="2930838" cy="182880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4038600" cy="44958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105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পোকা</a:t>
            </a:r>
            <a:r>
              <a:rPr lang="en-US" sz="3200" b="1" dirty="0"/>
              <a:t> </a:t>
            </a:r>
            <a:r>
              <a:rPr lang="en-US" sz="3200" b="1" dirty="0" err="1"/>
              <a:t>দমনে</a:t>
            </a:r>
            <a:r>
              <a:rPr lang="en-US" sz="3200" b="1" dirty="0"/>
              <a:t> </a:t>
            </a:r>
            <a:r>
              <a:rPr lang="en-US" sz="3200" b="1" dirty="0" err="1"/>
              <a:t>কীট</a:t>
            </a:r>
            <a:r>
              <a:rPr lang="en-US" sz="3200" b="1" dirty="0"/>
              <a:t> </a:t>
            </a:r>
            <a:r>
              <a:rPr lang="en-US" sz="3200" b="1" dirty="0" err="1"/>
              <a:t>নাশক</a:t>
            </a:r>
            <a:r>
              <a:rPr lang="en-US" sz="3200" b="1" dirty="0"/>
              <a:t> </a:t>
            </a:r>
            <a:r>
              <a:rPr lang="en-US" sz="3200" b="1" dirty="0" err="1"/>
              <a:t>ব্যবহার</a:t>
            </a:r>
            <a:r>
              <a:rPr lang="en-US" sz="3200" b="1" dirty="0"/>
              <a:t> </a:t>
            </a:r>
            <a:r>
              <a:rPr lang="en-US" sz="3200" b="1" dirty="0" err="1"/>
              <a:t>না</a:t>
            </a:r>
            <a:r>
              <a:rPr lang="en-US" sz="3200" b="1" dirty="0"/>
              <a:t> </a:t>
            </a:r>
            <a:r>
              <a:rPr lang="en-US" sz="3200" b="1" dirty="0" err="1"/>
              <a:t>করে</a:t>
            </a:r>
            <a:r>
              <a:rPr lang="en-US" sz="3200" b="1" dirty="0"/>
              <a:t> </a:t>
            </a:r>
            <a:r>
              <a:rPr lang="en-US" sz="3200" b="1" dirty="0" err="1"/>
              <a:t>প্রাকৃতিক</a:t>
            </a:r>
            <a:r>
              <a:rPr lang="en-US" sz="3200" b="1" dirty="0"/>
              <a:t> </a:t>
            </a:r>
            <a:r>
              <a:rPr lang="en-US" sz="3200" b="1" dirty="0" err="1"/>
              <a:t>উপায়ে</a:t>
            </a:r>
            <a:r>
              <a:rPr lang="en-US" sz="3200" b="1" dirty="0"/>
              <a:t> </a:t>
            </a:r>
            <a:r>
              <a:rPr lang="en-US" sz="3200" b="1" dirty="0" err="1"/>
              <a:t>পোকা</a:t>
            </a:r>
            <a:r>
              <a:rPr lang="en-US" sz="3200" b="1" dirty="0"/>
              <a:t> </a:t>
            </a:r>
            <a:r>
              <a:rPr lang="en-US" sz="3200" b="1" dirty="0" err="1"/>
              <a:t>দমন</a:t>
            </a:r>
            <a:r>
              <a:rPr lang="en-US" sz="3200" b="1" dirty="0"/>
              <a:t> </a:t>
            </a:r>
            <a:r>
              <a:rPr lang="en-US" sz="3200" b="1" dirty="0" err="1"/>
              <a:t>করতে</a:t>
            </a:r>
            <a:r>
              <a:rPr lang="en-US" sz="3200" b="1" dirty="0"/>
              <a:t> </a:t>
            </a:r>
            <a:r>
              <a:rPr lang="en-US" sz="3200" b="1" dirty="0" err="1"/>
              <a:t>হবে</a:t>
            </a:r>
            <a:r>
              <a:rPr lang="en-US" sz="3200" b="1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0" y="457200"/>
            <a:ext cx="3352800" cy="4267200"/>
            <a:chOff x="783771" y="1756943"/>
            <a:chExt cx="5265133" cy="4082154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783771" y="1756943"/>
              <a:ext cx="5265133" cy="408215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71154" y="1795874"/>
              <a:ext cx="4454435" cy="404322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876800" y="685801"/>
            <a:ext cx="3733800" cy="4038600"/>
            <a:chOff x="6783407" y="2266137"/>
            <a:chExt cx="4450650" cy="296723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7810400" y="2266137"/>
              <a:ext cx="3423657" cy="296723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83407" y="4192312"/>
              <a:ext cx="1103153" cy="104105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1054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সংরক্ষণ ও দূষণ নিয়ন্ত্রনে আ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635179" cy="3733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5600" y="38100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Minus 8"/>
          <p:cNvSpPr/>
          <p:nvPr/>
        </p:nvSpPr>
        <p:spPr>
          <a:xfrm>
            <a:off x="3352800" y="914399"/>
            <a:ext cx="3657600" cy="4571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8991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সংক্রমণ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_________</a:t>
            </a:r>
            <a:r>
              <a:rPr lang="bn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</a:t>
            </a:r>
            <a:r>
              <a:rPr lang="en-US" sz="2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হীনতার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২.আমদের দেশে বনভূমির পরিমাণ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 ১৭ </a:t>
            </a:r>
            <a:r>
              <a:rPr lang="en-US" sz="2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৩ .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  <a:p>
            <a:pPr>
              <a:lnSpc>
                <a:spcPct val="150000"/>
              </a:lnSpc>
            </a:pPr>
            <a:r>
              <a:rPr lang="en-US" sz="2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_____ </a:t>
            </a:r>
            <a:r>
              <a:rPr lang="en-US" sz="2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8002" y="304800"/>
            <a:ext cx="1773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Minus 3"/>
          <p:cNvSpPr/>
          <p:nvPr/>
        </p:nvSpPr>
        <p:spPr>
          <a:xfrm>
            <a:off x="3505200" y="685800"/>
            <a:ext cx="251460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হীনতার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2"/>
          <a:stretch/>
        </p:blipFill>
        <p:spPr>
          <a:xfrm>
            <a:off x="533400" y="1219201"/>
            <a:ext cx="8382000" cy="40386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429000" y="3810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Minus 5"/>
          <p:cNvSpPr/>
          <p:nvPr/>
        </p:nvSpPr>
        <p:spPr>
          <a:xfrm>
            <a:off x="3733800" y="914400"/>
            <a:ext cx="2743200" cy="762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81A6F-9007-4868-99E4-9468C551B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2335"/>
            <a:ext cx="8686799" cy="4195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6307F8-B21C-4A68-82E1-92DCEC437A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67200"/>
            <a:ext cx="1828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 b="10879"/>
          <a:stretch/>
        </p:blipFill>
        <p:spPr>
          <a:xfrm>
            <a:off x="381000" y="228600"/>
            <a:ext cx="8382001" cy="6324600"/>
          </a:xfrm>
          <a:prstGeom prst="rect">
            <a:avLst/>
          </a:prstGeom>
          <a:ln w="76200">
            <a:solidFill>
              <a:srgbClr val="8E10C0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457200" y="228600"/>
            <a:ext cx="8037677" cy="2908944"/>
            <a:chOff x="3554556" y="1281954"/>
            <a:chExt cx="8037677" cy="2908944"/>
          </a:xfrm>
        </p:grpSpPr>
        <p:sp>
          <p:nvSpPr>
            <p:cNvPr id="4" name="Wave 3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53162" y="1974528"/>
            <a:ext cx="8037677" cy="2908944"/>
            <a:chOff x="3554556" y="1281954"/>
            <a:chExt cx="8037677" cy="2908944"/>
          </a:xfrm>
        </p:grpSpPr>
        <p:sp>
          <p:nvSpPr>
            <p:cNvPr id="7" name="Wave 6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05562" y="3581400"/>
            <a:ext cx="8037677" cy="3886200"/>
            <a:chOff x="3554556" y="1281954"/>
            <a:chExt cx="8037677" cy="2908944"/>
          </a:xfrm>
        </p:grpSpPr>
        <p:sp>
          <p:nvSpPr>
            <p:cNvPr id="10" name="Wave 9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-1295400" y="609600"/>
            <a:ext cx="4648201" cy="2286000"/>
            <a:chOff x="3554556" y="1281954"/>
            <a:chExt cx="8037677" cy="2908944"/>
          </a:xfrm>
        </p:grpSpPr>
        <p:sp>
          <p:nvSpPr>
            <p:cNvPr id="13" name="Wave 12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05563" y="2819400"/>
            <a:ext cx="4171238" cy="2216472"/>
            <a:chOff x="3554556" y="1281954"/>
            <a:chExt cx="8037677" cy="2908944"/>
          </a:xfrm>
        </p:grpSpPr>
        <p:sp>
          <p:nvSpPr>
            <p:cNvPr id="16" name="Wave 15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28600" y="3733800"/>
            <a:ext cx="3276599" cy="2514600"/>
            <a:chOff x="3554556" y="1281954"/>
            <a:chExt cx="8037677" cy="2908944"/>
          </a:xfrm>
        </p:grpSpPr>
        <p:sp>
          <p:nvSpPr>
            <p:cNvPr id="19" name="Wave 18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352800" y="1981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ধন্যবাদ</a:t>
            </a:r>
            <a:r>
              <a:rPr lang="en-US" dirty="0"/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990600" y="2126928"/>
            <a:ext cx="3733801" cy="2908944"/>
            <a:chOff x="3554556" y="1281954"/>
            <a:chExt cx="8037677" cy="2908944"/>
          </a:xfrm>
        </p:grpSpPr>
        <p:sp>
          <p:nvSpPr>
            <p:cNvPr id="23" name="Wave 22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-5105400" y="4267200"/>
            <a:ext cx="8037677" cy="2908944"/>
            <a:chOff x="3554556" y="1281954"/>
            <a:chExt cx="8037677" cy="2908944"/>
          </a:xfrm>
        </p:grpSpPr>
        <p:sp>
          <p:nvSpPr>
            <p:cNvPr id="26" name="Wave 25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371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7" name="Minus 16"/>
          <p:cNvSpPr/>
          <p:nvPr/>
        </p:nvSpPr>
        <p:spPr>
          <a:xfrm>
            <a:off x="0" y="0"/>
            <a:ext cx="3886200" cy="18288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শিক্ষক</a:t>
            </a:r>
            <a:r>
              <a:rPr lang="en-US" sz="2400" b="1" dirty="0"/>
              <a:t>  </a:t>
            </a:r>
            <a:r>
              <a:rPr lang="en-US" sz="2400" b="1" dirty="0" err="1"/>
              <a:t>পরিচিতি</a:t>
            </a:r>
            <a:r>
              <a:rPr lang="en-US" sz="2400" b="1" dirty="0"/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28956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b="1" dirty="0" err="1"/>
              <a:t>তছলিমা</a:t>
            </a:r>
            <a:r>
              <a:rPr lang="en-US" sz="2800" b="1" dirty="0"/>
              <a:t> </a:t>
            </a:r>
            <a:r>
              <a:rPr lang="en-US" sz="2800" b="1" dirty="0" err="1"/>
              <a:t>ইয়াছমিন</a:t>
            </a:r>
            <a:r>
              <a:rPr lang="en-US" sz="2800" b="1" dirty="0"/>
              <a:t> </a:t>
            </a:r>
            <a:r>
              <a:rPr lang="en-US" sz="2800" b="1" dirty="0" err="1"/>
              <a:t>শিখা</a:t>
            </a:r>
            <a:r>
              <a:rPr lang="en-US" sz="2800" b="1" dirty="0"/>
              <a:t>  </a:t>
            </a:r>
          </a:p>
          <a:p>
            <a:endParaRPr lang="en-US" sz="2800" b="1" dirty="0"/>
          </a:p>
          <a:p>
            <a:r>
              <a:rPr lang="en-US" sz="2800" b="1" dirty="0" err="1"/>
              <a:t>সিনিয়র</a:t>
            </a:r>
            <a:r>
              <a:rPr lang="en-US" sz="2800" b="1" dirty="0"/>
              <a:t> </a:t>
            </a:r>
            <a:r>
              <a:rPr lang="en-US" sz="2800" b="1" dirty="0" err="1"/>
              <a:t>শিক্ষিকা</a:t>
            </a:r>
            <a:r>
              <a:rPr lang="en-US" sz="2800" b="1" dirty="0"/>
              <a:t>  </a:t>
            </a:r>
          </a:p>
          <a:p>
            <a:endParaRPr lang="en-US" sz="2800" b="1" dirty="0"/>
          </a:p>
          <a:p>
            <a:r>
              <a:rPr lang="en-US" sz="2800" b="1" dirty="0" err="1"/>
              <a:t>ধরমপুর</a:t>
            </a:r>
            <a:r>
              <a:rPr lang="en-US" sz="2800" b="1" dirty="0"/>
              <a:t> </a:t>
            </a:r>
            <a:r>
              <a:rPr lang="en-US" sz="2800" b="1" dirty="0" err="1"/>
              <a:t>মাধ্যমিক</a:t>
            </a:r>
            <a:r>
              <a:rPr lang="en-US" sz="2800" b="1" dirty="0"/>
              <a:t> </a:t>
            </a:r>
            <a:r>
              <a:rPr lang="en-US" sz="2800" b="1" dirty="0" err="1"/>
              <a:t>বিদ্যালয়</a:t>
            </a:r>
            <a:r>
              <a:rPr lang="en-US" sz="2800" b="1" dirty="0"/>
              <a:t>  </a:t>
            </a:r>
          </a:p>
          <a:p>
            <a:r>
              <a:rPr lang="en-US" sz="2800" b="1" dirty="0" err="1"/>
              <a:t>ভেড়ামারা</a:t>
            </a:r>
            <a:r>
              <a:rPr lang="en-US" sz="2800" b="1" dirty="0"/>
              <a:t>  </a:t>
            </a:r>
            <a:r>
              <a:rPr lang="en-US" sz="2800" b="1" dirty="0" err="1"/>
              <a:t>কুষ্টিয়া</a:t>
            </a:r>
            <a:r>
              <a:rPr lang="en-US" sz="2800" b="1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"/>
          <a:stretch/>
        </p:blipFill>
        <p:spPr>
          <a:xfrm>
            <a:off x="3810000" y="228600"/>
            <a:ext cx="2362200" cy="1676399"/>
          </a:xfrm>
          <a:prstGeom prst="rect">
            <a:avLst/>
          </a:prstGeom>
        </p:spPr>
      </p:pic>
      <p:sp>
        <p:nvSpPr>
          <p:cNvPr id="21" name="Minus 20"/>
          <p:cNvSpPr/>
          <p:nvPr/>
        </p:nvSpPr>
        <p:spPr>
          <a:xfrm>
            <a:off x="6096000" y="0"/>
            <a:ext cx="3048000" cy="17526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পাঠ</a:t>
            </a:r>
            <a:r>
              <a:rPr lang="en-US" sz="2400" b="1" dirty="0"/>
              <a:t> </a:t>
            </a:r>
            <a:r>
              <a:rPr lang="en-US" sz="2400" b="1" dirty="0" err="1"/>
              <a:t>পরিচিতি</a:t>
            </a:r>
            <a:r>
              <a:rPr lang="en-US" sz="2400" b="1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2971800"/>
            <a:ext cx="3505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শ্রেণীঃ</a:t>
            </a:r>
            <a:r>
              <a:rPr lang="en-US" sz="2800" b="1" dirty="0"/>
              <a:t>  </a:t>
            </a:r>
            <a:r>
              <a:rPr lang="en-US" sz="2800" b="1" dirty="0" err="1"/>
              <a:t>দশম</a:t>
            </a:r>
            <a:r>
              <a:rPr lang="en-US" sz="2800" b="1" dirty="0"/>
              <a:t> </a:t>
            </a:r>
          </a:p>
          <a:p>
            <a:endParaRPr lang="en-US" sz="2800" b="1" dirty="0"/>
          </a:p>
          <a:p>
            <a:r>
              <a:rPr lang="en-US" sz="2800" b="1" dirty="0" err="1"/>
              <a:t>বিষয়ঃ</a:t>
            </a:r>
            <a:r>
              <a:rPr lang="en-US" sz="2800" b="1" dirty="0"/>
              <a:t>  </a:t>
            </a:r>
            <a:r>
              <a:rPr lang="en-US" sz="2800" b="1" dirty="0" err="1"/>
              <a:t>ভূগোল</a:t>
            </a:r>
            <a:r>
              <a:rPr lang="en-US" sz="2800" b="1" dirty="0"/>
              <a:t>  </a:t>
            </a:r>
          </a:p>
          <a:p>
            <a:endParaRPr lang="en-US" sz="2800" b="1" dirty="0"/>
          </a:p>
          <a:p>
            <a:r>
              <a:rPr lang="en-US" sz="2800" b="1" dirty="0"/>
              <a:t> </a:t>
            </a:r>
            <a:r>
              <a:rPr lang="en-US" sz="2800" b="1" dirty="0" err="1"/>
              <a:t>অধ্যায়ঃ</a:t>
            </a:r>
            <a:r>
              <a:rPr lang="en-US" sz="2800" b="1" dirty="0"/>
              <a:t> </a:t>
            </a:r>
            <a:r>
              <a:rPr lang="en-US" sz="2800" b="1" dirty="0" err="1"/>
              <a:t>ত্রয়োদশ</a:t>
            </a:r>
            <a:r>
              <a:rPr lang="en-US" sz="2800" b="1" dirty="0"/>
              <a:t> </a:t>
            </a: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3962400" cy="3863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3859552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"/>
            <a:ext cx="50292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6534"/>
            <a:ext cx="8229600" cy="498493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447800" y="3244334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আজকের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পাঠঃ</a:t>
            </a:r>
            <a:r>
              <a:rPr lang="en-US" sz="3200" b="1" dirty="0">
                <a:solidFill>
                  <a:srgbClr val="FFFF00"/>
                </a:solidFill>
              </a:rPr>
              <a:t>        </a:t>
            </a:r>
            <a:r>
              <a:rPr lang="en-US" sz="3200" b="1" dirty="0" err="1">
                <a:solidFill>
                  <a:srgbClr val="FFFF00"/>
                </a:solidFill>
              </a:rPr>
              <a:t>বনজসম্পদ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/>
        </p:nvSpPr>
        <p:spPr>
          <a:xfrm>
            <a:off x="1676400" y="0"/>
            <a:ext cx="4800600" cy="18288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শিখন</a:t>
            </a:r>
            <a:r>
              <a:rPr lang="en-US" sz="2800" b="1" dirty="0"/>
              <a:t>  </a:t>
            </a:r>
            <a:r>
              <a:rPr lang="en-US" sz="2800" b="1" dirty="0" err="1"/>
              <a:t>ফল</a:t>
            </a:r>
            <a:r>
              <a:rPr lang="en-US" sz="2800" b="1" dirty="0"/>
              <a:t> </a:t>
            </a:r>
          </a:p>
        </p:txBody>
      </p:sp>
      <p:sp>
        <p:nvSpPr>
          <p:cNvPr id="4" name="Minus 3"/>
          <p:cNvSpPr/>
          <p:nvPr/>
        </p:nvSpPr>
        <p:spPr>
          <a:xfrm>
            <a:off x="228600" y="1295400"/>
            <a:ext cx="8686800" cy="15240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বনজ</a:t>
            </a:r>
            <a:r>
              <a:rPr lang="en-US" sz="2400" b="1" dirty="0"/>
              <a:t> </a:t>
            </a:r>
            <a:r>
              <a:rPr lang="en-US" sz="2400" b="1" dirty="0" err="1"/>
              <a:t>সম্পদ</a:t>
            </a:r>
            <a:r>
              <a:rPr lang="en-US" sz="2400" b="1" dirty="0"/>
              <a:t> </a:t>
            </a:r>
            <a:r>
              <a:rPr lang="en-US" sz="2400" b="1" dirty="0" err="1"/>
              <a:t>কী</a:t>
            </a:r>
            <a:r>
              <a:rPr lang="en-US" sz="2400" b="1" dirty="0"/>
              <a:t> </a:t>
            </a:r>
            <a:r>
              <a:rPr lang="en-US" sz="2400" b="1" dirty="0" err="1"/>
              <a:t>তা</a:t>
            </a:r>
            <a:r>
              <a:rPr lang="en-US" sz="2400" b="1" dirty="0"/>
              <a:t> </a:t>
            </a:r>
            <a:r>
              <a:rPr lang="en-US" sz="2400" b="1" dirty="0" err="1"/>
              <a:t>জানতে</a:t>
            </a:r>
            <a:r>
              <a:rPr lang="en-US" sz="2400" b="1" dirty="0"/>
              <a:t> </a:t>
            </a:r>
            <a:r>
              <a:rPr lang="en-US" sz="2400" b="1" dirty="0" err="1"/>
              <a:t>পারবে</a:t>
            </a:r>
            <a:r>
              <a:rPr lang="en-US" sz="2400" b="1" dirty="0"/>
              <a:t> </a:t>
            </a:r>
          </a:p>
        </p:txBody>
      </p:sp>
      <p:sp>
        <p:nvSpPr>
          <p:cNvPr id="6" name="Minus 5"/>
          <p:cNvSpPr/>
          <p:nvPr/>
        </p:nvSpPr>
        <p:spPr>
          <a:xfrm>
            <a:off x="-838200" y="1752600"/>
            <a:ext cx="10744200" cy="32004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পরিবেশের</a:t>
            </a:r>
            <a:r>
              <a:rPr lang="en-US" sz="2400" b="1" dirty="0"/>
              <a:t> </a:t>
            </a:r>
            <a:r>
              <a:rPr lang="en-US" sz="2400" b="1" dirty="0" err="1"/>
              <a:t>ভারসাম্যহীনতায়</a:t>
            </a:r>
            <a:r>
              <a:rPr lang="en-US" sz="2400" b="1" dirty="0"/>
              <a:t> </a:t>
            </a:r>
            <a:r>
              <a:rPr lang="en-US" sz="2400" b="1" dirty="0" err="1"/>
              <a:t>বনজ</a:t>
            </a:r>
            <a:r>
              <a:rPr lang="en-US" sz="2400" b="1" dirty="0"/>
              <a:t> </a:t>
            </a:r>
            <a:r>
              <a:rPr lang="en-US" sz="2400" b="1" dirty="0" err="1"/>
              <a:t>সম্পদের</a:t>
            </a:r>
            <a:r>
              <a:rPr lang="en-US" sz="2400" b="1" dirty="0"/>
              <a:t> </a:t>
            </a:r>
            <a:r>
              <a:rPr lang="en-US" sz="2400" b="1" dirty="0" err="1"/>
              <a:t>গুরুত্ব</a:t>
            </a:r>
            <a:r>
              <a:rPr lang="en-US" sz="2400" b="1" dirty="0"/>
              <a:t> </a:t>
            </a:r>
            <a:r>
              <a:rPr lang="en-US" sz="2400" b="1" dirty="0" err="1"/>
              <a:t>ব্যাখ্যা</a:t>
            </a:r>
            <a:r>
              <a:rPr lang="en-US" sz="2400" b="1" dirty="0"/>
              <a:t> </a:t>
            </a:r>
            <a:r>
              <a:rPr lang="en-US" sz="2400" b="1" dirty="0" err="1"/>
              <a:t>করতে</a:t>
            </a:r>
            <a:r>
              <a:rPr lang="en-US" sz="2400" b="1" dirty="0"/>
              <a:t> </a:t>
            </a:r>
            <a:r>
              <a:rPr lang="en-US" sz="2400" b="1" dirty="0" err="1"/>
              <a:t>পারবে</a:t>
            </a:r>
            <a:r>
              <a:rPr lang="en-US" sz="2400" b="1" dirty="0"/>
              <a:t> </a:t>
            </a:r>
          </a:p>
        </p:txBody>
      </p:sp>
      <p:sp>
        <p:nvSpPr>
          <p:cNvPr id="7" name="Minus 6"/>
          <p:cNvSpPr/>
          <p:nvPr/>
        </p:nvSpPr>
        <p:spPr>
          <a:xfrm>
            <a:off x="-838200" y="2362200"/>
            <a:ext cx="10591800" cy="44958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পরিবেশের</a:t>
            </a:r>
            <a:r>
              <a:rPr lang="en-US" sz="2800" b="1" dirty="0"/>
              <a:t>  </a:t>
            </a:r>
            <a:r>
              <a:rPr lang="en-US" sz="2800" b="1" dirty="0" err="1"/>
              <a:t>ভার</a:t>
            </a:r>
            <a:r>
              <a:rPr lang="en-US" sz="2800" b="1" dirty="0"/>
              <a:t> </a:t>
            </a:r>
            <a:r>
              <a:rPr lang="en-US" sz="2800" b="1" dirty="0" err="1"/>
              <a:t>সাম্য</a:t>
            </a:r>
            <a:r>
              <a:rPr lang="en-US" sz="2800" b="1" dirty="0"/>
              <a:t> </a:t>
            </a:r>
            <a:r>
              <a:rPr lang="en-US" sz="2800" b="1" dirty="0" err="1"/>
              <a:t>রক্ষার</a:t>
            </a:r>
            <a:r>
              <a:rPr lang="en-US" sz="2800" b="1" dirty="0"/>
              <a:t> </a:t>
            </a:r>
            <a:r>
              <a:rPr lang="en-US" sz="2800" b="1" dirty="0" err="1"/>
              <a:t>উপায়</a:t>
            </a:r>
            <a:r>
              <a:rPr lang="en-US" sz="2800" b="1" dirty="0"/>
              <a:t> </a:t>
            </a:r>
            <a:r>
              <a:rPr lang="en-US" sz="2800" b="1" dirty="0" err="1"/>
              <a:t>বিশ্লেষ</a:t>
            </a:r>
            <a:r>
              <a:rPr lang="en-US" sz="2800" b="1" dirty="0"/>
              <a:t> </a:t>
            </a:r>
            <a:r>
              <a:rPr lang="en-US" sz="2800" b="1" dirty="0" err="1"/>
              <a:t>করতে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276600" cy="29718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 b="10572"/>
          <a:stretch/>
        </p:blipFill>
        <p:spPr>
          <a:xfrm>
            <a:off x="4876800" y="457199"/>
            <a:ext cx="3733800" cy="281940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962400"/>
            <a:ext cx="3505200" cy="243002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34" y="3733800"/>
            <a:ext cx="3860566" cy="26670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67200" y="5334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0" name="Minus 9"/>
          <p:cNvSpPr/>
          <p:nvPr/>
        </p:nvSpPr>
        <p:spPr>
          <a:xfrm>
            <a:off x="533400" y="2514600"/>
            <a:ext cx="3505200" cy="21336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কাঠ</a:t>
            </a:r>
            <a:r>
              <a:rPr lang="en-US" dirty="0"/>
              <a:t> </a:t>
            </a:r>
          </a:p>
        </p:txBody>
      </p:sp>
      <p:sp>
        <p:nvSpPr>
          <p:cNvPr id="11" name="Minus 10"/>
          <p:cNvSpPr/>
          <p:nvPr/>
        </p:nvSpPr>
        <p:spPr>
          <a:xfrm>
            <a:off x="4419600" y="2971800"/>
            <a:ext cx="4343400" cy="9906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গোলপাতা</a:t>
            </a:r>
            <a:r>
              <a:rPr lang="en-US" sz="2400" b="1" dirty="0"/>
              <a:t> </a:t>
            </a:r>
          </a:p>
        </p:txBody>
      </p:sp>
      <p:sp>
        <p:nvSpPr>
          <p:cNvPr id="13" name="Minus 12"/>
          <p:cNvSpPr/>
          <p:nvPr/>
        </p:nvSpPr>
        <p:spPr>
          <a:xfrm>
            <a:off x="3276600" y="-152400"/>
            <a:ext cx="2133600" cy="10668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মধু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914400"/>
            <a:ext cx="99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স </a:t>
            </a:r>
          </a:p>
          <a:p>
            <a:r>
              <a:rPr lang="en-US" sz="4800" b="1" dirty="0"/>
              <a:t>ং </a:t>
            </a:r>
          </a:p>
          <a:p>
            <a:r>
              <a:rPr lang="en-US" sz="4800" b="1" dirty="0"/>
              <a:t> </a:t>
            </a:r>
            <a:r>
              <a:rPr lang="en-US" sz="4800" b="1" dirty="0" err="1"/>
              <a:t>গ্র</a:t>
            </a:r>
            <a:endParaRPr lang="en-US" sz="4800" b="1" dirty="0"/>
          </a:p>
          <a:p>
            <a:r>
              <a:rPr lang="en-US" sz="4800" b="1" dirty="0"/>
              <a:t> হ </a:t>
            </a:r>
          </a:p>
          <a:p>
            <a:r>
              <a:rPr lang="en-US" sz="4800" b="1" dirty="0"/>
              <a:t> ক</a:t>
            </a:r>
          </a:p>
          <a:p>
            <a:r>
              <a:rPr lang="en-US" sz="4800" b="1" dirty="0"/>
              <a:t>র </a:t>
            </a:r>
          </a:p>
          <a:p>
            <a:r>
              <a:rPr lang="en-US" sz="4800" b="1" dirty="0" err="1"/>
              <a:t>ছে</a:t>
            </a:r>
            <a:r>
              <a:rPr lang="en-US" sz="2800" b="1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276599" cy="424506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304800"/>
            <a:ext cx="4397347" cy="419099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5410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থেকে আমরা যে সমস্ত সম্পদ আহরণ করে থাকি তাই বনজ সম্পদ।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A26075-9E50-40B2-ADE6-F3FD0EC6E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1"/>
            <a:ext cx="8229600" cy="44958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C54FE4-D3BD-4474-AF56-52992CBEC43F}"/>
              </a:ext>
            </a:extLst>
          </p:cNvPr>
          <p:cNvSpPr txBox="1"/>
          <p:nvPr/>
        </p:nvSpPr>
        <p:spPr>
          <a:xfrm>
            <a:off x="228600" y="52578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বনজ</a:t>
            </a:r>
            <a:r>
              <a:rPr lang="en-US" sz="2800" dirty="0"/>
              <a:t> </a:t>
            </a:r>
            <a:r>
              <a:rPr lang="en-US" sz="2800" dirty="0" err="1"/>
              <a:t>সম্পদ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দেশের</a:t>
            </a:r>
            <a:r>
              <a:rPr lang="en-US" sz="2800" dirty="0"/>
              <a:t> </a:t>
            </a:r>
            <a:r>
              <a:rPr lang="en-US" sz="2800" dirty="0" err="1"/>
              <a:t>পরিবেশের</a:t>
            </a:r>
            <a:r>
              <a:rPr lang="en-US" sz="2800" dirty="0"/>
              <a:t> </a:t>
            </a:r>
            <a:r>
              <a:rPr lang="en-US" sz="2800" dirty="0" err="1"/>
              <a:t>ভারসাম্য</a:t>
            </a:r>
            <a:r>
              <a:rPr lang="en-US" sz="2800" dirty="0"/>
              <a:t> </a:t>
            </a:r>
            <a:r>
              <a:rPr lang="en-US" sz="2800" dirty="0" err="1"/>
              <a:t>রক্ষার</a:t>
            </a:r>
            <a:r>
              <a:rPr lang="en-US" sz="2800" dirty="0"/>
              <a:t> </a:t>
            </a:r>
            <a:r>
              <a:rPr lang="en-US" sz="2800" dirty="0" err="1"/>
              <a:t>সবচে</a:t>
            </a:r>
            <a:r>
              <a:rPr lang="en-US" sz="2800" dirty="0"/>
              <a:t> </a:t>
            </a:r>
            <a:r>
              <a:rPr lang="en-US" sz="2800" dirty="0" err="1"/>
              <a:t>বড়</a:t>
            </a:r>
            <a:r>
              <a:rPr lang="en-US" sz="2800" dirty="0"/>
              <a:t> </a:t>
            </a:r>
            <a:r>
              <a:rPr lang="en-US" sz="2800" dirty="0" err="1"/>
              <a:t>উপাদান</a:t>
            </a:r>
            <a:r>
              <a:rPr lang="en-US" sz="2800" dirty="0"/>
              <a:t> । </a:t>
            </a:r>
            <a:r>
              <a:rPr lang="en-US" sz="2800" dirty="0" err="1"/>
              <a:t>আমাদের</a:t>
            </a:r>
            <a:r>
              <a:rPr lang="en-US" sz="2800" dirty="0"/>
              <a:t> </a:t>
            </a:r>
            <a:r>
              <a:rPr lang="en-US" sz="2800" dirty="0" err="1"/>
              <a:t>দেশের</a:t>
            </a:r>
            <a:r>
              <a:rPr lang="en-US" sz="2800" dirty="0"/>
              <a:t> </a:t>
            </a:r>
            <a:r>
              <a:rPr lang="en-US" sz="2800" dirty="0" err="1"/>
              <a:t>বনভূমির</a:t>
            </a:r>
            <a:r>
              <a:rPr lang="en-US" sz="2800" dirty="0"/>
              <a:t> </a:t>
            </a:r>
            <a:r>
              <a:rPr lang="en-US" sz="2800" dirty="0" err="1"/>
              <a:t>পরিমান</a:t>
            </a:r>
            <a:r>
              <a:rPr lang="en-US" sz="2800" dirty="0"/>
              <a:t> </a:t>
            </a:r>
            <a:r>
              <a:rPr lang="en-US" sz="2800" dirty="0" err="1"/>
              <a:t>শতকরা</a:t>
            </a:r>
            <a:r>
              <a:rPr lang="en-US" sz="2800" dirty="0"/>
              <a:t>  </a:t>
            </a:r>
            <a:r>
              <a:rPr lang="en-US" sz="2800" dirty="0" err="1"/>
              <a:t>প্রায়</a:t>
            </a:r>
            <a:r>
              <a:rPr lang="en-US" sz="2800" dirty="0"/>
              <a:t>  ১৭ </a:t>
            </a:r>
            <a:r>
              <a:rPr lang="en-US" sz="2800" dirty="0" err="1"/>
              <a:t>ভাগ</a:t>
            </a:r>
            <a:r>
              <a:rPr lang="en-US" sz="2800" dirty="0"/>
              <a:t> 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48ECE4-3E01-43C8-919E-8EB873248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66798"/>
            <a:ext cx="1676400" cy="22085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F71572-3135-4B4A-B68B-29EE12E26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0337"/>
            <a:ext cx="8229600" cy="20240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F29DC2-BF5A-4F94-B199-32C34E8D0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66799"/>
            <a:ext cx="37338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8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106740"/>
            <a:ext cx="4191000" cy="271266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"/>
            <a:ext cx="3810000" cy="25146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801"/>
            <a:ext cx="8458200" cy="21336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51816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মাত্রায় সম্পদ ব্যবহারের ফলে পরিবেশের ভারসাম্য নষ্ট হয়। এর ফলে উত্তপ্ততা বৃদ্ধি পাওয়া,শৈত্যপ্রবাহ,ঘূর্ণিঝড় ও জলচ্ছাসের মতো প্রাকৃতিক দূর্যোগ বৃদ্ধি পাচ্ছে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291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 TECHNOLOGY</dc:creator>
  <cp:lastModifiedBy>thanvin antor</cp:lastModifiedBy>
  <cp:revision>44</cp:revision>
  <dcterms:created xsi:type="dcterms:W3CDTF">2020-10-28T03:57:39Z</dcterms:created>
  <dcterms:modified xsi:type="dcterms:W3CDTF">2020-10-30T10:30:59Z</dcterms:modified>
</cp:coreProperties>
</file>