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5.jpg" ContentType="image/png"/>
  <Override PartName="/ppt/media/image16.jpg" ContentType="image/png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80" r:id="rId3"/>
    <p:sldId id="259" r:id="rId4"/>
    <p:sldId id="283" r:id="rId5"/>
    <p:sldId id="260" r:id="rId6"/>
    <p:sldId id="263" r:id="rId7"/>
    <p:sldId id="277" r:id="rId8"/>
    <p:sldId id="265" r:id="rId9"/>
    <p:sldId id="272" r:id="rId10"/>
    <p:sldId id="282" r:id="rId11"/>
    <p:sldId id="279" r:id="rId12"/>
    <p:sldId id="266" r:id="rId13"/>
    <p:sldId id="267" r:id="rId14"/>
    <p:sldId id="276" r:id="rId15"/>
    <p:sldId id="269" r:id="rId16"/>
    <p:sldId id="271" r:id="rId17"/>
    <p:sldId id="270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6" y="1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B148-8812-496E-8015-F5BFECE0F15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95877-DD27-41BE-913C-A4438910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 সুন্দর ভাবে ক্লাসটি উপস্থাপন করতে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2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অনিবাসী ও নিবাসী</a:t>
            </a:r>
            <a:r>
              <a:rPr lang="en-US" baseline="0" dirty="0" smtClean="0"/>
              <a:t> ভাইরাসের কার্যপ্রক্রিয়া বর্ণনা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5877-DD27-41BE-913C-A4438910DA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প্রশ্ন</a:t>
            </a:r>
            <a:r>
              <a:rPr lang="en-US" baseline="0" dirty="0" smtClean="0"/>
              <a:t> জিজ্ঞাসা করার মাধ্যমে ভাইরাসে আক্রমন হয়ে যেমন ক্ষতি হয় তেমনি কম্পিউটারের কি কি ক্ষতি হয় সেই বিষয়গুলো  শিক্ষার্থীদের বুঝাতে হবে যা পরবর্তী স্লাইডে দেখানো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5877-DD27-41BE-913C-A4438910DA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মানবদেহের</a:t>
            </a:r>
            <a:r>
              <a:rPr lang="en-US" baseline="0" dirty="0" smtClean="0"/>
              <a:t> ভাইরাস থেকে পরিত্রাণের জন্য এন্টিবায়োটিক ব্যবহার করা হয়। সেহেতো কম্পিউটার ভাইরাস মুক্ত করার জন্য ও যে এন্টিভইরাস আছে সেদিকে শিক্ষার্থীদের ধাবিত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5877-DD27-41BE-913C-A4438910DA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1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311-A61A-4A25-B297-9885C8084695}" type="datetime12">
              <a:rPr lang="en-US" smtClean="0"/>
              <a:t>10:54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18" y="53788"/>
            <a:ext cx="876367" cy="658905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55" y="-100855"/>
            <a:ext cx="1287724" cy="813547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68" y="6185648"/>
            <a:ext cx="924062" cy="694765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782" y="6185648"/>
            <a:ext cx="924062" cy="6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EBCE-B96F-4EEC-9EB9-46CF1421611D}" type="datetime12">
              <a:rPr lang="en-US" smtClean="0"/>
              <a:t>10:54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A77-E98D-41E0-B501-E4BB07D5A376}" type="datetime12">
              <a:rPr lang="en-US" smtClean="0"/>
              <a:t>10:54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F177-F2ED-4FF2-90C1-D8BD6AF9CAD7}" type="datetime12">
              <a:rPr lang="en-US" smtClean="0"/>
              <a:t>10:54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7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0D2-61FA-4B48-98B8-E2F9D53EF222}" type="datetime12">
              <a:rPr lang="en-US" smtClean="0"/>
              <a:t>10:54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4D-2632-408F-8381-9A4913841AE0}" type="datetime12">
              <a:rPr lang="en-US" smtClean="0"/>
              <a:t>10:54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80CF-8656-4A8B-B766-1F358B3D23AC}" type="datetime12">
              <a:rPr lang="en-US" smtClean="0"/>
              <a:t>10:54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F37-FECC-477B-A025-EF779E292EAF}" type="datetime12">
              <a:rPr lang="en-US" smtClean="0"/>
              <a:t>10:54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99B-9285-470B-BDD8-D870372CF0FB}" type="datetime12">
              <a:rPr lang="en-US" smtClean="0"/>
              <a:t>10:54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6D42-AC1E-4EEC-BCCC-1C81C782FA16}" type="datetime12">
              <a:rPr lang="en-US" smtClean="0"/>
              <a:t>10:54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C30-BEB8-49BB-A8D4-93B31A4BBB1A}" type="datetime12">
              <a:rPr lang="en-US" smtClean="0"/>
              <a:t>10:54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E7FF-BE4F-485C-B1FE-FA8A78D31DBA}" type="datetime12">
              <a:rPr lang="en-US" smtClean="0"/>
              <a:t>10:54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n.wikipedia.org/wiki/%E0%A6%85%E0%A7%8D%E0%A6%AF%E0%A6%BE%E0%A6%A8%E0%A7%8D%E0%A6%9F%E0%A6%BF%E0%A6%AD%E0%A6%BE%E0%A6%87%E0%A6%B0%E0%A6%BE%E0%A6%B8_(%E0%A6%95%E0%A6%AE%E0%A7%8D%E0%A6%AA%E0%A6%BF%E0%A6%89%E0%A6%9F%E0%A6%BE%E0%A6%B0)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349" y="1162854"/>
            <a:ext cx="1175644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518" y="2209800"/>
            <a:ext cx="11571683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মজুমদার</a:t>
            </a:r>
            <a:endParaRPr lang="bn-BD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বাতাইছড়ি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বিদ্যালয়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01" y="2209800"/>
            <a:ext cx="3429000" cy="3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32719" y="1524000"/>
            <a:ext cx="90678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dirty="0"/>
              <a:t>ডেস্কটপে যেকোনো আইকনে ক্লিক করলে </a:t>
            </a:r>
            <a:r>
              <a:rPr lang="as-IN" sz="2800" dirty="0" smtClean="0"/>
              <a:t> </a:t>
            </a:r>
            <a:r>
              <a:rPr lang="as-IN" sz="2800" dirty="0"/>
              <a:t>রেসপন্ড </a:t>
            </a:r>
            <a:r>
              <a:rPr lang="as-IN" sz="2800" dirty="0" smtClean="0"/>
              <a:t>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।</a:t>
            </a:r>
            <a:endParaRPr lang="en-US" sz="28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119" y="14478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2270919" y="0"/>
            <a:ext cx="7295587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ভাইরাসে আক্রান্ত কম্পিউটারের লক্ষণসমূহ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2719" y="2278797"/>
            <a:ext cx="606837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dirty="0"/>
              <a:t>কম্পিউটার স্লো হয়ে যাওয়া।</a:t>
            </a:r>
            <a:endParaRPr lang="en-US" sz="28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3119" y="2202597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432719" y="3042892"/>
            <a:ext cx="606837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dirty="0"/>
              <a:t>কম্পিউটার </a:t>
            </a:r>
            <a:r>
              <a:rPr lang="en-US" sz="2800" dirty="0" err="1" smtClean="0"/>
              <a:t>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রিস্টার্ট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নেওয়া</a:t>
            </a:r>
            <a:endParaRPr lang="en-US" sz="28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119" y="2966692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1415550" y="3788391"/>
            <a:ext cx="8610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dirty="0"/>
              <a:t>ইন্সটল করা </a:t>
            </a:r>
            <a:r>
              <a:rPr lang="as-IN" sz="2800" dirty="0" smtClean="0"/>
              <a:t>অ্যান্টি-ভাইরাস</a:t>
            </a:r>
            <a:r>
              <a:rPr lang="en-US" sz="2800" dirty="0" smtClean="0"/>
              <a:t> </a:t>
            </a:r>
            <a:r>
              <a:rPr lang="as-IN" sz="2800" dirty="0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3119" y="3712191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432719" y="4485584"/>
            <a:ext cx="8610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dirty="0"/>
              <a:t>ব্রাউজারে বিভিন্ন পপ-আপ </a:t>
            </a:r>
            <a:r>
              <a:rPr lang="as-IN" sz="2800" dirty="0" smtClean="0"/>
              <a:t>প্রদর্শন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।</a:t>
            </a:r>
            <a:endParaRPr lang="en-US" sz="28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119" y="4409384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432719" y="5184917"/>
            <a:ext cx="8610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dirty="0"/>
              <a:t>হঠাৎ করে ডেস্কটপ আইকন হারিয়ে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3119" y="5108717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294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0919" y="0"/>
            <a:ext cx="868058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/>
            <a:r>
              <a:rPr lang="as-IN" sz="4400" b="1" dirty="0"/>
              <a:t>কম্পিউটারে ভাইরাস কিভাবে ঢুকে ?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319" y="1028343"/>
            <a:ext cx="10820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as-IN" dirty="0"/>
              <a:t>ইন্টারনেটের মাধ্যমে</a:t>
            </a:r>
            <a:endParaRPr lang="en-US" dirty="0"/>
          </a:p>
          <a:p>
            <a:pPr algn="just" fontAlgn="base"/>
            <a:r>
              <a:rPr lang="as-IN" dirty="0">
                <a:solidFill>
                  <a:srgbClr val="C00000"/>
                </a:solidFill>
              </a:rPr>
              <a:t> </a:t>
            </a:r>
            <a:r>
              <a:rPr lang="as-IN" sz="2200" dirty="0" smtClean="0">
                <a:solidFill>
                  <a:srgbClr val="C00000"/>
                </a:solidFill>
              </a:rPr>
              <a:t>– যদি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তুমি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as-IN" sz="2200" dirty="0" smtClean="0">
                <a:solidFill>
                  <a:srgbClr val="C00000"/>
                </a:solidFill>
              </a:rPr>
              <a:t>কম্পিউটারে </a:t>
            </a:r>
            <a:r>
              <a:rPr lang="as-IN" sz="2200" dirty="0">
                <a:solidFill>
                  <a:srgbClr val="C00000"/>
                </a:solidFill>
              </a:rPr>
              <a:t>ইন্টারনেট ব্যবহার </a:t>
            </a:r>
            <a:r>
              <a:rPr lang="as-IN" sz="2200" dirty="0" smtClean="0">
                <a:solidFill>
                  <a:srgbClr val="C00000"/>
                </a:solidFill>
              </a:rPr>
              <a:t>কর, </a:t>
            </a:r>
            <a:r>
              <a:rPr lang="as-IN" sz="2200" dirty="0">
                <a:solidFill>
                  <a:srgbClr val="C00000"/>
                </a:solidFill>
              </a:rPr>
              <a:t>তাহলে অনলাইন অনেক সংক্রমিত (</a:t>
            </a:r>
            <a:r>
              <a:rPr lang="en-US" sz="2200" dirty="0">
                <a:solidFill>
                  <a:srgbClr val="C00000"/>
                </a:solidFill>
              </a:rPr>
              <a:t>infected) </a:t>
            </a:r>
            <a:r>
              <a:rPr lang="as-IN" sz="2200" dirty="0">
                <a:solidFill>
                  <a:srgbClr val="C00000"/>
                </a:solidFill>
              </a:rPr>
              <a:t>ওয়েবসাইটের </a:t>
            </a:r>
            <a:r>
              <a:rPr lang="as-IN" sz="2200" dirty="0" smtClean="0">
                <a:solidFill>
                  <a:srgbClr val="C00000"/>
                </a:solidFill>
              </a:rPr>
              <a:t>থেকে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তোমার</a:t>
            </a:r>
            <a:r>
              <a:rPr lang="as-IN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computer </a:t>
            </a:r>
            <a:r>
              <a:rPr lang="as-IN" sz="2200" dirty="0">
                <a:solidFill>
                  <a:srgbClr val="C00000"/>
                </a:solidFill>
              </a:rPr>
              <a:t>এ ভাইরাস ঢুকতে পারে। ৭০% লোকেদের কম্পিউটারে অ্যাডওয়্যার (</a:t>
            </a:r>
            <a:r>
              <a:rPr lang="en-US" sz="2200" dirty="0">
                <a:solidFill>
                  <a:srgbClr val="C00000"/>
                </a:solidFill>
              </a:rPr>
              <a:t>adware) </a:t>
            </a:r>
            <a:r>
              <a:rPr lang="as-IN" sz="2200" dirty="0">
                <a:solidFill>
                  <a:srgbClr val="C00000"/>
                </a:solidFill>
              </a:rPr>
              <a:t>এবং </a:t>
            </a:r>
            <a:r>
              <a:rPr lang="en-US" sz="2200" dirty="0">
                <a:solidFill>
                  <a:srgbClr val="C00000"/>
                </a:solidFill>
              </a:rPr>
              <a:t>malware, spyware </a:t>
            </a:r>
            <a:r>
              <a:rPr lang="as-IN" sz="2200" dirty="0">
                <a:solidFill>
                  <a:srgbClr val="C00000"/>
                </a:solidFill>
              </a:rPr>
              <a:t>ভাইরাস ইন্টারনেট থেকেই সিস্টেমে </a:t>
            </a:r>
            <a:r>
              <a:rPr lang="as-IN" sz="2200" dirty="0" smtClean="0">
                <a:solidFill>
                  <a:srgbClr val="C00000"/>
                </a:solidFill>
              </a:rPr>
              <a:t>এসে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as-IN" sz="2200" dirty="0" smtClean="0">
                <a:solidFill>
                  <a:srgbClr val="C00000"/>
                </a:solidFill>
              </a:rPr>
              <a:t>পড়ে।</a:t>
            </a:r>
            <a:endParaRPr lang="en-US" sz="2200" dirty="0" smtClean="0">
              <a:solidFill>
                <a:srgbClr val="C00000"/>
              </a:solidFill>
            </a:endParaRPr>
          </a:p>
          <a:p>
            <a:pPr fontAlgn="base"/>
            <a:endParaRPr lang="as-IN" dirty="0"/>
          </a:p>
          <a:p>
            <a:pPr fontAlgn="base"/>
            <a:r>
              <a:rPr lang="as-IN" b="1" dirty="0" smtClean="0"/>
              <a:t>(</a:t>
            </a:r>
            <a:r>
              <a:rPr lang="en-US" b="1" dirty="0"/>
              <a:t>USB) </a:t>
            </a:r>
            <a:r>
              <a:rPr lang="as-IN" b="1" dirty="0" smtClean="0"/>
              <a:t> </a:t>
            </a:r>
            <a:r>
              <a:rPr lang="as-IN" b="1" dirty="0"/>
              <a:t>ডিভাইস </a:t>
            </a:r>
            <a:r>
              <a:rPr lang="as-IN" b="1" dirty="0" smtClean="0"/>
              <a:t>থেকে</a:t>
            </a:r>
            <a:endParaRPr lang="en-US" b="1" dirty="0" smtClean="0"/>
          </a:p>
          <a:p>
            <a:pPr algn="just" fontAlgn="base"/>
            <a:r>
              <a:rPr lang="en-US" dirty="0" smtClean="0">
                <a:solidFill>
                  <a:srgbClr val="0070C0"/>
                </a:solidFill>
              </a:rPr>
              <a:t>--</a:t>
            </a:r>
            <a:r>
              <a:rPr lang="as-IN" sz="2200" dirty="0" smtClean="0">
                <a:solidFill>
                  <a:srgbClr val="0070C0"/>
                </a:solidFill>
              </a:rPr>
              <a:t>আমরা </a:t>
            </a:r>
            <a:r>
              <a:rPr lang="as-IN" sz="2200" dirty="0">
                <a:solidFill>
                  <a:srgbClr val="0070C0"/>
                </a:solidFill>
              </a:rPr>
              <a:t>অনেক সময় অনেক রকমের </a:t>
            </a:r>
            <a:r>
              <a:rPr lang="en-US" sz="2200" dirty="0">
                <a:solidFill>
                  <a:srgbClr val="0070C0"/>
                </a:solidFill>
              </a:rPr>
              <a:t>USB </a:t>
            </a:r>
            <a:r>
              <a:rPr lang="en-US" sz="2200" dirty="0" smtClean="0">
                <a:solidFill>
                  <a:srgbClr val="0070C0"/>
                </a:solidFill>
              </a:rPr>
              <a:t>device </a:t>
            </a:r>
            <a:r>
              <a:rPr lang="as-IN" sz="2200" dirty="0">
                <a:solidFill>
                  <a:srgbClr val="0070C0"/>
                </a:solidFill>
              </a:rPr>
              <a:t>যেমন, </a:t>
            </a:r>
            <a:r>
              <a:rPr lang="en-US" sz="2200" dirty="0">
                <a:solidFill>
                  <a:srgbClr val="0070C0"/>
                </a:solidFill>
              </a:rPr>
              <a:t>pen drive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Mamory</a:t>
            </a:r>
            <a:r>
              <a:rPr lang="en-US" sz="2200" dirty="0">
                <a:solidFill>
                  <a:srgbClr val="0070C0"/>
                </a:solidFill>
              </a:rPr>
              <a:t> Card</a:t>
            </a:r>
            <a:r>
              <a:rPr lang="en-US" sz="2200" dirty="0" smtClean="0">
                <a:solidFill>
                  <a:srgbClr val="0070C0"/>
                </a:solidFill>
              </a:rPr>
              <a:t>, mobile, </a:t>
            </a:r>
            <a:r>
              <a:rPr lang="en-US" sz="2200" dirty="0" err="1" smtClean="0">
                <a:solidFill>
                  <a:srgbClr val="0070C0"/>
                </a:solidFill>
              </a:rPr>
              <a:t>Extarnal</a:t>
            </a:r>
            <a:r>
              <a:rPr lang="en-US" sz="2200" dirty="0" smtClean="0">
                <a:solidFill>
                  <a:srgbClr val="0070C0"/>
                </a:solidFill>
              </a:rPr>
              <a:t> Hard </a:t>
            </a:r>
            <a:r>
              <a:rPr lang="en-US" sz="2200" dirty="0">
                <a:solidFill>
                  <a:srgbClr val="0070C0"/>
                </a:solidFill>
              </a:rPr>
              <a:t>disk </a:t>
            </a:r>
            <a:r>
              <a:rPr lang="as-IN" sz="2200" dirty="0">
                <a:solidFill>
                  <a:srgbClr val="0070C0"/>
                </a:solidFill>
              </a:rPr>
              <a:t>থেকে অনেক রকমের ফাইল নিজের কম্পিউটারে কপি করে রাখি। এবং, এই ফাইল গুলি কপি করার সময় আমাদের কম্পিউটারে অন্যদের কম্পিউটার থেকে ভাইরাস অনেক সহজে ঢুকে যায় এবং আমরা বুঝতেও পারিনা</a:t>
            </a:r>
            <a:r>
              <a:rPr lang="as-IN" sz="2200" dirty="0" smtClean="0">
                <a:solidFill>
                  <a:srgbClr val="0070C0"/>
                </a:solidFill>
              </a:rPr>
              <a:t>।</a:t>
            </a:r>
            <a:endParaRPr lang="en-US" sz="2200" dirty="0" smtClean="0">
              <a:solidFill>
                <a:srgbClr val="0070C0"/>
              </a:solidFill>
            </a:endParaRPr>
          </a:p>
          <a:p>
            <a:pPr fontAlgn="base"/>
            <a:endParaRPr lang="as-IN" sz="2200" dirty="0"/>
          </a:p>
          <a:p>
            <a:pPr fontAlgn="base"/>
            <a:r>
              <a:rPr lang="en-US" b="1" dirty="0"/>
              <a:t>Email attachment </a:t>
            </a:r>
            <a:r>
              <a:rPr lang="as-IN" b="1" dirty="0"/>
              <a:t>থেকে</a:t>
            </a:r>
            <a:r>
              <a:rPr lang="as-IN" dirty="0"/>
              <a:t> </a:t>
            </a:r>
            <a:endParaRPr lang="en-US" dirty="0" smtClean="0"/>
          </a:p>
          <a:p>
            <a:pPr algn="just" fontAlgn="base"/>
            <a:r>
              <a:rPr lang="as-IN" dirty="0" smtClean="0">
                <a:solidFill>
                  <a:srgbClr val="0070C0"/>
                </a:solidFill>
              </a:rPr>
              <a:t>– </a:t>
            </a:r>
            <a:r>
              <a:rPr lang="as-IN" sz="2200" dirty="0">
                <a:solidFill>
                  <a:schemeClr val="accent2">
                    <a:lumMod val="75000"/>
                  </a:schemeClr>
                </a:solidFill>
              </a:rPr>
              <a:t>আমাদের মেইল আইডি তে প্রতিদিন অনেক রকমের ইমেইল আসে। এবং, </a:t>
            </a:r>
            <a:r>
              <a:rPr lang="as-IN" sz="2200" dirty="0" smtClean="0">
                <a:solidFill>
                  <a:schemeClr val="accent2">
                    <a:lumMod val="75000"/>
                  </a:schemeClr>
                </a:solidFill>
              </a:rPr>
              <a:t>এই </a:t>
            </a:r>
            <a:r>
              <a:rPr lang="as-IN" sz="2200" dirty="0">
                <a:solidFill>
                  <a:schemeClr val="accent2">
                    <a:lumMod val="75000"/>
                  </a:schemeClr>
                </a:solidFill>
              </a:rPr>
              <a:t>ইমেইল গুলিতে ফাইল এটাচমেন্ট (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attachment) </a:t>
            </a:r>
            <a:r>
              <a:rPr lang="as-IN" sz="2200" dirty="0">
                <a:solidFill>
                  <a:schemeClr val="accent2">
                    <a:lumMod val="75000"/>
                  </a:schemeClr>
                </a:solidFill>
              </a:rPr>
              <a:t>এর মাধ্যমে ভাইরাস ঢুকতে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21127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719" y="-1044"/>
            <a:ext cx="716574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ভাইরাসমুক্ত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119" y="1305342"/>
            <a:ext cx="11353800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500" dirty="0" smtClean="0">
                <a:solidFill>
                  <a:srgbClr val="0070C0"/>
                </a:solidFill>
              </a:rPr>
              <a:t>০১. </a:t>
            </a:r>
            <a:r>
              <a:rPr lang="en-US" sz="2500" dirty="0" err="1" smtClean="0">
                <a:solidFill>
                  <a:srgbClr val="0070C0"/>
                </a:solidFill>
              </a:rPr>
              <a:t>যেকোন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as-IN" sz="2500" dirty="0" smtClean="0">
                <a:solidFill>
                  <a:srgbClr val="0070C0"/>
                </a:solidFill>
              </a:rPr>
              <a:t>একটি</a:t>
            </a:r>
            <a:r>
              <a:rPr lang="as-IN" sz="2500" dirty="0">
                <a:solidFill>
                  <a:srgbClr val="0070C0"/>
                </a:solidFill>
              </a:rPr>
              <a:t> </a:t>
            </a:r>
            <a:r>
              <a:rPr lang="as-IN" sz="2500" dirty="0" smtClean="0">
                <a:solidFill>
                  <a:srgbClr val="0070C0"/>
                </a:solidFill>
                <a:hlinkClick r:id="rId4"/>
              </a:rPr>
              <a:t>এন্টিভাইরাস </a:t>
            </a:r>
            <a:r>
              <a:rPr lang="as-IN" sz="2500" dirty="0">
                <a:solidFill>
                  <a:srgbClr val="0070C0"/>
                </a:solidFill>
                <a:hlinkClick r:id="rId4"/>
              </a:rPr>
              <a:t>সফটওয়্যার</a:t>
            </a:r>
            <a:r>
              <a:rPr lang="as-IN" sz="2500" dirty="0">
                <a:solidFill>
                  <a:srgbClr val="0070C0"/>
                </a:solidFill>
              </a:rPr>
              <a:t> কম্পিউটারে </a:t>
            </a:r>
            <a:r>
              <a:rPr lang="as-IN" sz="2500" dirty="0" smtClean="0">
                <a:solidFill>
                  <a:srgbClr val="0070C0"/>
                </a:solidFill>
              </a:rPr>
              <a:t>অব</a:t>
            </a:r>
            <a:r>
              <a:rPr lang="en-US" sz="2500" dirty="0" err="1" smtClean="0">
                <a:solidFill>
                  <a:srgbClr val="0070C0"/>
                </a:solidFill>
              </a:rPr>
              <a:t>শ্য</a:t>
            </a:r>
            <a:r>
              <a:rPr lang="as-IN" sz="2500" dirty="0" smtClean="0">
                <a:solidFill>
                  <a:srgbClr val="0070C0"/>
                </a:solidFill>
              </a:rPr>
              <a:t>ই </a:t>
            </a:r>
            <a:r>
              <a:rPr lang="as-IN" sz="2500" dirty="0">
                <a:solidFill>
                  <a:srgbClr val="0070C0"/>
                </a:solidFill>
              </a:rPr>
              <a:t>ব্যবহার </a:t>
            </a:r>
            <a:r>
              <a:rPr lang="as-IN" sz="2500" dirty="0" smtClean="0">
                <a:solidFill>
                  <a:srgbClr val="0070C0"/>
                </a:solidFill>
              </a:rPr>
              <a:t>করবে।</a:t>
            </a:r>
            <a:r>
              <a:rPr lang="as-IN" sz="2500" dirty="0">
                <a:solidFill>
                  <a:srgbClr val="0070C0"/>
                </a:solidFill>
              </a:rPr>
              <a:t> </a:t>
            </a:r>
            <a:endParaRPr lang="en-US" sz="2500" dirty="0" smtClean="0">
              <a:solidFill>
                <a:srgbClr val="0070C0"/>
              </a:solidFill>
            </a:endParaRPr>
          </a:p>
          <a:p>
            <a:pPr fontAlgn="base"/>
            <a:endParaRPr lang="as-IN" sz="2500" dirty="0" smtClean="0">
              <a:solidFill>
                <a:srgbClr val="0070C0"/>
              </a:solidFill>
            </a:endParaRPr>
          </a:p>
          <a:p>
            <a:pPr fontAlgn="base"/>
            <a:r>
              <a:rPr lang="en-US" sz="2500" dirty="0" smtClean="0">
                <a:solidFill>
                  <a:srgbClr val="0070C0"/>
                </a:solidFill>
              </a:rPr>
              <a:t>০২. </a:t>
            </a:r>
            <a:r>
              <a:rPr lang="as-IN" sz="2500" dirty="0" smtClean="0">
                <a:solidFill>
                  <a:srgbClr val="0070C0"/>
                </a:solidFill>
              </a:rPr>
              <a:t>নিজের </a:t>
            </a:r>
            <a:r>
              <a:rPr lang="as-IN" sz="2500" dirty="0">
                <a:solidFill>
                  <a:srgbClr val="0070C0"/>
                </a:solidFill>
              </a:rPr>
              <a:t>এন্টিভাইরাস সফটওয়্যার </a:t>
            </a:r>
            <a:r>
              <a:rPr lang="as-IN" sz="2500" dirty="0" smtClean="0">
                <a:solidFill>
                  <a:srgbClr val="0070C0"/>
                </a:solidFill>
              </a:rPr>
              <a:t>গুলি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সবসময়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as-IN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>
                <a:solidFill>
                  <a:srgbClr val="0070C0"/>
                </a:solidFill>
              </a:rPr>
              <a:t>up to date </a:t>
            </a:r>
            <a:r>
              <a:rPr lang="as-IN" sz="2500" dirty="0">
                <a:solidFill>
                  <a:srgbClr val="0070C0"/>
                </a:solidFill>
              </a:rPr>
              <a:t>করে </a:t>
            </a:r>
            <a:r>
              <a:rPr lang="as-IN" sz="2500" dirty="0" smtClean="0">
                <a:solidFill>
                  <a:srgbClr val="0070C0"/>
                </a:solidFill>
              </a:rPr>
              <a:t>রাখবে।</a:t>
            </a:r>
            <a:endParaRPr lang="en-US" sz="2500" dirty="0" smtClean="0">
              <a:solidFill>
                <a:srgbClr val="0070C0"/>
              </a:solidFill>
            </a:endParaRPr>
          </a:p>
          <a:p>
            <a:pPr fontAlgn="base"/>
            <a:endParaRPr lang="en-US" sz="2500" dirty="0">
              <a:solidFill>
                <a:srgbClr val="0070C0"/>
              </a:solidFill>
            </a:endParaRPr>
          </a:p>
          <a:p>
            <a:pPr fontAlgn="base"/>
            <a:r>
              <a:rPr lang="en-US" sz="2500" dirty="0" smtClean="0">
                <a:solidFill>
                  <a:srgbClr val="0070C0"/>
                </a:solidFill>
              </a:rPr>
              <a:t>০৩. </a:t>
            </a:r>
            <a:r>
              <a:rPr lang="as-IN" sz="2500" dirty="0">
                <a:solidFill>
                  <a:srgbClr val="0070C0"/>
                </a:solidFill>
              </a:rPr>
              <a:t>ফ্রি সফটওয়্যার ডাউনলোড করার আগে ভালো করে যাচাই </a:t>
            </a:r>
            <a:r>
              <a:rPr lang="as-IN" sz="2500" dirty="0" smtClean="0">
                <a:solidFill>
                  <a:srgbClr val="0070C0"/>
                </a:solidFill>
              </a:rPr>
              <a:t>করবে।</a:t>
            </a:r>
            <a:endParaRPr lang="en-US" sz="2500" dirty="0">
              <a:solidFill>
                <a:srgbClr val="0070C0"/>
              </a:solidFill>
            </a:endParaRPr>
          </a:p>
          <a:p>
            <a:pPr fontAlgn="base"/>
            <a:endParaRPr lang="en-US" sz="2500" dirty="0" smtClean="0">
              <a:solidFill>
                <a:srgbClr val="0070C0"/>
              </a:solidFill>
            </a:endParaRPr>
          </a:p>
          <a:p>
            <a:pPr algn="just" fontAlgn="base"/>
            <a:r>
              <a:rPr lang="en-US" sz="2500" dirty="0" smtClean="0">
                <a:solidFill>
                  <a:srgbClr val="0070C0"/>
                </a:solidFill>
              </a:rPr>
              <a:t>০৪. </a:t>
            </a:r>
            <a:r>
              <a:rPr lang="as-IN" sz="2500" dirty="0" smtClean="0">
                <a:solidFill>
                  <a:srgbClr val="0070C0"/>
                </a:solidFill>
              </a:rPr>
              <a:t>যেকোনো ওয়েবসাইট থেকে ডাউনলোড করবেনা। কেবল বিশ্বাসী এবং ভরসা </a:t>
            </a:r>
            <a:r>
              <a:rPr lang="en-US" sz="2500" dirty="0" smtClean="0">
                <a:solidFill>
                  <a:srgbClr val="0070C0"/>
                </a:solidFill>
              </a:rPr>
              <a:t>    </a:t>
            </a:r>
          </a:p>
          <a:p>
            <a:pPr algn="just" fontAlgn="base"/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smtClean="0">
                <a:solidFill>
                  <a:srgbClr val="0070C0"/>
                </a:solidFill>
              </a:rPr>
              <a:t>      </a:t>
            </a:r>
            <a:r>
              <a:rPr lang="as-IN" sz="2500" dirty="0" smtClean="0">
                <a:solidFill>
                  <a:srgbClr val="0070C0"/>
                </a:solidFill>
              </a:rPr>
              <a:t>যোগ্য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as-IN" sz="2500" dirty="0" smtClean="0">
                <a:solidFill>
                  <a:srgbClr val="0070C0"/>
                </a:solidFill>
              </a:rPr>
              <a:t>ওয়েবসাইটে যাবে বা তাদের </a:t>
            </a:r>
            <a:r>
              <a:rPr lang="en-US" sz="2500" dirty="0" smtClean="0">
                <a:solidFill>
                  <a:srgbClr val="0070C0"/>
                </a:solidFill>
              </a:rPr>
              <a:t>  </a:t>
            </a:r>
            <a:r>
              <a:rPr lang="as-IN" sz="2500" dirty="0" smtClean="0">
                <a:solidFill>
                  <a:srgbClr val="0070C0"/>
                </a:solidFill>
              </a:rPr>
              <a:t>থেকে ফাইল ডাউনলোড করবে।</a:t>
            </a:r>
            <a:endParaRPr lang="en-US" sz="2500" dirty="0" smtClean="0">
              <a:solidFill>
                <a:srgbClr val="0070C0"/>
              </a:solidFill>
            </a:endParaRPr>
          </a:p>
          <a:p>
            <a:pPr fontAlgn="base"/>
            <a:endParaRPr lang="en-US" dirty="0" smtClean="0">
              <a:solidFill>
                <a:srgbClr val="0070C0"/>
              </a:solidFill>
            </a:endParaRPr>
          </a:p>
          <a:p>
            <a:pPr fontAlgn="base"/>
            <a:r>
              <a:rPr lang="en-US" sz="2500" dirty="0" smtClean="0">
                <a:solidFill>
                  <a:srgbClr val="0070C0"/>
                </a:solidFill>
              </a:rPr>
              <a:t>০৫. </a:t>
            </a:r>
            <a:r>
              <a:rPr lang="as-IN" sz="2500" dirty="0" smtClean="0">
                <a:solidFill>
                  <a:srgbClr val="0070C0"/>
                </a:solidFill>
              </a:rPr>
              <a:t>অন্যদের </a:t>
            </a:r>
            <a:r>
              <a:rPr lang="as-IN" sz="2500" dirty="0">
                <a:solidFill>
                  <a:srgbClr val="0070C0"/>
                </a:solidFill>
              </a:rPr>
              <a:t>পেনড্রাইভ (</a:t>
            </a:r>
            <a:r>
              <a:rPr lang="en-US" sz="2500" dirty="0" smtClean="0">
                <a:solidFill>
                  <a:srgbClr val="0070C0"/>
                </a:solidFill>
              </a:rPr>
              <a:t>pen drive</a:t>
            </a:r>
            <a:r>
              <a:rPr lang="en-US" sz="2500" dirty="0">
                <a:solidFill>
                  <a:srgbClr val="0070C0"/>
                </a:solidFill>
              </a:rPr>
              <a:t>), </a:t>
            </a:r>
            <a:r>
              <a:rPr lang="en-US" sz="2500" dirty="0" smtClean="0">
                <a:solidFill>
                  <a:srgbClr val="0070C0"/>
                </a:solidFill>
              </a:rPr>
              <a:t> CD, hard </a:t>
            </a:r>
            <a:r>
              <a:rPr lang="en-US" sz="2500" dirty="0">
                <a:solidFill>
                  <a:srgbClr val="0070C0"/>
                </a:solidFill>
              </a:rPr>
              <a:t>drive </a:t>
            </a:r>
            <a:r>
              <a:rPr lang="as-IN" sz="2500" dirty="0">
                <a:solidFill>
                  <a:srgbClr val="0070C0"/>
                </a:solidFill>
              </a:rPr>
              <a:t>বা যেকোনো </a:t>
            </a:r>
            <a:r>
              <a:rPr lang="en-US" sz="2500" dirty="0">
                <a:solidFill>
                  <a:srgbClr val="0070C0"/>
                </a:solidFill>
              </a:rPr>
              <a:t>USB Device </a:t>
            </a:r>
            <a:r>
              <a:rPr lang="as-IN" sz="2500" dirty="0">
                <a:solidFill>
                  <a:srgbClr val="0070C0"/>
                </a:solidFill>
              </a:rPr>
              <a:t>থেকে </a:t>
            </a:r>
            <a:r>
              <a:rPr lang="en-US" sz="2500" dirty="0" smtClean="0">
                <a:solidFill>
                  <a:srgbClr val="0070C0"/>
                </a:solidFill>
              </a:rPr>
              <a:t>     </a:t>
            </a:r>
          </a:p>
          <a:p>
            <a:pPr fontAlgn="base"/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smtClean="0">
                <a:solidFill>
                  <a:srgbClr val="0070C0"/>
                </a:solidFill>
              </a:rPr>
              <a:t>     </a:t>
            </a:r>
            <a:r>
              <a:rPr lang="as-IN" sz="2500" dirty="0" smtClean="0">
                <a:solidFill>
                  <a:srgbClr val="0070C0"/>
                </a:solidFill>
              </a:rPr>
              <a:t>ফাইল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as-IN" sz="2500" dirty="0" smtClean="0">
                <a:solidFill>
                  <a:srgbClr val="0070C0"/>
                </a:solidFill>
              </a:rPr>
              <a:t>কপি করার আগে যাচাই করে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as-IN" sz="2500" dirty="0" smtClean="0">
                <a:solidFill>
                  <a:srgbClr val="0070C0"/>
                </a:solidFill>
              </a:rPr>
              <a:t>নিবে।</a:t>
            </a:r>
            <a:endParaRPr lang="en-US" sz="2500" dirty="0" smtClean="0">
              <a:solidFill>
                <a:srgbClr val="0070C0"/>
              </a:solidFill>
            </a:endParaRPr>
          </a:p>
          <a:p>
            <a:pPr fontAlgn="base"/>
            <a:endParaRPr lang="en-US" sz="2500" dirty="0" smtClean="0">
              <a:solidFill>
                <a:srgbClr val="0070C0"/>
              </a:solidFill>
            </a:endParaRPr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as-IN" dirty="0"/>
          </a:p>
        </p:txBody>
      </p:sp>
    </p:spTree>
    <p:extLst>
      <p:ext uri="{BB962C8B-B14F-4D97-AF65-F5344CB8AC3E}">
        <p14:creationId xmlns:p14="http://schemas.microsoft.com/office/powerpoint/2010/main" val="32833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719" y="685800"/>
            <a:ext cx="8858515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 উল্লেখযোগ্য এন্টিভাইরাস সফটওয়্যারের -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319" y="1600200"/>
            <a:ext cx="2743200" cy="41835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28119" y="1676400"/>
            <a:ext cx="3657600" cy="410735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99919" y="1676400"/>
            <a:ext cx="3733800" cy="410735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052719" y="1676400"/>
            <a:ext cx="2895600" cy="410735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719" y="685800"/>
            <a:ext cx="8858515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 উল্লেখযোগ্য এন্টিভাইরাস সফটওয়্যারের -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719" y="1828800"/>
            <a:ext cx="2590800" cy="39549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32919" y="1676400"/>
            <a:ext cx="3048000" cy="3962400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560" l="14880" r="809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09" r="-29031" b="-3658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00474" y="1714500"/>
            <a:ext cx="2971800" cy="4031158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16" b="98480" l="3333" r="9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39" t="-1890" r="-4878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433719" y="1714500"/>
            <a:ext cx="2133600" cy="3771900"/>
          </a:xfrm>
          <a:prstGeom prst="rect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500" l="14600" r="87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857" r="-1785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11428" y="-76200"/>
            <a:ext cx="170289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519" y="914400"/>
            <a:ext cx="6400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নিচের কোনটি এন্টিভাইরাস নয়?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94719" y="1560731"/>
            <a:ext cx="8265463" cy="646331"/>
            <a:chOff x="2194719" y="1560731"/>
            <a:chExt cx="8265463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2194719" y="1560731"/>
              <a:ext cx="18288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  এভিজি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04519" y="1560731"/>
              <a:ext cx="18288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  নরটন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61919" y="1560731"/>
              <a:ext cx="18288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  আভিরা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31382" y="1560731"/>
              <a:ext cx="18288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ঘ  ক্রিপার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2194719" y="1655296"/>
              <a:ext cx="493063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364182" y="1655296"/>
              <a:ext cx="493063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451925" y="1655296"/>
              <a:ext cx="493063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597756" y="1655296"/>
              <a:ext cx="493063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94519" y="2362200"/>
            <a:ext cx="6400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94718" y="3008531"/>
            <a:ext cx="8763000" cy="646331"/>
            <a:chOff x="2194718" y="1560731"/>
            <a:chExt cx="8763000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2194718" y="1560731"/>
              <a:ext cx="2169463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  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2প্রকার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04519" y="1560731"/>
              <a:ext cx="2047406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  3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প্রকার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61919" y="1560731"/>
              <a:ext cx="19812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  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4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প্রকর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631381" y="1560731"/>
              <a:ext cx="2326337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ঘ  কোনটিই নয়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194719" y="1655296"/>
              <a:ext cx="493063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364182" y="1655296"/>
              <a:ext cx="493063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451925" y="1655296"/>
              <a:ext cx="493063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597756" y="1655296"/>
              <a:ext cx="493063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94518" y="3962400"/>
            <a:ext cx="98656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কম্পিউটার ভাইরাসমুক্ত করতে নিচের কোনটি ব্যবহার করব?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194719" y="4608731"/>
            <a:ext cx="3124200" cy="646331"/>
            <a:chOff x="2194719" y="4608731"/>
            <a:chExt cx="3124200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2194719" y="4608731"/>
              <a:ext cx="31242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  এন্টিবায়োটিক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194719" y="4703296"/>
              <a:ext cx="493063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614319" y="4608731"/>
            <a:ext cx="2895599" cy="646331"/>
            <a:chOff x="4364182" y="4608731"/>
            <a:chExt cx="2895599" cy="646331"/>
          </a:xfrm>
        </p:grpSpPr>
        <p:sp>
          <p:nvSpPr>
            <p:cNvPr id="34" name="TextBox 33"/>
            <p:cNvSpPr txBox="1"/>
            <p:nvPr/>
          </p:nvSpPr>
          <p:spPr>
            <a:xfrm>
              <a:off x="4404518" y="4608731"/>
              <a:ext cx="2855263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  এন্টিভাইরাস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364182" y="4703296"/>
              <a:ext cx="493063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37690" y="5356232"/>
            <a:ext cx="4416965" cy="646331"/>
            <a:chOff x="6451925" y="4608731"/>
            <a:chExt cx="4416965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6461918" y="4608731"/>
              <a:ext cx="4406972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   কাপড় দিয়ে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ডেকে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রাখব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451925" y="4703296"/>
              <a:ext cx="493063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76664" y="5356232"/>
            <a:ext cx="3214254" cy="646331"/>
            <a:chOff x="8597756" y="4608731"/>
            <a:chExt cx="3214254" cy="646331"/>
          </a:xfrm>
        </p:grpSpPr>
        <p:sp>
          <p:nvSpPr>
            <p:cNvPr id="36" name="TextBox 35"/>
            <p:cNvSpPr txBox="1"/>
            <p:nvPr/>
          </p:nvSpPr>
          <p:spPr>
            <a:xfrm>
              <a:off x="8631381" y="4608731"/>
              <a:ext cx="3180629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ঘ  উপরের সবগুলোই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597756" y="4703296"/>
              <a:ext cx="493063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0957718" y="1560731"/>
            <a:ext cx="1702891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957718" y="2928685"/>
            <a:ext cx="1702891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610600" y="1564737"/>
            <a:ext cx="3214254" cy="646331"/>
            <a:chOff x="8597756" y="4608731"/>
            <a:chExt cx="3214254" cy="646331"/>
          </a:xfrm>
        </p:grpSpPr>
        <p:sp>
          <p:nvSpPr>
            <p:cNvPr id="49" name="Oval 48"/>
            <p:cNvSpPr/>
            <p:nvPr/>
          </p:nvSpPr>
          <p:spPr>
            <a:xfrm>
              <a:off x="8597756" y="4703296"/>
              <a:ext cx="493063" cy="45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31381" y="4608731"/>
              <a:ext cx="3180629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ঘ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0957718" y="5255062"/>
            <a:ext cx="1702891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184257" y="3118279"/>
            <a:ext cx="3191090" cy="647140"/>
            <a:chOff x="8597756" y="4703296"/>
            <a:chExt cx="3191090" cy="647140"/>
          </a:xfrm>
        </p:grpSpPr>
        <p:sp>
          <p:nvSpPr>
            <p:cNvPr id="58" name="Oval 57"/>
            <p:cNvSpPr/>
            <p:nvPr/>
          </p:nvSpPr>
          <p:spPr>
            <a:xfrm>
              <a:off x="8597756" y="4703296"/>
              <a:ext cx="493063" cy="45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608217" y="4704105"/>
              <a:ext cx="3180629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614319" y="4608730"/>
            <a:ext cx="3214254" cy="646331"/>
            <a:chOff x="8597756" y="4608731"/>
            <a:chExt cx="3214254" cy="646331"/>
          </a:xfrm>
        </p:grpSpPr>
        <p:sp>
          <p:nvSpPr>
            <p:cNvPr id="61" name="Oval 60"/>
            <p:cNvSpPr/>
            <p:nvPr/>
          </p:nvSpPr>
          <p:spPr>
            <a:xfrm>
              <a:off x="8597756" y="4703296"/>
              <a:ext cx="493063" cy="45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631381" y="4608731"/>
              <a:ext cx="3180629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3119" y="2448835"/>
            <a:ext cx="8686800" cy="2992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8189" y="2962638"/>
            <a:ext cx="8009155" cy="646331"/>
          </a:xfrm>
          <a:prstGeom prst="rect">
            <a:avLst/>
          </a:prstGeom>
          <a:noFill/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719" y="3810000"/>
            <a:ext cx="7984626" cy="646331"/>
          </a:xfrm>
          <a:prstGeom prst="rect">
            <a:avLst/>
          </a:prstGeom>
          <a:noFill/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2720" y="4522325"/>
            <a:ext cx="7984624" cy="646331"/>
          </a:xfrm>
          <a:prstGeom prst="rect">
            <a:avLst/>
          </a:prstGeom>
          <a:noFill/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ভাইরাসে আক্রান্ত কম্পিউটারের লক্ষণসমূহ লিখ।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57" y="1153623"/>
            <a:ext cx="2871176" cy="18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61319" y="1143000"/>
            <a:ext cx="6781800" cy="4495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OEL\Documents\new\red-rose-source_if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43119" y="1562100"/>
            <a:ext cx="344805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29670" y="885371"/>
            <a:ext cx="871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11500" b="1" dirty="0" err="1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15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0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2681287"/>
            <a:ext cx="11429999" cy="4176713"/>
          </a:xfrm>
          <a:prstGeom prst="rect">
            <a:avLst/>
          </a:prstGeom>
        </p:spPr>
      </p:pic>
      <p:pic>
        <p:nvPicPr>
          <p:cNvPr id="23" name="Picture 22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384965" cy="8458200"/>
          </a:xfrm>
          <a:prstGeom prst="rect">
            <a:avLst/>
          </a:prstGeom>
        </p:spPr>
      </p:pic>
      <p:pic>
        <p:nvPicPr>
          <p:cNvPr id="24" name="Picture 23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384965" y="0"/>
            <a:ext cx="5776873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1216183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119" y="2567881"/>
            <a:ext cx="74675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3য়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পাঠ-১৭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9" y="2514600"/>
            <a:ext cx="3886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</p:spPr>
        <p:txBody>
          <a:bodyPr/>
          <a:lstStyle/>
          <a:p>
            <a:fld id="{77F65391-0DB0-4FAB-A6D0-73C85A0AECF0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1216183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2059" y="3352800"/>
            <a:ext cx="71513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Computer virus Royalty Free Vector Image - Vecto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438400"/>
            <a:ext cx="4267158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3719" y="2438400"/>
            <a:ext cx="430117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ভাইরাস কী বলতে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3719" y="3303640"/>
            <a:ext cx="898675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ভাইরাসে আক্রান্ত কম্পিউটারের লক্ষণ চিহ্নিত করতে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1895" y="4197489"/>
            <a:ext cx="802976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ঢুকে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3719" y="4992469"/>
            <a:ext cx="950612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ভাইরাস/ম্যালওয়্যার থেকে নিষ্কৃতির উপায় ব্যাখ্যা করতে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395" y="1440360"/>
            <a:ext cx="427744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র্থীরা-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</p:spPr>
        <p:txBody>
          <a:bodyPr/>
          <a:lstStyle/>
          <a:p>
            <a:fld id="{77F65391-0DB0-4FAB-A6D0-73C85A0AEC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1"/>
      <p:bldP spid="9" grpId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8" y="776368"/>
            <a:ext cx="3642691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3747" y="893618"/>
            <a:ext cx="2404826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 কি?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690519" y="914400"/>
            <a:ext cx="1170833" cy="510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VIRUS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90519" y="1192517"/>
            <a:ext cx="5471319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Vital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0519" y="2157209"/>
            <a:ext cx="5471319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Information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0519" y="3113157"/>
            <a:ext cx="5471319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2D050"/>
                </a:solidFill>
              </a:rPr>
              <a:t>Resource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5580" y="4140708"/>
            <a:ext cx="5431235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Under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25580" y="5083314"/>
            <a:ext cx="5431234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Seize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145" y="3133314"/>
            <a:ext cx="6068373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ব্যহারকারীর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অজান্তে কম্পিউটারে প্রবেশ করে।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146" y="4355491"/>
            <a:ext cx="58674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ভাইরাস নিজে নিজে বিস্তার লাভ করে।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146" y="5053954"/>
            <a:ext cx="58674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ভাইরাস মানুষের তৈরি।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28" y="3256424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12628" y="4266172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12628" y="4960203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025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33119" y="1524000"/>
            <a:ext cx="3526928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319" y="3219271"/>
            <a:ext cx="469712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অনিবাসী ভাইরাস/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Non-Resident Virus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6803" y="3200400"/>
            <a:ext cx="359746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নিবাসী ভাইরাস/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Resident Virus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0119" y="2743200"/>
            <a:ext cx="2895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0119" y="2743200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052719" y="2743200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96583" y="2293441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85719" y="2743200"/>
            <a:ext cx="2667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28879" y="0"/>
            <a:ext cx="6062878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এর প্রকারভেদ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37519" y="0"/>
            <a:ext cx="8956298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 কিছু ছবি দেখি এবং সমস্যার কারণ চিহ্নিত করি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26000"/>
          <a:stretch/>
        </p:blipFill>
        <p:spPr>
          <a:xfrm>
            <a:off x="594519" y="914400"/>
            <a:ext cx="3962400" cy="4001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19" y="914399"/>
            <a:ext cx="6781800" cy="40018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18719" y="4916269"/>
            <a:ext cx="5105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সমস্যাগুলো কেন হয়েছে?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161" y="5069514"/>
            <a:ext cx="1085155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তারা কি এখন স্বাভাবিক কাজ করতে সক্ষম?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7919" y="5410200"/>
            <a:ext cx="291458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ভাইরাসের কারনে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1551" y="5410200"/>
            <a:ext cx="74411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না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32719" y="1524000"/>
            <a:ext cx="606837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এর গতি কমে যাওয়া।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119" y="14478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2270919" y="0"/>
            <a:ext cx="7295587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ভাইরাসে আক্রান্ত কম্পিউটারের লক্ষণসমূহ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2719" y="2278797"/>
            <a:ext cx="606837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  সময় কম্পিউটার হ্যাং হয়ে যাওয়া। 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3119" y="2202597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432719" y="3042892"/>
            <a:ext cx="606837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  সময়  ঘন ঘন রিবুট হওয়া।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119" y="2966692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1432719" y="3788391"/>
            <a:ext cx="8610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কোন প্রোগ্রাম চালু হতে স্বাভাবিকের চেয়ে বেশি সময় নেওয়া।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3119" y="3712191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432719" y="4485584"/>
            <a:ext cx="8610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এর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এমন নাম ধারণ করবে যা পড়া যায়না।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119" y="4409384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432719" y="5184917"/>
            <a:ext cx="8610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Exe, Com, Bat ফাইল গুলো নষ্ট করে দেয়।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3119" y="5108717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37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991</TotalTime>
  <Words>464</Words>
  <Application>Microsoft Office PowerPoint</Application>
  <PresentationFormat>Custom</PresentationFormat>
  <Paragraphs>133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sharif</cp:lastModifiedBy>
  <cp:revision>172</cp:revision>
  <dcterms:created xsi:type="dcterms:W3CDTF">2015-05-28T03:47:26Z</dcterms:created>
  <dcterms:modified xsi:type="dcterms:W3CDTF">2020-07-19T19:37:28Z</dcterms:modified>
</cp:coreProperties>
</file>