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56" r:id="rId4"/>
    <p:sldId id="257" r:id="rId5"/>
    <p:sldId id="258" r:id="rId6"/>
    <p:sldId id="276" r:id="rId7"/>
    <p:sldId id="260" r:id="rId8"/>
    <p:sldId id="269" r:id="rId9"/>
    <p:sldId id="270" r:id="rId10"/>
    <p:sldId id="263" r:id="rId11"/>
    <p:sldId id="261" r:id="rId12"/>
    <p:sldId id="264" r:id="rId13"/>
    <p:sldId id="266" r:id="rId14"/>
    <p:sldId id="268" r:id="rId15"/>
    <p:sldId id="267" r:id="rId16"/>
    <p:sldId id="265" r:id="rId17"/>
    <p:sldId id="275" r:id="rId18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82" y="7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286BE-91CB-435A-B8FD-49E6996775D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6105-6859-4374-8479-8C651AFB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Welcome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9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Feed back of previous slide. Learning outcomes No- 3 is</a:t>
            </a:r>
            <a:r>
              <a:rPr lang="en-US" baseline="0" dirty="0"/>
              <a:t> focused here.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Past continuous tense and its structure is shown here through example. Learning outcomes No- 2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1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Feed back on the previous task. Learning outcomes No- 3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2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Introducing the structure of past perfect tense with example. Learning outcomes No- 2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1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Evaluation on the previous task. Learning outcomes No- 3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2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Introducing past perfect continuous tense with example. Learning outcomes No- 4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1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Evaluation part. Learning outcomes No- 3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74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slide..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Introduction of the teacher</a:t>
            </a:r>
            <a:r>
              <a:rPr lang="en-US" baseline="0" dirty="0"/>
              <a:t>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to lead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All the above outcomes will be focused in this</a:t>
            </a:r>
            <a:r>
              <a:rPr lang="en-US" baseline="0" dirty="0"/>
              <a:t>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Learning outcomes No-1 will be focused in </a:t>
            </a:r>
            <a:r>
              <a:rPr lang="en-US"/>
              <a:t>this slide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Structure and examples of past indefinite tense.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7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negative formed in past indefinite tense shown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1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How is interrogative formed in past indefinite tense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6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1DF9-40C7-4BAF-A437-DE34BBC96E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0F1CC9-2F36-2D4A-8829-A6C995453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43" y="0"/>
            <a:ext cx="13667442" cy="755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6346" y="417768"/>
            <a:ext cx="7933059" cy="21200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6983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500F352-7721-F341-AE05-06F4C626B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548147" cy="7628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894225"/>
            <a:ext cx="66294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Fill in the gaps with v</a:t>
            </a:r>
            <a:r>
              <a:rPr lang="en-US" b="1" baseline="-25000" dirty="0">
                <a:latin typeface="Book Antiqua" pitchFamily="18" charset="0"/>
              </a:rPr>
              <a:t>2 </a:t>
            </a:r>
            <a:r>
              <a:rPr lang="en-US" b="1" dirty="0">
                <a:latin typeface="Book Antiqua" pitchFamily="18" charset="0"/>
              </a:rPr>
              <a:t>from the box.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762000"/>
            <a:ext cx="3733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Activities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33951"/>
              </p:ext>
            </p:extLst>
          </p:nvPr>
        </p:nvGraphicFramePr>
        <p:xfrm>
          <a:off x="1447800" y="2667000"/>
          <a:ext cx="11049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like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have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has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respect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8280" y="4343400"/>
            <a:ext cx="11018520" cy="2286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atin typeface="Book Antiqua" pitchFamily="18" charset="0"/>
              </a:rPr>
              <a:t>Rahim  (a)__________ a good student. He (b)________ to school regularly. I (c) _________ also a student. We  (d) _________ at the same age. We (e) ________  a mutual understanding. Rahim  (f) ________ a nice bicycle. We both  (g) ________ it. We never (h)_______ any quarrel. All the teachers (i) ________ our friendship. We always (j) _______ our teachers. </a:t>
            </a:r>
          </a:p>
        </p:txBody>
      </p:sp>
    </p:spTree>
    <p:extLst>
      <p:ext uri="{BB962C8B-B14F-4D97-AF65-F5344CB8AC3E}">
        <p14:creationId xmlns:p14="http://schemas.microsoft.com/office/powerpoint/2010/main" val="24292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6160" y="605790"/>
            <a:ext cx="6934200" cy="617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2. Past continuous tense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414" y="1569798"/>
            <a:ext cx="12797692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Structure : Subject +(be) was/were+ verb (</a:t>
            </a:r>
            <a:r>
              <a:rPr lang="en-US" b="1" dirty="0" err="1">
                <a:latin typeface="Book Antiqua" pitchFamily="18" charset="0"/>
              </a:rPr>
              <a:t>ing</a:t>
            </a:r>
            <a:r>
              <a:rPr lang="en-US" b="1" dirty="0">
                <a:latin typeface="Book Antiqua" pitchFamily="18" charset="0"/>
              </a:rPr>
              <a:t>) + extension.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2781656"/>
            <a:ext cx="5715000" cy="606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 They  were  playing  football.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7391400" y="2705456"/>
            <a:ext cx="129540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8686800" y="2705456"/>
            <a:ext cx="99060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9677400" y="2705456"/>
            <a:ext cx="173736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3845121"/>
            <a:ext cx="12954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Sub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7400" y="3845121"/>
            <a:ext cx="173736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50" dirty="0">
                <a:solidFill>
                  <a:schemeClr val="tx1"/>
                </a:solidFill>
                <a:latin typeface="Book Antiqua" pitchFamily="18" charset="0"/>
              </a:rPr>
              <a:t>Verb (</a:t>
            </a:r>
            <a:r>
              <a:rPr lang="en-US" sz="2800" b="1" spc="-150" dirty="0" err="1">
                <a:solidFill>
                  <a:schemeClr val="tx1"/>
                </a:solidFill>
                <a:latin typeface="Book Antiqua" pitchFamily="18" charset="0"/>
              </a:rPr>
              <a:t>ing</a:t>
            </a:r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14760" y="3845121"/>
            <a:ext cx="184404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 pitchFamily="18" charset="0"/>
              </a:rPr>
              <a:t>Extension</a:t>
            </a:r>
          </a:p>
        </p:txBody>
      </p:sp>
      <p:sp>
        <p:nvSpPr>
          <p:cNvPr id="13" name="Oval 12"/>
          <p:cNvSpPr/>
          <p:nvPr/>
        </p:nvSpPr>
        <p:spPr>
          <a:xfrm>
            <a:off x="8671560" y="4609595"/>
            <a:ext cx="2743200" cy="6407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Note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5486400"/>
            <a:ext cx="5486400" cy="1669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atin typeface="Book Antiqua" pitchFamily="18" charset="0"/>
              </a:rPr>
              <a:t>‘was’ is used after ‘I’ and 3</a:t>
            </a:r>
            <a:r>
              <a:rPr lang="en-US" b="1" baseline="30000" dirty="0">
                <a:latin typeface="Book Antiqua" pitchFamily="18" charset="0"/>
              </a:rPr>
              <a:t>rd</a:t>
            </a:r>
            <a:r>
              <a:rPr lang="en-US" b="1" dirty="0">
                <a:latin typeface="Book Antiqua" pitchFamily="18" charset="0"/>
              </a:rPr>
              <a:t> person singular number and ‘were’ is used in another places.</a:t>
            </a:r>
            <a:endParaRPr lang="en-US" b="1" baseline="-25000" dirty="0">
              <a:latin typeface="Book Antiqua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1414760" y="2705456"/>
            <a:ext cx="182880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86800" y="3844409"/>
            <a:ext cx="9906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be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1817D2E-1A53-5742-A15E-4BFCF9E28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8" y="2529206"/>
            <a:ext cx="6569453" cy="49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 animBg="1"/>
      <p:bldP spid="11" grpId="0" animBg="1"/>
      <p:bldP spid="12" grpId="0" animBg="1"/>
      <p:bldP spid="13" grpId="0" animBg="1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55626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Transform the sentences into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past continuous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3733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  <a:latin typeface="Book Antiqua" pitchFamily="18" charset="0"/>
              </a:rPr>
              <a:t>Pair work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876800"/>
            <a:ext cx="5943600" cy="2689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Cats play.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We enjoy cats playing.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little  cat scratches the big cat.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big cat feels good.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cats playing looks nice.</a:t>
            </a:r>
          </a:p>
        </p:txBody>
      </p:sp>
    </p:spTree>
    <p:extLst>
      <p:ext uri="{BB962C8B-B14F-4D97-AF65-F5344CB8AC3E}">
        <p14:creationId xmlns:p14="http://schemas.microsoft.com/office/powerpoint/2010/main" val="20904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6160" y="605790"/>
            <a:ext cx="6934200" cy="842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3. Past perfect tense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468" y="1829459"/>
            <a:ext cx="12797692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Structure : Subject +had+ V</a:t>
            </a:r>
            <a:r>
              <a:rPr lang="en-US" b="1" baseline="-25000" dirty="0">
                <a:latin typeface="Book Antiqua" pitchFamily="18" charset="0"/>
              </a:rPr>
              <a:t>3</a:t>
            </a:r>
            <a:r>
              <a:rPr lang="en-US" b="1" dirty="0">
                <a:latin typeface="Book Antiqua" pitchFamily="18" charset="0"/>
              </a:rPr>
              <a:t> (verb past participle)+ extension.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160" y="2781656"/>
            <a:ext cx="5715000" cy="606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 We  had  enjoyed  the  show.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7391400" y="2705456"/>
            <a:ext cx="64770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8031480" y="2698192"/>
            <a:ext cx="84582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8884920" y="2705456"/>
            <a:ext cx="140208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3845121"/>
            <a:ext cx="67818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Sub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7300" y="3854078"/>
            <a:ext cx="142494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50" dirty="0">
                <a:solidFill>
                  <a:schemeClr val="tx1"/>
                </a:solidFill>
                <a:latin typeface="Book Antiqua" pitchFamily="18" charset="0"/>
              </a:rPr>
              <a:t>V</a:t>
            </a:r>
            <a:r>
              <a:rPr lang="en-US" sz="2800" b="1" spc="-150" baseline="-25000" dirty="0">
                <a:solidFill>
                  <a:schemeClr val="tx1"/>
                </a:solidFill>
                <a:latin typeface="Book Antiqua" pitchFamily="18" charset="0"/>
              </a:rPr>
              <a:t>3</a:t>
            </a:r>
            <a:endParaRPr lang="en-US" b="1" baseline="-25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02240" y="3845121"/>
            <a:ext cx="295656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Extension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10287000" y="2705456"/>
            <a:ext cx="298704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69580" y="3844409"/>
            <a:ext cx="81534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had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5216604"/>
            <a:ext cx="5882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Book Antiqua" pitchFamily="18" charset="0"/>
              </a:rPr>
              <a:t>We _______ to Singapore to  enjoy  many things. We ______ a hotel. The people of the hotel _______ us cordially.  We ______ very pleased with their </a:t>
            </a:r>
            <a:r>
              <a:rPr lang="en-US" b="1" dirty="0" err="1">
                <a:latin typeface="Book Antiqua" pitchFamily="18" charset="0"/>
              </a:rPr>
              <a:t>behieviour</a:t>
            </a:r>
            <a:r>
              <a:rPr lang="en-US" b="1" dirty="0">
                <a:latin typeface="Book Antiqua" pitchFamily="18" charset="0"/>
              </a:rPr>
              <a:t>. We ______ there for a week.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4648200"/>
            <a:ext cx="588264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Apply past perfect tense in the gap.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415EC053-8847-EB4A-B951-C65F684C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4" y="2472700"/>
            <a:ext cx="7075302" cy="52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 animBg="1"/>
      <p:bldP spid="11" grpId="0" animBg="1"/>
      <p:bldP spid="12" grpId="0" animBg="1"/>
      <p:bldP spid="17" grpId="0" animBg="1"/>
      <p:bldP spid="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036032" y="1578620"/>
            <a:ext cx="9125642" cy="1059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77"/>
              </a:avLst>
            </a:prstTxWarp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Turn the sentences into past perfect tense.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2588" y="3115408"/>
            <a:ext cx="7555576" cy="4656992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</p:spPr>
        <p:txBody>
          <a:bodyPr wrap="square" rtlCol="0">
            <a:prstTxWarp prst="textPlain">
              <a:avLst>
                <a:gd name="adj" fmla="val 47514"/>
              </a:avLst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I go to enjoy hill and water fall.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I enjoy a beautiful water fall.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I see the green sight of the hill.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The sight charms me much.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I never forget the scene.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C678F17-5D9F-8746-B4B7-6813E908E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6" y="3115409"/>
            <a:ext cx="5655052" cy="4656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2E66D-05E3-AF46-8197-C493CEDD2D38}"/>
              </a:ext>
            </a:extLst>
          </p:cNvPr>
          <p:cNvSpPr txBox="1"/>
          <p:nvPr/>
        </p:nvSpPr>
        <p:spPr>
          <a:xfrm>
            <a:off x="3667048" y="255180"/>
            <a:ext cx="6381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/>
              <a:t>GROUP WORK  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29542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05790"/>
            <a:ext cx="9128760" cy="842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4. Past perfect continuous tense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68" y="1828800"/>
            <a:ext cx="12797692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Structure : Subject+ had been + verb (</a:t>
            </a:r>
            <a:r>
              <a:rPr lang="en-US" b="1" dirty="0" err="1">
                <a:latin typeface="Book Antiqua" pitchFamily="18" charset="0"/>
              </a:rPr>
              <a:t>ing</a:t>
            </a:r>
            <a:r>
              <a:rPr lang="en-US" b="1" dirty="0">
                <a:latin typeface="Book Antiqua" pitchFamily="18" charset="0"/>
              </a:rPr>
              <a:t>) + extension.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2781656"/>
            <a:ext cx="6629400" cy="606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 They had been   playing for a long time.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6477000" y="2705456"/>
            <a:ext cx="99060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7467600" y="2705456"/>
            <a:ext cx="175260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9220200" y="2705456"/>
            <a:ext cx="137160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3841074"/>
            <a:ext cx="9906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Sub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0200" y="3845121"/>
            <a:ext cx="13716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-250" dirty="0">
                <a:solidFill>
                  <a:schemeClr val="tx1"/>
                </a:solidFill>
                <a:latin typeface="Book Antiqua" pitchFamily="18" charset="0"/>
              </a:rPr>
              <a:t>Verb (</a:t>
            </a:r>
            <a:r>
              <a:rPr lang="en-US" b="1" spc="-250" dirty="0" err="1">
                <a:solidFill>
                  <a:schemeClr val="tx1"/>
                </a:solidFill>
                <a:latin typeface="Book Antiqua" pitchFamily="18" charset="0"/>
              </a:rPr>
              <a:t>ing</a:t>
            </a:r>
            <a:r>
              <a:rPr lang="en-US" sz="2000" b="1" spc="-250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91800" y="3845121"/>
            <a:ext cx="26670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Extension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10591800" y="2705456"/>
            <a:ext cx="265176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3844409"/>
            <a:ext cx="17526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250" dirty="0">
                <a:solidFill>
                  <a:schemeClr val="tx1"/>
                </a:solidFill>
                <a:latin typeface="Book Antiqua" pitchFamily="18" charset="0"/>
              </a:rPr>
              <a:t>had been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5635347"/>
            <a:ext cx="6743700" cy="17990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He _______ </a:t>
            </a:r>
            <a:r>
              <a:rPr lang="en-GB" b="1" dirty="0">
                <a:latin typeface="Book Antiqua" pitchFamily="18" charset="0"/>
              </a:rPr>
              <a:t>suffering</a:t>
            </a:r>
            <a:r>
              <a:rPr lang="en-US" b="1" dirty="0">
                <a:latin typeface="Book Antiqua" pitchFamily="18" charset="0"/>
              </a:rPr>
              <a:t> from fever  since Monday last. We  had_______ trying to make him cure for  three days but failed.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7480" y="4746478"/>
            <a:ext cx="675132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Apply past perfect continuous tense in the gap.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68D5969-9B0F-AA4F-A13B-DE1D050E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" y="2562106"/>
            <a:ext cx="5869706" cy="46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 animBg="1"/>
      <p:bldP spid="11" grpId="0" animBg="1"/>
      <p:bldP spid="12" grpId="0" animBg="1"/>
      <p:bldP spid="17" grpId="0" animBg="1"/>
      <p:bldP spid="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85C28F38-0F54-D34B-AFEF-54580E3CF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" y="0"/>
            <a:ext cx="13828981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4590" y="1799347"/>
            <a:ext cx="11864553" cy="9314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Identify the forms of the tenses</a:t>
            </a:r>
            <a:r>
              <a:rPr lang="en-GB" b="1" u="sng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ofth</a:t>
            </a:r>
            <a:r>
              <a:rPr lang="en-GB" b="1" u="sng" dirty="0">
                <a:solidFill>
                  <a:schemeClr val="bg1"/>
                </a:solidFill>
                <a:latin typeface="Book Antiqua" pitchFamily="18" charset="0"/>
              </a:rPr>
              <a:t>e</a:t>
            </a:r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following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903" y="2962415"/>
            <a:ext cx="12115800" cy="388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nature  gave a beautiful view with rain.</a:t>
            </a:r>
          </a:p>
          <a:p>
            <a:pPr marL="457200" indent="-457200">
              <a:buFontTx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rain had made the scenery more beautiful.</a:t>
            </a:r>
          </a:p>
          <a:p>
            <a:pPr marL="457200" indent="-457200">
              <a:buFontTx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It had been raining for two hours.</a:t>
            </a:r>
          </a:p>
          <a:p>
            <a:pPr marL="457200" indent="-457200">
              <a:buFontTx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It  had charmed us all with joy.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07A01-96B9-054D-B928-3537DE7748D1}"/>
              </a:ext>
            </a:extLst>
          </p:cNvPr>
          <p:cNvSpPr txBox="1"/>
          <p:nvPr/>
        </p:nvSpPr>
        <p:spPr>
          <a:xfrm>
            <a:off x="3482539" y="-12689"/>
            <a:ext cx="7628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800" b="1" i="1">
                <a:solidFill>
                  <a:schemeClr val="bg1"/>
                </a:solidFill>
              </a:rPr>
              <a:t>HOME WORK  </a:t>
            </a:r>
            <a:endParaRPr lang="en-US" sz="88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6D58613-9197-CC4F-8636-A5121A58E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07650" cy="7654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2514600"/>
            <a:ext cx="7239000" cy="2895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Allah Hafiz</a:t>
            </a:r>
          </a:p>
        </p:txBody>
      </p:sp>
    </p:spTree>
    <p:extLst>
      <p:ext uri="{BB962C8B-B14F-4D97-AF65-F5344CB8AC3E}">
        <p14:creationId xmlns:p14="http://schemas.microsoft.com/office/powerpoint/2010/main" val="5509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-7620"/>
            <a:ext cx="64008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937"/>
              </a:avLst>
            </a:prstTxWarp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4030" y="1899990"/>
            <a:ext cx="6649116" cy="42548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Book Antiqua" pitchFamily="18" charset="0"/>
              </a:rPr>
              <a:t>Mojibur 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GB" b="1" dirty="0" err="1">
                <a:latin typeface="Book Antiqua" pitchFamily="18" charset="0"/>
              </a:rPr>
              <a:t>Rahman (M. A. In Eng.) </a:t>
            </a:r>
          </a:p>
          <a:p>
            <a:r>
              <a:rPr lang="en-GB" b="1" dirty="0">
                <a:latin typeface="Book Antiqua" pitchFamily="18" charset="0"/>
              </a:rPr>
              <a:t>Assist. Teacher ( English) </a:t>
            </a:r>
            <a:endParaRPr lang="en-US" b="1" dirty="0">
              <a:latin typeface="Book Antiqua" pitchFamily="18" charset="0"/>
            </a:endParaRPr>
          </a:p>
          <a:p>
            <a:r>
              <a:rPr lang="en-GB" b="1" dirty="0">
                <a:latin typeface="Book Antiqua" pitchFamily="18" charset="0"/>
              </a:rPr>
              <a:t>Dogachi Barendro  High </a:t>
            </a:r>
            <a:r>
              <a:rPr lang="en-US" b="1" dirty="0">
                <a:latin typeface="Book Antiqua" pitchFamily="18" charset="0"/>
              </a:rPr>
              <a:t>School &amp; College</a:t>
            </a:r>
            <a:endParaRPr lang="en-GB" b="1" dirty="0">
              <a:latin typeface="Book Antiqua" pitchFamily="18" charset="0"/>
            </a:endParaRPr>
          </a:p>
          <a:p>
            <a:r>
              <a:rPr lang="en-GB" b="1" dirty="0">
                <a:latin typeface="Book Antiqua" pitchFamily="18" charset="0"/>
              </a:rPr>
              <a:t>Nachole, Chapainawabganj </a:t>
            </a:r>
            <a:endParaRPr lang="en-US" b="1" dirty="0">
              <a:latin typeface="Book Antiqua" pitchFamily="18" charset="0"/>
            </a:endParaRPr>
          </a:p>
          <a:p>
            <a:endParaRPr lang="en-US" b="1" dirty="0">
              <a:latin typeface="Book Antiqua" pitchFamily="18" charset="0"/>
            </a:endParaRPr>
          </a:p>
          <a:p>
            <a:r>
              <a:rPr lang="en-US" b="1" u="sng" dirty="0">
                <a:latin typeface="Book Antiqua" pitchFamily="18" charset="0"/>
              </a:rPr>
              <a:t>Presentation made for </a:t>
            </a:r>
          </a:p>
          <a:p>
            <a:r>
              <a:rPr lang="en-US" b="1" dirty="0">
                <a:latin typeface="Book Antiqua" pitchFamily="18" charset="0"/>
              </a:rPr>
              <a:t>Class VI-IX</a:t>
            </a:r>
          </a:p>
          <a:p>
            <a:r>
              <a:rPr lang="en-US" b="1" dirty="0">
                <a:latin typeface="Book Antiqua" pitchFamily="18" charset="0"/>
              </a:rPr>
              <a:t>English 2</a:t>
            </a:r>
            <a:r>
              <a:rPr lang="en-US" b="1" baseline="30000" dirty="0">
                <a:latin typeface="Book Antiqua" pitchFamily="18" charset="0"/>
              </a:rPr>
              <a:t>nd</a:t>
            </a:r>
            <a:r>
              <a:rPr lang="en-US" b="1" dirty="0">
                <a:latin typeface="Book Antiqua" pitchFamily="18" charset="0"/>
              </a:rPr>
              <a:t> paper</a:t>
            </a:r>
          </a:p>
          <a:p>
            <a:r>
              <a:rPr lang="en-US" b="1" dirty="0">
                <a:latin typeface="Book Antiqua" pitchFamily="18" charset="0"/>
              </a:rPr>
              <a:t>Grammar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ADE8163-E1C1-5D46-89FC-27E775B21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76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BE58EBA-85B4-3649-A9A2-965AACE7E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" y="84370"/>
            <a:ext cx="6577060" cy="370264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D5EE4BF-B3ED-FE48-A293-4F1ECFEB1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4018532"/>
            <a:ext cx="6438900" cy="36195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2345906-5A6F-DD43-8C63-09ABA777A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60" y="3826252"/>
            <a:ext cx="6782076" cy="381178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9AC8DB3-FACF-B146-ADE8-C254DCE72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82" y="74421"/>
            <a:ext cx="6782076" cy="381177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32542" y="6324600"/>
            <a:ext cx="6096000" cy="876300"/>
          </a:xfrm>
          <a:prstGeom prst="rect">
            <a:avLst/>
          </a:prstGeom>
          <a:solidFill>
            <a:schemeClr val="bg1">
              <a:lumMod val="65000"/>
              <a:alpha val="34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8433" y="7013863"/>
            <a:ext cx="5943600" cy="8556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Book Antiqua" pitchFamily="18" charset="0"/>
              </a:rPr>
              <a:t>They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had been plying for two hours.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7393" y="520025"/>
            <a:ext cx="6310218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 They were playing </a:t>
            </a:r>
            <a:r>
              <a:rPr lang="en-US" b="1" dirty="0" err="1">
                <a:latin typeface="Book Antiqua" pitchFamily="18" charset="0"/>
              </a:rPr>
              <a:t>Kabadi</a:t>
            </a:r>
            <a:r>
              <a:rPr lang="en-US" b="1" dirty="0">
                <a:latin typeface="Book Antiqua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 rot="21399133">
            <a:off x="3139353" y="2446621"/>
            <a:ext cx="3041230" cy="1252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6701"/>
              </a:avLst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He caught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Book Antiqua" pitchFamily="18" charset="0"/>
              </a:rPr>
              <a:t>Only one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fish.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8352" y="6538755"/>
            <a:ext cx="5071256" cy="72374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1191"/>
              </a:avLst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Book Antiqua" pitchFamily="18" charset="0"/>
              </a:rPr>
              <a:t>I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had gone to</a:t>
            </a:r>
            <a:r>
              <a:rPr lang="en-GB" b="1" dirty="0">
                <a:solidFill>
                  <a:schemeClr val="bg1"/>
                </a:solidFill>
                <a:latin typeface="Book Antiqua" pitchFamily="18" charset="0"/>
              </a:rPr>
              <a:t>  Siligury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9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130" y="1116624"/>
            <a:ext cx="96012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What have you observed by the pictures?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6920" y="2360285"/>
            <a:ext cx="9601200" cy="764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Different forms of past tense.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843" y="4093855"/>
            <a:ext cx="12788810" cy="311002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469"/>
              </a:avLst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Let us discuss the forms of </a:t>
            </a:r>
          </a:p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past tenses in our today’s class. </a:t>
            </a:r>
          </a:p>
        </p:txBody>
      </p:sp>
    </p:spTree>
    <p:extLst>
      <p:ext uri="{BB962C8B-B14F-4D97-AF65-F5344CB8AC3E}">
        <p14:creationId xmlns:p14="http://schemas.microsoft.com/office/powerpoint/2010/main" val="10952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A7C8163-98F6-7E46-95C3-2EBDF2A3F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107"/>
            <a:ext cx="14130868" cy="79486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2435" y="305415"/>
            <a:ext cx="7165997" cy="91351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80"/>
              </a:avLst>
            </a:prstTxWarp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0695" y="3037341"/>
            <a:ext cx="10777504" cy="4216313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332"/>
              </a:avLst>
            </a:prstTxWarp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At the end of the lesson, 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identify the forms of past tense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identify the structures of the forms of past tense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transfer from one to another form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identify the structures of the forms of the sentences</a:t>
            </a:r>
          </a:p>
        </p:txBody>
      </p:sp>
    </p:spTree>
    <p:extLst>
      <p:ext uri="{BB962C8B-B14F-4D97-AF65-F5344CB8AC3E}">
        <p14:creationId xmlns:p14="http://schemas.microsoft.com/office/powerpoint/2010/main" val="17926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980" y="685800"/>
            <a:ext cx="10591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There are four forms of past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3080" y="2362200"/>
            <a:ext cx="9753600" cy="434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Past indefinite form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Past continuous form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Past perfect form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Past perfect continuous form</a:t>
            </a:r>
          </a:p>
        </p:txBody>
      </p:sp>
    </p:spTree>
    <p:extLst>
      <p:ext uri="{BB962C8B-B14F-4D97-AF65-F5344CB8AC3E}">
        <p14:creationId xmlns:p14="http://schemas.microsoft.com/office/powerpoint/2010/main" val="27273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52" y="285750"/>
            <a:ext cx="6350148" cy="7658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1. Past indefinite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1235202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Structure : Subject + Be (was/were)/had/v</a:t>
            </a:r>
            <a:r>
              <a:rPr lang="en-US" b="1" baseline="-25000" dirty="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 + extension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6640" y="2438400"/>
            <a:ext cx="5486400" cy="606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They  were   players.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7391400" y="2362201"/>
            <a:ext cx="1752600" cy="1139665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9144000" y="2362200"/>
            <a:ext cx="1371600" cy="1139665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0744200" y="2362201"/>
            <a:ext cx="2461260" cy="1139665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3501866"/>
            <a:ext cx="1752600" cy="6546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Subject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0" y="3509130"/>
            <a:ext cx="1371600" cy="647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  <a:latin typeface="Book Antiqua" pitchFamily="18" charset="0"/>
              </a:rPr>
              <a:t>be</a:t>
            </a:r>
            <a:endParaRPr lang="en-US" sz="2800" b="1" spc="-100" baseline="-25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4200" y="3501866"/>
            <a:ext cx="2392680" cy="6546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Extension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5638800"/>
            <a:ext cx="55626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Once they ________ football. They _______ a glorious history of football. People  ________ their performance very much.</a:t>
            </a:r>
          </a:p>
        </p:txBody>
      </p:sp>
      <p:sp>
        <p:nvSpPr>
          <p:cNvPr id="15" name="Down Arrow Callout 14"/>
          <p:cNvSpPr/>
          <p:nvPr/>
        </p:nvSpPr>
        <p:spPr>
          <a:xfrm>
            <a:off x="7406640" y="4343400"/>
            <a:ext cx="5730240" cy="12192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ook Antiqua" pitchFamily="18" charset="0"/>
              </a:rPr>
              <a:t>Fill in the blank with v</a:t>
            </a:r>
            <a:r>
              <a:rPr lang="en-US" sz="3600" baseline="-25000" dirty="0">
                <a:latin typeface="Book Antiqua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91400" y="5562600"/>
            <a:ext cx="574548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1ED7DFC3-4515-4745-815E-89B9FEDD2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4" y="2362200"/>
            <a:ext cx="6804776" cy="50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 animBg="1"/>
      <p:bldP spid="11" grpId="0" animBg="1"/>
      <p:bldP spid="12" grpId="0" animBg="1"/>
      <p:bldP spid="5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10363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Negative form of past indefinite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501807"/>
            <a:ext cx="8229600" cy="13937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Sub + be + not + Extension.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Sub + didn’t +V</a:t>
            </a:r>
            <a:r>
              <a:rPr lang="en-US" b="1" baseline="-25000" dirty="0">
                <a:latin typeface="Book Antiqua" pitchFamily="18" charset="0"/>
              </a:rPr>
              <a:t>1</a:t>
            </a:r>
            <a:r>
              <a:rPr lang="en-US" b="1" dirty="0">
                <a:latin typeface="Book Antiqua" pitchFamily="18" charset="0"/>
              </a:rPr>
              <a:t> +Extension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2" y="1501807"/>
            <a:ext cx="2091928" cy="6499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890" y="3886200"/>
            <a:ext cx="542071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He was not  a student.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198377" y="3572274"/>
            <a:ext cx="3517623" cy="4221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9910" y="4690969"/>
            <a:ext cx="5617779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He didn’t go to school.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0" y="5682847"/>
            <a:ext cx="6997977" cy="1022753"/>
            <a:chOff x="3200400" y="5682847"/>
            <a:chExt cx="6997977" cy="1022753"/>
          </a:xfrm>
        </p:grpSpPr>
        <p:sp>
          <p:nvSpPr>
            <p:cNvPr id="8" name="TextBox 7"/>
            <p:cNvSpPr txBox="1"/>
            <p:nvPr/>
          </p:nvSpPr>
          <p:spPr>
            <a:xfrm>
              <a:off x="3581400" y="5766930"/>
              <a:ext cx="6400800" cy="6096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I didn’t miss school.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3200400" y="5682847"/>
              <a:ext cx="6997977" cy="1022753"/>
            </a:xfrm>
            <a:prstGeom prst="wedgeRoundRectCallout">
              <a:avLst>
                <a:gd name="adj1" fmla="val 72886"/>
                <a:gd name="adj2" fmla="val -11168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593078" y="1469749"/>
            <a:ext cx="2331722" cy="6028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10303" y="3873061"/>
            <a:ext cx="2028496" cy="555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19244" y="2199370"/>
            <a:ext cx="2928445" cy="7571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66090" y="5761677"/>
            <a:ext cx="4430110" cy="8703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10303" y="4645248"/>
            <a:ext cx="2409498" cy="7192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648" y="228600"/>
            <a:ext cx="11970152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Interrogative form of past indefinite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501807"/>
            <a:ext cx="8229600" cy="1265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Be + sub + Extension +?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Did + sub +V</a:t>
            </a:r>
            <a:r>
              <a:rPr lang="en-US" b="1" baseline="-25000" dirty="0">
                <a:latin typeface="Book Antiqua" pitchFamily="18" charset="0"/>
              </a:rPr>
              <a:t>1</a:t>
            </a:r>
            <a:r>
              <a:rPr lang="en-US" b="1" dirty="0">
                <a:latin typeface="Book Antiqua" pitchFamily="18" charset="0"/>
              </a:rPr>
              <a:t> +Extension+?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8890" y="3810000"/>
            <a:ext cx="473491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Was he  a student?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9910" y="4690969"/>
            <a:ext cx="5617779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Did he go to school?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0" y="5682847"/>
            <a:ext cx="6997977" cy="1022753"/>
            <a:chOff x="3200400" y="5682847"/>
            <a:chExt cx="6997977" cy="1022753"/>
          </a:xfrm>
        </p:grpSpPr>
        <p:sp>
          <p:nvSpPr>
            <p:cNvPr id="8" name="TextBox 7"/>
            <p:cNvSpPr txBox="1"/>
            <p:nvPr/>
          </p:nvSpPr>
          <p:spPr>
            <a:xfrm>
              <a:off x="3581400" y="5914077"/>
              <a:ext cx="4866289" cy="7153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Did I miss  college?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3200400" y="5682847"/>
              <a:ext cx="6997977" cy="1022753"/>
            </a:xfrm>
            <a:prstGeom prst="wedgeRoundRectCallout">
              <a:avLst>
                <a:gd name="adj1" fmla="val 72233"/>
                <a:gd name="adj2" fmla="val -17427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862549" y="1454508"/>
            <a:ext cx="2462051" cy="555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24807" y="3639420"/>
            <a:ext cx="2070538" cy="8563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36632" y="2164080"/>
            <a:ext cx="4011968" cy="6335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42290" y="5761677"/>
            <a:ext cx="2906110" cy="8703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24808" y="4617720"/>
            <a:ext cx="2913992" cy="719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430000" y="3886200"/>
            <a:ext cx="1690468" cy="3964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648" y="1225200"/>
            <a:ext cx="2898504" cy="6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1107</Words>
  <Application>Microsoft Office PowerPoint</Application>
  <PresentationFormat>Custom</PresentationFormat>
  <Paragraphs>169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mojiburrohman300@gmail.com</cp:lastModifiedBy>
  <cp:revision>90</cp:revision>
  <dcterms:created xsi:type="dcterms:W3CDTF">2015-10-24T02:15:33Z</dcterms:created>
  <dcterms:modified xsi:type="dcterms:W3CDTF">2020-10-27T06:50:29Z</dcterms:modified>
</cp:coreProperties>
</file>