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8"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60F740-16C9-450F-971D-D4E6E1CB006F}" type="datetimeFigureOut">
              <a:rPr lang="en-US" smtClean="0"/>
              <a:t>10/20/2020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201C00-6686-487C-81D9-334C920CC891}" type="slidenum">
              <a:rPr lang="en-US" smtClean="0"/>
              <a:t>‹#›</a:t>
            </a:fld>
            <a:endParaRPr lang="en-US"/>
          </a:p>
        </p:txBody>
      </p:sp>
    </p:spTree>
    <p:extLst>
      <p:ext uri="{BB962C8B-B14F-4D97-AF65-F5344CB8AC3E}">
        <p14:creationId xmlns:p14="http://schemas.microsoft.com/office/powerpoint/2010/main" val="222752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201C00-6686-487C-81D9-334C920CC891}" type="slidenum">
              <a:rPr lang="en-US" smtClean="0"/>
              <a:t>4</a:t>
            </a:fld>
            <a:endParaRPr lang="en-US"/>
          </a:p>
        </p:txBody>
      </p:sp>
    </p:spTree>
    <p:extLst>
      <p:ext uri="{BB962C8B-B14F-4D97-AF65-F5344CB8AC3E}">
        <p14:creationId xmlns:p14="http://schemas.microsoft.com/office/powerpoint/2010/main" val="3389734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37A846-BB6F-44D4-8F41-25A7E8089A3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638F7-D467-429B-9C9D-42C07E9E18A0}" type="slidenum">
              <a:rPr lang="en-US" smtClean="0"/>
              <a:t>‹#›</a:t>
            </a:fld>
            <a:endParaRPr lang="en-US"/>
          </a:p>
        </p:txBody>
      </p:sp>
    </p:spTree>
    <p:extLst>
      <p:ext uri="{BB962C8B-B14F-4D97-AF65-F5344CB8AC3E}">
        <p14:creationId xmlns:p14="http://schemas.microsoft.com/office/powerpoint/2010/main" val="2304214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37A846-BB6F-44D4-8F41-25A7E8089A3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638F7-D467-429B-9C9D-42C07E9E18A0}" type="slidenum">
              <a:rPr lang="en-US" smtClean="0"/>
              <a:t>‹#›</a:t>
            </a:fld>
            <a:endParaRPr lang="en-US"/>
          </a:p>
        </p:txBody>
      </p:sp>
    </p:spTree>
    <p:extLst>
      <p:ext uri="{BB962C8B-B14F-4D97-AF65-F5344CB8AC3E}">
        <p14:creationId xmlns:p14="http://schemas.microsoft.com/office/powerpoint/2010/main" val="3452898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37A846-BB6F-44D4-8F41-25A7E8089A3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638F7-D467-429B-9C9D-42C07E9E18A0}" type="slidenum">
              <a:rPr lang="en-US" smtClean="0"/>
              <a:t>‹#›</a:t>
            </a:fld>
            <a:endParaRPr lang="en-US"/>
          </a:p>
        </p:txBody>
      </p:sp>
    </p:spTree>
    <p:extLst>
      <p:ext uri="{BB962C8B-B14F-4D97-AF65-F5344CB8AC3E}">
        <p14:creationId xmlns:p14="http://schemas.microsoft.com/office/powerpoint/2010/main" val="59445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37A846-BB6F-44D4-8F41-25A7E8089A3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638F7-D467-429B-9C9D-42C07E9E18A0}" type="slidenum">
              <a:rPr lang="en-US" smtClean="0"/>
              <a:t>‹#›</a:t>
            </a:fld>
            <a:endParaRPr lang="en-US"/>
          </a:p>
        </p:txBody>
      </p:sp>
    </p:spTree>
    <p:extLst>
      <p:ext uri="{BB962C8B-B14F-4D97-AF65-F5344CB8AC3E}">
        <p14:creationId xmlns:p14="http://schemas.microsoft.com/office/powerpoint/2010/main" val="3702872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37A846-BB6F-44D4-8F41-25A7E8089A3D}"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638F7-D467-429B-9C9D-42C07E9E18A0}" type="slidenum">
              <a:rPr lang="en-US" smtClean="0"/>
              <a:t>‹#›</a:t>
            </a:fld>
            <a:endParaRPr lang="en-US"/>
          </a:p>
        </p:txBody>
      </p:sp>
    </p:spTree>
    <p:extLst>
      <p:ext uri="{BB962C8B-B14F-4D97-AF65-F5344CB8AC3E}">
        <p14:creationId xmlns:p14="http://schemas.microsoft.com/office/powerpoint/2010/main" val="1909712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37A846-BB6F-44D4-8F41-25A7E8089A3D}"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638F7-D467-429B-9C9D-42C07E9E18A0}" type="slidenum">
              <a:rPr lang="en-US" smtClean="0"/>
              <a:t>‹#›</a:t>
            </a:fld>
            <a:endParaRPr lang="en-US"/>
          </a:p>
        </p:txBody>
      </p:sp>
    </p:spTree>
    <p:extLst>
      <p:ext uri="{BB962C8B-B14F-4D97-AF65-F5344CB8AC3E}">
        <p14:creationId xmlns:p14="http://schemas.microsoft.com/office/powerpoint/2010/main" val="316353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37A846-BB6F-44D4-8F41-25A7E8089A3D}" type="datetimeFigureOut">
              <a:rPr lang="en-US" smtClean="0"/>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2638F7-D467-429B-9C9D-42C07E9E18A0}" type="slidenum">
              <a:rPr lang="en-US" smtClean="0"/>
              <a:t>‹#›</a:t>
            </a:fld>
            <a:endParaRPr lang="en-US"/>
          </a:p>
        </p:txBody>
      </p:sp>
    </p:spTree>
    <p:extLst>
      <p:ext uri="{BB962C8B-B14F-4D97-AF65-F5344CB8AC3E}">
        <p14:creationId xmlns:p14="http://schemas.microsoft.com/office/powerpoint/2010/main" val="2359184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37A846-BB6F-44D4-8F41-25A7E8089A3D}" type="datetimeFigureOut">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2638F7-D467-429B-9C9D-42C07E9E18A0}" type="slidenum">
              <a:rPr lang="en-US" smtClean="0"/>
              <a:t>‹#›</a:t>
            </a:fld>
            <a:endParaRPr lang="en-US"/>
          </a:p>
        </p:txBody>
      </p:sp>
    </p:spTree>
    <p:extLst>
      <p:ext uri="{BB962C8B-B14F-4D97-AF65-F5344CB8AC3E}">
        <p14:creationId xmlns:p14="http://schemas.microsoft.com/office/powerpoint/2010/main" val="2552450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37A846-BB6F-44D4-8F41-25A7E8089A3D}" type="datetimeFigureOut">
              <a:rPr lang="en-US" smtClean="0"/>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2638F7-D467-429B-9C9D-42C07E9E18A0}" type="slidenum">
              <a:rPr lang="en-US" smtClean="0"/>
              <a:t>‹#›</a:t>
            </a:fld>
            <a:endParaRPr lang="en-US"/>
          </a:p>
        </p:txBody>
      </p:sp>
    </p:spTree>
    <p:extLst>
      <p:ext uri="{BB962C8B-B14F-4D97-AF65-F5344CB8AC3E}">
        <p14:creationId xmlns:p14="http://schemas.microsoft.com/office/powerpoint/2010/main" val="182975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37A846-BB6F-44D4-8F41-25A7E8089A3D}"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638F7-D467-429B-9C9D-42C07E9E18A0}" type="slidenum">
              <a:rPr lang="en-US" smtClean="0"/>
              <a:t>‹#›</a:t>
            </a:fld>
            <a:endParaRPr lang="en-US"/>
          </a:p>
        </p:txBody>
      </p:sp>
    </p:spTree>
    <p:extLst>
      <p:ext uri="{BB962C8B-B14F-4D97-AF65-F5344CB8AC3E}">
        <p14:creationId xmlns:p14="http://schemas.microsoft.com/office/powerpoint/2010/main" val="3448513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37A846-BB6F-44D4-8F41-25A7E8089A3D}"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638F7-D467-429B-9C9D-42C07E9E18A0}" type="slidenum">
              <a:rPr lang="en-US" smtClean="0"/>
              <a:t>‹#›</a:t>
            </a:fld>
            <a:endParaRPr lang="en-US"/>
          </a:p>
        </p:txBody>
      </p:sp>
    </p:spTree>
    <p:extLst>
      <p:ext uri="{BB962C8B-B14F-4D97-AF65-F5344CB8AC3E}">
        <p14:creationId xmlns:p14="http://schemas.microsoft.com/office/powerpoint/2010/main" val="1349548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37A846-BB6F-44D4-8F41-25A7E8089A3D}" type="datetimeFigureOut">
              <a:rPr lang="en-US" smtClean="0"/>
              <a:t>10/20/2020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2638F7-D467-429B-9C9D-42C07E9E18A0}" type="slidenum">
              <a:rPr lang="en-US" smtClean="0"/>
              <a:t>‹#›</a:t>
            </a:fld>
            <a:endParaRPr lang="en-US"/>
          </a:p>
        </p:txBody>
      </p:sp>
    </p:spTree>
    <p:extLst>
      <p:ext uri="{BB962C8B-B14F-4D97-AF65-F5344CB8AC3E}">
        <p14:creationId xmlns:p14="http://schemas.microsoft.com/office/powerpoint/2010/main" val="49132254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400800"/>
          </a:xfrm>
          <a:solidFill>
            <a:schemeClr val="accent6"/>
          </a:solidFill>
        </p:spPr>
        <p:txBody>
          <a:bodyPr>
            <a:noAutofit/>
          </a:bodyPr>
          <a:lstStyle/>
          <a:p>
            <a:r>
              <a:rPr lang="en-US" sz="9600" b="1" i="1" u="sng" dirty="0" err="1" smtClean="0">
                <a:solidFill>
                  <a:srgbClr val="FF0000"/>
                </a:solidFill>
              </a:rPr>
              <a:t>স্বাগতম</a:t>
            </a:r>
            <a:endParaRPr lang="en-US" sz="9600" b="1" i="1" u="sng" dirty="0">
              <a:solidFill>
                <a:srgbClr val="FF0000"/>
              </a:solidFill>
            </a:endParaRPr>
          </a:p>
        </p:txBody>
      </p:sp>
      <p:sp>
        <p:nvSpPr>
          <p:cNvPr id="5" name="Flowchart: Punched Tape 4"/>
          <p:cNvSpPr/>
          <p:nvPr/>
        </p:nvSpPr>
        <p:spPr>
          <a:xfrm>
            <a:off x="2362200" y="665018"/>
            <a:ext cx="4038600" cy="804672"/>
          </a:xfrm>
          <a:prstGeom prst="flowChartPunchedTa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solidFill>
                  <a:srgbClr val="FF0000"/>
                </a:solidFill>
              </a:rPr>
              <a:t>বিসমিল্লাহহির      রাহমানির       রাহিম </a:t>
            </a:r>
            <a:endParaRPr lang="en-US" dirty="0">
              <a:solidFill>
                <a:srgbClr val="FF0000"/>
              </a:solidFill>
            </a:endParaRPr>
          </a:p>
        </p:txBody>
      </p:sp>
      <p:sp>
        <p:nvSpPr>
          <p:cNvPr id="4" name="Flowchart: Punched Tape 3"/>
          <p:cNvSpPr/>
          <p:nvPr/>
        </p:nvSpPr>
        <p:spPr>
          <a:xfrm>
            <a:off x="6705600" y="301059"/>
            <a:ext cx="2057400" cy="343177"/>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Ego </a:t>
            </a:r>
            <a:r>
              <a:rPr lang="en-US" dirty="0" err="1" smtClean="0"/>
              <a:t>mastary</a:t>
            </a:r>
            <a:endParaRPr lang="en-US" dirty="0"/>
          </a:p>
        </p:txBody>
      </p:sp>
    </p:spTree>
    <p:extLst>
      <p:ext uri="{BB962C8B-B14F-4D97-AF65-F5344CB8AC3E}">
        <p14:creationId xmlns:p14="http://schemas.microsoft.com/office/powerpoint/2010/main" val="3989909542"/>
      </p:ext>
    </p:extLst>
  </p:cSld>
  <p:clrMapOvr>
    <a:masterClrMapping/>
  </p:clrMapOvr>
  <mc:AlternateContent xmlns:mc="http://schemas.openxmlformats.org/markup-compatibility/2006" xmlns:p14="http://schemas.microsoft.com/office/powerpoint/2010/main">
    <mc:Choice Requires="p14">
      <p:transition spd="slow" p14:dur="3400" advClick="0" advTm="6000">
        <p14:reveal/>
      </p:transition>
    </mc:Choice>
    <mc:Fallback xmlns="">
      <p:transition spd="slow"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5"/>
                                        </p:tgtEl>
                                        <p:attrNameLst>
                                          <p:attrName>style.color</p:attrName>
                                        </p:attrNameLst>
                                      </p:cBhvr>
                                      <p:to>
                                        <a:schemeClr val="bg1"/>
                                      </p:to>
                                    </p:animClr>
                                    <p:animClr clrSpc="rgb" dir="cw">
                                      <p:cBhvr>
                                        <p:cTn id="14" dur="250" autoRev="1" fill="remove"/>
                                        <p:tgtEl>
                                          <p:spTgt spid="5"/>
                                        </p:tgtEl>
                                        <p:attrNameLst>
                                          <p:attrName>fillcolor</p:attrName>
                                        </p:attrNameLst>
                                      </p:cBhvr>
                                      <p:to>
                                        <a:schemeClr val="bg1"/>
                                      </p:to>
                                    </p:animClr>
                                    <p:set>
                                      <p:cBhvr>
                                        <p:cTn id="15" dur="250" autoRev="1" fill="remove"/>
                                        <p:tgtEl>
                                          <p:spTgt spid="5"/>
                                        </p:tgtEl>
                                        <p:attrNameLst>
                                          <p:attrName>fill.type</p:attrName>
                                        </p:attrNameLst>
                                      </p:cBhvr>
                                      <p:to>
                                        <p:strVal val="solid"/>
                                      </p:to>
                                    </p:set>
                                    <p:set>
                                      <p:cBhvr>
                                        <p:cTn id="16" dur="250" autoRev="1" fill="remove"/>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 y="223910"/>
            <a:ext cx="8816181" cy="6606381"/>
          </a:xfrm>
        </p:spPr>
      </p:pic>
    </p:spTree>
    <p:extLst>
      <p:ext uri="{BB962C8B-B14F-4D97-AF65-F5344CB8AC3E}">
        <p14:creationId xmlns:p14="http://schemas.microsoft.com/office/powerpoint/2010/main" val="4294151411"/>
      </p:ext>
    </p:extLst>
  </p:cSld>
  <p:clrMapOvr>
    <a:masterClrMapping/>
  </p:clrMapOvr>
  <p:transition spd="slow" advClick="0" advTm="7000">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a:solidFill>
            <a:srgbClr val="00B050"/>
          </a:solidFill>
        </p:spPr>
        <p:txBody>
          <a:bodyPr>
            <a:normAutofit/>
          </a:bodyPr>
          <a:lstStyle/>
          <a:p>
            <a:r>
              <a:rPr lang="bn-IN" sz="9600" dirty="0" smtClean="0">
                <a:solidFill>
                  <a:srgbClr val="FFFF00"/>
                </a:solidFill>
              </a:rPr>
              <a:t>ধন্যবাদ</a:t>
            </a:r>
            <a:endParaRPr lang="en-US" sz="9600" dirty="0">
              <a:solidFill>
                <a:srgbClr val="FFFF00"/>
              </a:solidFill>
            </a:endParaRPr>
          </a:p>
        </p:txBody>
      </p:sp>
    </p:spTree>
    <p:extLst>
      <p:ext uri="{BB962C8B-B14F-4D97-AF65-F5344CB8AC3E}">
        <p14:creationId xmlns:p14="http://schemas.microsoft.com/office/powerpoint/2010/main" val="3954808796"/>
      </p:ext>
    </p:extLst>
  </p:cSld>
  <p:clrMapOvr>
    <a:masterClrMapping/>
  </p:clrMapOvr>
  <mc:AlternateContent xmlns:mc="http://schemas.openxmlformats.org/markup-compatibility/2006" xmlns:p14="http://schemas.microsoft.com/office/powerpoint/2010/main">
    <mc:Choice Requires="p14">
      <p:transition spd="slow" p14:dur="800" advClick="0" advTm="7000">
        <p14:flythrough/>
      </p:transition>
    </mc:Choice>
    <mc:Fallback xmlns="">
      <p:transition spd="slow" advClick="0" advTm="7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bn-IN" dirty="0" smtClean="0">
                <a:solidFill>
                  <a:srgbClr val="FFFF00"/>
                </a:solidFill>
              </a:rPr>
              <a:t> </a:t>
            </a:r>
            <a:r>
              <a:rPr lang="bn-IN" b="1" dirty="0" smtClean="0">
                <a:solidFill>
                  <a:srgbClr val="FFFF00"/>
                </a:solidFill>
              </a:rPr>
              <a:t>শিক্ষক</a:t>
            </a:r>
            <a:r>
              <a:rPr lang="bn-IN" dirty="0" smtClean="0">
                <a:solidFill>
                  <a:srgbClr val="FFFF00"/>
                </a:solidFill>
              </a:rPr>
              <a:t> </a:t>
            </a:r>
            <a:r>
              <a:rPr lang="bn-IN" b="1" dirty="0" smtClean="0">
                <a:solidFill>
                  <a:srgbClr val="FFFF00"/>
                </a:solidFill>
              </a:rPr>
              <a:t>পরিচিতিঃ</a:t>
            </a:r>
            <a:r>
              <a:rPr lang="bn-IN" dirty="0" smtClean="0"/>
              <a:t/>
            </a:r>
            <a:br>
              <a:rPr lang="bn-IN" dirty="0" smtClean="0"/>
            </a:br>
            <a:r>
              <a:rPr lang="bn-IN" dirty="0" smtClean="0"/>
              <a:t/>
            </a:r>
            <a:br>
              <a:rPr lang="bn-IN" dirty="0" smtClean="0"/>
            </a:br>
            <a:r>
              <a:rPr lang="bn-IN" i="1" dirty="0" smtClean="0">
                <a:solidFill>
                  <a:srgbClr val="FF0000"/>
                </a:solidFill>
              </a:rPr>
              <a:t>মোহাম্মদ আমিনুল ইসলাম</a:t>
            </a:r>
            <a:r>
              <a:rPr lang="bn-IN" dirty="0" smtClean="0">
                <a:solidFill>
                  <a:srgbClr val="FF0000"/>
                </a:solidFill>
              </a:rPr>
              <a:t/>
            </a:r>
            <a:br>
              <a:rPr lang="bn-IN" dirty="0" smtClean="0">
                <a:solidFill>
                  <a:srgbClr val="FF0000"/>
                </a:solidFill>
              </a:rPr>
            </a:br>
            <a:r>
              <a:rPr lang="bn-IN" dirty="0" smtClean="0">
                <a:solidFill>
                  <a:srgbClr val="FF0000"/>
                </a:solidFill>
              </a:rPr>
              <a:t>প্রভাষক</a:t>
            </a:r>
            <a:br>
              <a:rPr lang="bn-IN" dirty="0" smtClean="0">
                <a:solidFill>
                  <a:srgbClr val="FF0000"/>
                </a:solidFill>
              </a:rPr>
            </a:br>
            <a:r>
              <a:rPr lang="bn-IN" dirty="0" smtClean="0">
                <a:solidFill>
                  <a:srgbClr val="FFFF00"/>
                </a:solidFill>
              </a:rPr>
              <a:t>সমাজ কম’ বিভাগ </a:t>
            </a:r>
            <a:r>
              <a:rPr lang="bn-IN" dirty="0" smtClean="0">
                <a:solidFill>
                  <a:srgbClr val="00B050"/>
                </a:solidFill>
              </a:rPr>
              <a:t/>
            </a:r>
            <a:br>
              <a:rPr lang="bn-IN" dirty="0" smtClean="0">
                <a:solidFill>
                  <a:srgbClr val="00B050"/>
                </a:solidFill>
              </a:rPr>
            </a:br>
            <a:r>
              <a:rPr lang="bn-IN" b="1" dirty="0" smtClean="0"/>
              <a:t>গোয়াইনঘাট সরকারি কলেজ </a:t>
            </a:r>
            <a:r>
              <a:rPr lang="bn-IN" dirty="0" smtClean="0"/>
              <a:t>সিলেট।</a:t>
            </a:r>
            <a:br>
              <a:rPr lang="bn-IN" dirty="0" smtClean="0"/>
            </a:br>
            <a:r>
              <a:rPr lang="bn-IN" dirty="0" smtClean="0"/>
              <a:t>০১৭১০৪৬১৩২৪ </a:t>
            </a:r>
            <a:endParaRPr lang="en-US" dirty="0"/>
          </a:p>
        </p:txBody>
      </p:sp>
    </p:spTree>
    <p:extLst>
      <p:ext uri="{BB962C8B-B14F-4D97-AF65-F5344CB8AC3E}">
        <p14:creationId xmlns:p14="http://schemas.microsoft.com/office/powerpoint/2010/main" val="1715500437"/>
      </p:ext>
    </p:extLst>
  </p:cSld>
  <p:clrMapOvr>
    <a:masterClrMapping/>
  </p:clrMapOvr>
  <p:transition spd="slow" advClick="0" advTm="7000">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382000" cy="6400800"/>
          </a:xfrm>
        </p:spPr>
        <p:txBody>
          <a:bodyPr>
            <a:normAutofit/>
          </a:bodyPr>
          <a:lstStyle/>
          <a:p>
            <a:r>
              <a:rPr lang="en-US" sz="4000" dirty="0" smtClean="0">
                <a:solidFill>
                  <a:srgbClr val="FFFF00"/>
                </a:solidFill>
              </a:rPr>
              <a:t>Definition of social work.</a:t>
            </a:r>
            <a:br>
              <a:rPr lang="en-US" sz="4000" dirty="0" smtClean="0">
                <a:solidFill>
                  <a:srgbClr val="FFFF00"/>
                </a:solidFill>
              </a:rPr>
            </a:br>
            <a:r>
              <a:rPr lang="en-US" sz="4000" dirty="0" smtClean="0">
                <a:solidFill>
                  <a:srgbClr val="FFFF00"/>
                </a:solidFill>
              </a:rPr>
              <a:t>According to UNO “Social work is an activity designed to help towards a better mutual adjustment of individual and their social environment</a:t>
            </a:r>
            <a:r>
              <a:rPr lang="en-US" sz="4000" dirty="0" smtClean="0"/>
              <a:t>”</a:t>
            </a:r>
            <a:r>
              <a:rPr lang="bn-IN" sz="4000" dirty="0" smtClean="0"/>
              <a:t/>
            </a:r>
            <a:br>
              <a:rPr lang="bn-IN" sz="4000" dirty="0" smtClean="0"/>
            </a:br>
            <a:r>
              <a:rPr lang="bn-IN" sz="4000" dirty="0"/>
              <a:t/>
            </a:r>
            <a:br>
              <a:rPr lang="bn-IN" sz="4000" dirty="0"/>
            </a:br>
            <a:r>
              <a:rPr lang="en-US" sz="2800" dirty="0" smtClean="0"/>
              <a:t/>
            </a:r>
            <a:br>
              <a:rPr lang="en-US" sz="2800" dirty="0" smtClean="0"/>
            </a:br>
            <a:r>
              <a:rPr lang="en-US" sz="2800" dirty="0" err="1" smtClean="0">
                <a:solidFill>
                  <a:srgbClr val="FFC000"/>
                </a:solidFill>
              </a:rPr>
              <a:t>সমাজ</a:t>
            </a:r>
            <a:r>
              <a:rPr lang="en-US" sz="2800" dirty="0" smtClean="0">
                <a:solidFill>
                  <a:srgbClr val="FFC000"/>
                </a:solidFill>
              </a:rPr>
              <a:t>  </a:t>
            </a:r>
            <a:r>
              <a:rPr lang="en-US" sz="2800" dirty="0" err="1" smtClean="0">
                <a:solidFill>
                  <a:srgbClr val="FFC000"/>
                </a:solidFill>
              </a:rPr>
              <a:t>কম</a:t>
            </a:r>
            <a:r>
              <a:rPr lang="bn-IN" sz="2800" dirty="0" smtClean="0">
                <a:solidFill>
                  <a:srgbClr val="FFC000"/>
                </a:solidFill>
              </a:rPr>
              <a:t>’</a:t>
            </a:r>
            <a:r>
              <a:rPr lang="en-US" sz="2800" dirty="0" smtClean="0">
                <a:solidFill>
                  <a:srgbClr val="FFC000"/>
                </a:solidFill>
              </a:rPr>
              <a:t> </a:t>
            </a:r>
            <a:r>
              <a:rPr lang="en-US" sz="2800" dirty="0" err="1" smtClean="0">
                <a:solidFill>
                  <a:srgbClr val="FFC000"/>
                </a:solidFill>
              </a:rPr>
              <a:t>এমন</a:t>
            </a:r>
            <a:r>
              <a:rPr lang="en-US" sz="2800" dirty="0" smtClean="0">
                <a:solidFill>
                  <a:srgbClr val="FFC000"/>
                </a:solidFill>
              </a:rPr>
              <a:t> </a:t>
            </a:r>
            <a:r>
              <a:rPr lang="bn-IN" sz="2800" dirty="0" smtClean="0">
                <a:solidFill>
                  <a:srgbClr val="FFC000"/>
                </a:solidFill>
              </a:rPr>
              <a:t> </a:t>
            </a:r>
            <a:r>
              <a:rPr lang="en-US" sz="2800" dirty="0" err="1" smtClean="0">
                <a:solidFill>
                  <a:srgbClr val="FFC000"/>
                </a:solidFill>
              </a:rPr>
              <a:t>এক</a:t>
            </a:r>
            <a:r>
              <a:rPr lang="en-US" sz="2800" dirty="0" smtClean="0">
                <a:solidFill>
                  <a:srgbClr val="FFC000"/>
                </a:solidFill>
              </a:rPr>
              <a:t> </a:t>
            </a:r>
            <a:r>
              <a:rPr lang="en-US" sz="2800" dirty="0" err="1" smtClean="0">
                <a:solidFill>
                  <a:srgbClr val="FFC000"/>
                </a:solidFill>
              </a:rPr>
              <a:t>ধরনের</a:t>
            </a:r>
            <a:r>
              <a:rPr lang="en-US" sz="2800" dirty="0" smtClean="0">
                <a:solidFill>
                  <a:srgbClr val="FFC000"/>
                </a:solidFill>
              </a:rPr>
              <a:t> </a:t>
            </a:r>
            <a:r>
              <a:rPr lang="en-US" sz="2800" dirty="0" err="1" smtClean="0">
                <a:solidFill>
                  <a:srgbClr val="FFC000"/>
                </a:solidFill>
              </a:rPr>
              <a:t>কাযাবলি</a:t>
            </a:r>
            <a:r>
              <a:rPr lang="en-US" sz="2800" dirty="0" smtClean="0">
                <a:solidFill>
                  <a:srgbClr val="FFC000"/>
                </a:solidFill>
              </a:rPr>
              <a:t> </a:t>
            </a:r>
            <a:r>
              <a:rPr lang="en-US" sz="2800" dirty="0" err="1" smtClean="0">
                <a:solidFill>
                  <a:srgbClr val="FFC000"/>
                </a:solidFill>
              </a:rPr>
              <a:t>যা</a:t>
            </a:r>
            <a:r>
              <a:rPr lang="en-US" sz="2800" dirty="0" smtClean="0">
                <a:solidFill>
                  <a:srgbClr val="FFC000"/>
                </a:solidFill>
              </a:rPr>
              <a:t> </a:t>
            </a:r>
            <a:r>
              <a:rPr lang="en-US" sz="2800" dirty="0" err="1" smtClean="0">
                <a:solidFill>
                  <a:srgbClr val="FFC000"/>
                </a:solidFill>
              </a:rPr>
              <a:t>ব্যক্তি</a:t>
            </a:r>
            <a:r>
              <a:rPr lang="en-US" sz="2800" dirty="0" smtClean="0">
                <a:solidFill>
                  <a:srgbClr val="FFC000"/>
                </a:solidFill>
              </a:rPr>
              <a:t> </a:t>
            </a:r>
            <a:r>
              <a:rPr lang="bn-IN" sz="2800" dirty="0" smtClean="0">
                <a:solidFill>
                  <a:srgbClr val="FFC000"/>
                </a:solidFill>
              </a:rPr>
              <a:t> </a:t>
            </a:r>
            <a:r>
              <a:rPr lang="en-US" sz="2800" dirty="0" smtClean="0">
                <a:solidFill>
                  <a:srgbClr val="FFC000"/>
                </a:solidFill>
              </a:rPr>
              <a:t>ও </a:t>
            </a:r>
            <a:r>
              <a:rPr lang="en-US" sz="2800" dirty="0" err="1" smtClean="0">
                <a:solidFill>
                  <a:srgbClr val="FFC000"/>
                </a:solidFill>
              </a:rPr>
              <a:t>তার</a:t>
            </a:r>
            <a:r>
              <a:rPr lang="en-US" sz="2800" dirty="0" smtClean="0">
                <a:solidFill>
                  <a:srgbClr val="FFC000"/>
                </a:solidFill>
              </a:rPr>
              <a:t> </a:t>
            </a:r>
            <a:r>
              <a:rPr lang="en-US" sz="2800" dirty="0" err="1" smtClean="0">
                <a:solidFill>
                  <a:srgbClr val="FFC000"/>
                </a:solidFill>
              </a:rPr>
              <a:t>পরিবেশের</a:t>
            </a:r>
            <a:r>
              <a:rPr lang="en-US" sz="2800" dirty="0" smtClean="0">
                <a:solidFill>
                  <a:srgbClr val="FFC000"/>
                </a:solidFill>
              </a:rPr>
              <a:t> </a:t>
            </a:r>
            <a:r>
              <a:rPr lang="en-US" sz="2800" dirty="0" err="1" smtClean="0">
                <a:solidFill>
                  <a:srgbClr val="FFC000"/>
                </a:solidFill>
              </a:rPr>
              <a:t>মধ্যে</a:t>
            </a:r>
            <a:r>
              <a:rPr lang="en-US" sz="2800" dirty="0" smtClean="0">
                <a:solidFill>
                  <a:srgbClr val="FFC000"/>
                </a:solidFill>
              </a:rPr>
              <a:t> </a:t>
            </a:r>
            <a:r>
              <a:rPr lang="en-US" sz="2800" dirty="0" err="1" smtClean="0">
                <a:solidFill>
                  <a:srgbClr val="FFC000"/>
                </a:solidFill>
              </a:rPr>
              <a:t>সু</a:t>
            </a:r>
            <a:r>
              <a:rPr lang="en-US" sz="2800" dirty="0" smtClean="0">
                <a:solidFill>
                  <a:srgbClr val="FFC000"/>
                </a:solidFill>
              </a:rPr>
              <a:t> </a:t>
            </a:r>
            <a:r>
              <a:rPr lang="en-US" sz="2800" dirty="0" err="1" smtClean="0">
                <a:solidFill>
                  <a:srgbClr val="FFC000"/>
                </a:solidFill>
              </a:rPr>
              <a:t>সামাঞ্জস্যপূন</a:t>
            </a:r>
            <a:r>
              <a:rPr lang="en-US" sz="2800" dirty="0" smtClean="0">
                <a:solidFill>
                  <a:srgbClr val="FFC000"/>
                </a:solidFill>
              </a:rPr>
              <a:t>’ </a:t>
            </a:r>
            <a:r>
              <a:rPr lang="en-US" sz="2800" dirty="0" err="1" smtClean="0">
                <a:solidFill>
                  <a:srgbClr val="FFC000"/>
                </a:solidFill>
              </a:rPr>
              <a:t>পারস্পারিক</a:t>
            </a:r>
            <a:r>
              <a:rPr lang="en-US" sz="2800" dirty="0" smtClean="0">
                <a:solidFill>
                  <a:srgbClr val="FFC000"/>
                </a:solidFill>
              </a:rPr>
              <a:t> </a:t>
            </a:r>
            <a:r>
              <a:rPr lang="en-US" sz="2800" dirty="0" err="1" smtClean="0">
                <a:solidFill>
                  <a:srgbClr val="FFC000"/>
                </a:solidFill>
              </a:rPr>
              <a:t>সম্পক</a:t>
            </a:r>
            <a:r>
              <a:rPr lang="en-US" sz="2800" dirty="0" smtClean="0">
                <a:solidFill>
                  <a:srgbClr val="FFC000"/>
                </a:solidFill>
              </a:rPr>
              <a:t>’ </a:t>
            </a:r>
            <a:r>
              <a:rPr lang="en-US" sz="2800" dirty="0" err="1" smtClean="0">
                <a:solidFill>
                  <a:srgbClr val="FFC000"/>
                </a:solidFill>
              </a:rPr>
              <a:t>সৃষ্টির</a:t>
            </a:r>
            <a:r>
              <a:rPr lang="en-US" sz="2800" dirty="0" smtClean="0">
                <a:solidFill>
                  <a:srgbClr val="FFC000"/>
                </a:solidFill>
              </a:rPr>
              <a:t> </a:t>
            </a:r>
            <a:r>
              <a:rPr lang="en-US" sz="2800" dirty="0" err="1" smtClean="0">
                <a:solidFill>
                  <a:srgbClr val="FFC000"/>
                </a:solidFill>
              </a:rPr>
              <a:t>ধারা</a:t>
            </a:r>
            <a:r>
              <a:rPr lang="en-US" sz="2800" dirty="0" smtClean="0">
                <a:solidFill>
                  <a:srgbClr val="FFC000"/>
                </a:solidFill>
              </a:rPr>
              <a:t> </a:t>
            </a:r>
            <a:r>
              <a:rPr lang="en-US" sz="2800" dirty="0" err="1" smtClean="0">
                <a:solidFill>
                  <a:srgbClr val="FFC000"/>
                </a:solidFill>
              </a:rPr>
              <a:t>তাদের</a:t>
            </a:r>
            <a:r>
              <a:rPr lang="en-US" sz="2800" dirty="0" smtClean="0">
                <a:solidFill>
                  <a:srgbClr val="FFC000"/>
                </a:solidFill>
              </a:rPr>
              <a:t> </a:t>
            </a:r>
            <a:r>
              <a:rPr lang="en-US" sz="2800" dirty="0" err="1" smtClean="0">
                <a:solidFill>
                  <a:srgbClr val="FFC000"/>
                </a:solidFill>
              </a:rPr>
              <a:t>সাহায্য</a:t>
            </a:r>
            <a:r>
              <a:rPr lang="en-US" sz="2800" dirty="0" smtClean="0">
                <a:solidFill>
                  <a:srgbClr val="FFC000"/>
                </a:solidFill>
              </a:rPr>
              <a:t> </a:t>
            </a:r>
            <a:r>
              <a:rPr lang="bn-IN" sz="2800" dirty="0" smtClean="0">
                <a:solidFill>
                  <a:srgbClr val="FFC000"/>
                </a:solidFill>
              </a:rPr>
              <a:t> </a:t>
            </a:r>
            <a:r>
              <a:rPr lang="en-US" sz="2800" dirty="0" err="1" smtClean="0">
                <a:solidFill>
                  <a:srgbClr val="FFC000"/>
                </a:solidFill>
              </a:rPr>
              <a:t>করতে</a:t>
            </a:r>
            <a:r>
              <a:rPr lang="en-US" sz="2800" dirty="0" smtClean="0">
                <a:solidFill>
                  <a:srgbClr val="FFC000"/>
                </a:solidFill>
              </a:rPr>
              <a:t> </a:t>
            </a:r>
            <a:r>
              <a:rPr lang="en-US" sz="2800" dirty="0" err="1" smtClean="0">
                <a:solidFill>
                  <a:srgbClr val="FFC000"/>
                </a:solidFill>
              </a:rPr>
              <a:t>চায়</a:t>
            </a:r>
            <a:r>
              <a:rPr lang="en-US" sz="2800" dirty="0" smtClean="0">
                <a:solidFill>
                  <a:srgbClr val="FFC000"/>
                </a:solidFill>
              </a:rPr>
              <a:t>।</a:t>
            </a:r>
            <a:br>
              <a:rPr lang="en-US" sz="2800" dirty="0" smtClean="0">
                <a:solidFill>
                  <a:srgbClr val="FFC000"/>
                </a:solidFill>
              </a:rPr>
            </a:br>
            <a:r>
              <a:rPr lang="en-US" sz="2800" dirty="0" smtClean="0">
                <a:solidFill>
                  <a:srgbClr val="FFC000"/>
                </a:solidFill>
              </a:rPr>
              <a:t/>
            </a:r>
            <a:br>
              <a:rPr lang="en-US" sz="2800" dirty="0" smtClean="0">
                <a:solidFill>
                  <a:srgbClr val="FFC000"/>
                </a:solidFill>
              </a:rPr>
            </a:br>
            <a:endParaRPr lang="en-US" sz="2800" dirty="0">
              <a:solidFill>
                <a:srgbClr val="FFC000"/>
              </a:solidFill>
            </a:endParaRPr>
          </a:p>
        </p:txBody>
      </p:sp>
    </p:spTree>
    <p:extLst>
      <p:ext uri="{BB962C8B-B14F-4D97-AF65-F5344CB8AC3E}">
        <p14:creationId xmlns:p14="http://schemas.microsoft.com/office/powerpoint/2010/main" val="3985802270"/>
      </p:ext>
    </p:extLst>
  </p:cSld>
  <p:clrMapOvr>
    <a:masterClrMapping/>
  </p:clrMapOvr>
  <mc:AlternateContent xmlns:mc="http://schemas.openxmlformats.org/markup-compatibility/2006" xmlns:p14="http://schemas.microsoft.com/office/powerpoint/2010/main">
    <mc:Choice Requires="p14">
      <p:transition spd="slow" p14:dur="1100" advClick="0" advTm="7000">
        <p14:switch dir="r"/>
      </p:transition>
    </mc:Choice>
    <mc:Fallback xmlns="">
      <p:transition spd="slow" advClick="0" advTm="7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6202362"/>
          </a:xfrm>
        </p:spPr>
        <p:txBody>
          <a:bodyPr>
            <a:normAutofit/>
          </a:bodyPr>
          <a:lstStyle/>
          <a:p>
            <a:r>
              <a:rPr lang="en-US" sz="3200" dirty="0" smtClean="0"/>
              <a:t>According to Herbert </a:t>
            </a:r>
            <a:r>
              <a:rPr lang="en-US" sz="3200" dirty="0" err="1" smtClean="0"/>
              <a:t>Bisno,phylosophy</a:t>
            </a:r>
            <a:r>
              <a:rPr lang="en-US" sz="3200" dirty="0" smtClean="0"/>
              <a:t> of social work ,USA, 1952;p-1  ‘’Social work is the provision of services designed to aid individuals singly or in groups . In coping with present or future social and psychological obstacles </a:t>
            </a:r>
            <a:r>
              <a:rPr lang="en-US" sz="3200" dirty="0"/>
              <a:t>that prevent or likely to </a:t>
            </a:r>
            <a:r>
              <a:rPr lang="en-US" sz="3200" dirty="0" smtClean="0"/>
              <a:t>prevent full and effective  participation </a:t>
            </a:r>
            <a:r>
              <a:rPr lang="en-US" sz="2800" dirty="0" smtClean="0"/>
              <a:t>in society. </a:t>
            </a:r>
            <a:r>
              <a:rPr lang="bn-IN" sz="2800" dirty="0" smtClean="0"/>
              <a:t/>
            </a:r>
            <a:br>
              <a:rPr lang="bn-IN" sz="2800" dirty="0" smtClean="0"/>
            </a:br>
            <a:r>
              <a:rPr lang="en-US" sz="2800" dirty="0" smtClean="0"/>
              <a:t>  </a:t>
            </a:r>
            <a:r>
              <a:rPr lang="bn-IN" sz="2800" dirty="0" smtClean="0"/>
              <a:t/>
            </a:r>
            <a:br>
              <a:rPr lang="bn-IN" sz="2800" dirty="0" smtClean="0"/>
            </a:br>
            <a:r>
              <a:rPr lang="bn-IN" sz="2800" dirty="0" smtClean="0"/>
              <a:t>সমাজ কম</a:t>
            </a:r>
            <a:r>
              <a:rPr lang="en-US" sz="2800" dirty="0" smtClean="0"/>
              <a:t>’</a:t>
            </a:r>
            <a:r>
              <a:rPr lang="bn-IN" sz="2800" dirty="0" smtClean="0"/>
              <a:t> হচ্ছে সেই সেবা ব্যবস্থা যা সমাজে পূন’ এবং কায’করি  অংশগ্রণের ক্ষেত্রে যে সব সামাজিক ও মনস্থাত্ত্বিক বাধা বত’মানে রয়েছে এবং ভবিষ্যতে  তে আসতে পারে সে গুলো দূরিকরনে মানুষকে  একক কিংবা  দলীয় ভাবে সাহায্য করে”</a:t>
            </a:r>
            <a:endParaRPr lang="en-US" sz="2800" dirty="0"/>
          </a:p>
        </p:txBody>
      </p:sp>
    </p:spTree>
    <p:extLst>
      <p:ext uri="{BB962C8B-B14F-4D97-AF65-F5344CB8AC3E}">
        <p14:creationId xmlns:p14="http://schemas.microsoft.com/office/powerpoint/2010/main" val="80997385"/>
      </p:ext>
    </p:extLst>
  </p:cSld>
  <p:clrMapOvr>
    <a:masterClrMapping/>
  </p:clrMapOvr>
  <mc:AlternateContent xmlns:mc="http://schemas.openxmlformats.org/markup-compatibility/2006" xmlns:p14="http://schemas.microsoft.com/office/powerpoint/2010/main">
    <mc:Choice Requires="p14">
      <p:transition spd="slow" p14:dur="1400" advClick="0" advTm="7000">
        <p14:ripple/>
      </p:transition>
    </mc:Choice>
    <mc:Fallback xmlns="">
      <p:transition spd="slow" advClick="0" advTm="7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6202362"/>
          </a:xfrm>
        </p:spPr>
        <p:txBody>
          <a:bodyPr>
            <a:normAutofit/>
          </a:bodyPr>
          <a:lstStyle/>
          <a:p>
            <a:r>
              <a:rPr lang="en-US" sz="3600" dirty="0" smtClean="0"/>
              <a:t>According to W.A Friedlander ‘’introduction to social work ‘’social work is a professional services based on scientific knowledge ,skill in human relationship which help individual ,group ,and community to obtain social and personal satisfaction.</a:t>
            </a:r>
            <a:r>
              <a:rPr lang="bn-IN" sz="3600" dirty="0" smtClean="0"/>
              <a:t> </a:t>
            </a:r>
            <a:r>
              <a:rPr lang="en-US" sz="3600" dirty="0" smtClean="0"/>
              <a:t/>
            </a:r>
            <a:br>
              <a:rPr lang="en-US" sz="3600" dirty="0" smtClean="0"/>
            </a:br>
            <a:r>
              <a:rPr lang="en-US" sz="3600" dirty="0"/>
              <a:t/>
            </a:r>
            <a:br>
              <a:rPr lang="en-US" sz="3600" dirty="0"/>
            </a:br>
            <a:r>
              <a:rPr lang="bn-IN" sz="2800" dirty="0" smtClean="0"/>
              <a:t/>
            </a:r>
            <a:br>
              <a:rPr lang="bn-IN" sz="2800" dirty="0" smtClean="0"/>
            </a:br>
            <a:r>
              <a:rPr lang="bn-IN" sz="2800" dirty="0" smtClean="0"/>
              <a:t>সমাজ কম’ এমন এক টি পেশাধারি সেবা যা বৈঞ্জানিক  ঞ্জানের ভিত্তি ও মানুষের সম্পক’এ দক্ষতা   রয়েছে ।   ব্যাক্তি ,দল ,সষ্টিকে  এমন ভাবে ও সহযোগিতা  করে যাতে স মাজ এবং ব্যাক্তি  সন্তুষ্ট থাকে।  </a:t>
            </a:r>
            <a:endParaRPr lang="en-US" sz="2800" dirty="0"/>
          </a:p>
        </p:txBody>
      </p:sp>
    </p:spTree>
    <p:extLst>
      <p:ext uri="{BB962C8B-B14F-4D97-AF65-F5344CB8AC3E}">
        <p14:creationId xmlns:p14="http://schemas.microsoft.com/office/powerpoint/2010/main" val="3617252515"/>
      </p:ext>
    </p:extLst>
  </p:cSld>
  <p:clrMapOvr>
    <a:masterClrMapping/>
  </p:clrMapOvr>
  <mc:AlternateContent xmlns:mc="http://schemas.openxmlformats.org/markup-compatibility/2006" xmlns:p14="http://schemas.microsoft.com/office/powerpoint/2010/main">
    <mc:Choice Requires="p14">
      <p:transition spd="slow" p14:dur="4400" advClick="0" advTm="7000">
        <p14:honeycomb/>
      </p:transition>
    </mc:Choice>
    <mc:Fallback xmlns="">
      <p:transition spd="slow" advClick="0" advTm="7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6172200"/>
          </a:xfrm>
        </p:spPr>
        <p:txBody>
          <a:bodyPr>
            <a:normAutofit fontScale="90000"/>
          </a:bodyPr>
          <a:lstStyle/>
          <a:p>
            <a:r>
              <a:rPr lang="en-US" sz="4000" dirty="0" smtClean="0"/>
              <a:t>According to NASW 1970 “Social work is the professional activity of helping  individuals, </a:t>
            </a:r>
            <a:r>
              <a:rPr lang="en-US" sz="4000" dirty="0" err="1" smtClean="0"/>
              <a:t>groups,or</a:t>
            </a:r>
            <a:r>
              <a:rPr lang="en-US" sz="4000" dirty="0" smtClean="0"/>
              <a:t> communities to enhance or restore their capacity for social functioning and creating social conditions favorable to  that goal.</a:t>
            </a:r>
            <a:br>
              <a:rPr lang="en-US" sz="4000" dirty="0" smtClean="0"/>
            </a:br>
            <a:r>
              <a:rPr lang="en-US" sz="4000" dirty="0"/>
              <a:t/>
            </a:r>
            <a:br>
              <a:rPr lang="en-US" sz="4000" dirty="0"/>
            </a:br>
            <a:r>
              <a:rPr lang="bn-IN" sz="2800" dirty="0" smtClean="0"/>
              <a:t/>
            </a:r>
            <a:br>
              <a:rPr lang="bn-IN" sz="2800" dirty="0" smtClean="0"/>
            </a:br>
            <a:r>
              <a:rPr lang="bn-IN" sz="2800" dirty="0" smtClean="0"/>
              <a:t>স মাজ কম‘ ব্যাক্তি ,দল ও সমষ্টিকে সাহায্য ক র বে এক পেশা গত ক ম’ কান্ড যা তাদের সামাজিক ভূমিকা পালন ক্ষ্মতা কে পুনঃরুদ্ধার ও শক্তিশালী ক রে  এবং সামাজিক এ  লক্ষ্যে উপ যোগী করে  তোলে। </a:t>
            </a:r>
            <a:endParaRPr lang="en-US" sz="2800" dirty="0"/>
          </a:p>
        </p:txBody>
      </p:sp>
    </p:spTree>
    <p:extLst>
      <p:ext uri="{BB962C8B-B14F-4D97-AF65-F5344CB8AC3E}">
        <p14:creationId xmlns:p14="http://schemas.microsoft.com/office/powerpoint/2010/main" val="1282310860"/>
      </p:ext>
    </p:extLst>
  </p:cSld>
  <p:clrMapOvr>
    <a:masterClrMapping/>
  </p:clrMapOvr>
  <mc:AlternateContent xmlns:mc="http://schemas.openxmlformats.org/markup-compatibility/2006" xmlns:p14="http://schemas.microsoft.com/office/powerpoint/2010/main">
    <mc:Choice Requires="p14">
      <p:transition spd="slow" p14:dur="3900" advClick="0" advTm="7000">
        <p14:glitter pattern="hexagon"/>
      </p:transition>
    </mc:Choice>
    <mc:Fallback xmlns="">
      <p:transition spd="slow" advClick="0" advTm="7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6278562"/>
          </a:xfrm>
        </p:spPr>
        <p:txBody>
          <a:bodyPr>
            <a:normAutofit/>
          </a:bodyPr>
          <a:lstStyle/>
          <a:p>
            <a:r>
              <a:rPr lang="en-US" sz="3200" dirty="0" smtClean="0"/>
              <a:t>According to social work dictionary “Social Work :the applied science of helping </a:t>
            </a:r>
            <a:r>
              <a:rPr lang="en-US" sz="3200" b="1" dirty="0" smtClean="0"/>
              <a:t>people achieve an effective level of psychological functioning and effecting social changes to enhance the well being of all  people</a:t>
            </a:r>
            <a:r>
              <a:rPr lang="en-US" sz="2800" b="1" dirty="0" smtClean="0"/>
              <a:t>’’</a:t>
            </a:r>
            <a:br>
              <a:rPr lang="en-US" sz="2800" b="1" dirty="0" smtClean="0"/>
            </a:br>
            <a:r>
              <a:rPr lang="en-US" sz="2800" b="1" dirty="0"/>
              <a:t/>
            </a:r>
            <a:br>
              <a:rPr lang="en-US" sz="2800" b="1" dirty="0"/>
            </a:br>
            <a:r>
              <a:rPr lang="bn-IN" sz="2800" b="1" dirty="0" smtClean="0"/>
              <a:t/>
            </a:r>
            <a:br>
              <a:rPr lang="bn-IN" sz="2800" b="1" dirty="0" smtClean="0"/>
            </a:br>
            <a:r>
              <a:rPr lang="bn-IN" sz="2800" b="1" dirty="0" smtClean="0"/>
              <a:t>সমাজ কম’ একটি ব্যবহারিক  বিঞ্জান যা মানুষ কে মনোঃসামাজিক ভূমিকা পালনে ক্ষমতার এক টি কায’কর পযা’য় উপনীত হতে সাহায্য  ক রে এবং মানুষের  কল্যাণ কে শক্তিশালী করণে কায’কর সামাজিক পরিবত’ন প্রনয়ন  করে ।  </a:t>
            </a:r>
            <a:endParaRPr lang="en-US" sz="2800" b="1" dirty="0"/>
          </a:p>
        </p:txBody>
      </p:sp>
    </p:spTree>
    <p:extLst>
      <p:ext uri="{BB962C8B-B14F-4D97-AF65-F5344CB8AC3E}">
        <p14:creationId xmlns:p14="http://schemas.microsoft.com/office/powerpoint/2010/main" val="1732762614"/>
      </p:ext>
    </p:extLst>
  </p:cSld>
  <p:clrMapOvr>
    <a:masterClrMapping/>
  </p:clrMapOvr>
  <mc:AlternateContent xmlns:mc="http://schemas.openxmlformats.org/markup-compatibility/2006" xmlns:p14="http://schemas.microsoft.com/office/powerpoint/2010/main">
    <mc:Choice Requires="p14">
      <p:transition spd="slow" p14:dur="2000" advClick="0" advTm="50000"/>
    </mc:Choice>
    <mc:Fallback xmlns="">
      <p:transition spd="slow" advClick="0" advTm="50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6049962"/>
          </a:xfrm>
        </p:spPr>
        <p:txBody>
          <a:bodyPr/>
          <a:lstStyle/>
          <a:p>
            <a:r>
              <a:rPr lang="en-US" dirty="0" smtClean="0"/>
              <a:t>According to Warner .</a:t>
            </a:r>
            <a:r>
              <a:rPr lang="en-US" dirty="0" err="1" smtClean="0"/>
              <a:t>D.Boem</a:t>
            </a:r>
            <a:r>
              <a:rPr lang="en-US" dirty="0" smtClean="0"/>
              <a:t>  ‘’</a:t>
            </a:r>
            <a:br>
              <a:rPr lang="en-US" dirty="0" smtClean="0"/>
            </a:br>
            <a:r>
              <a:rPr lang="en-US" dirty="0"/>
              <a:t/>
            </a:r>
            <a:br>
              <a:rPr lang="en-US" dirty="0"/>
            </a:br>
            <a:r>
              <a:rPr lang="en-US" sz="3200" dirty="0" smtClean="0"/>
              <a:t> </a:t>
            </a:r>
            <a:r>
              <a:rPr lang="en-US" sz="3200" dirty="0" err="1" smtClean="0"/>
              <a:t>সমাজ</a:t>
            </a:r>
            <a:r>
              <a:rPr lang="en-US" sz="3200" dirty="0" smtClean="0"/>
              <a:t> </a:t>
            </a:r>
            <a:r>
              <a:rPr lang="en-US" sz="3200" dirty="0" err="1" smtClean="0"/>
              <a:t>কম</a:t>
            </a:r>
            <a:r>
              <a:rPr lang="en-US" sz="3200" dirty="0" smtClean="0"/>
              <a:t>’   </a:t>
            </a:r>
            <a:r>
              <a:rPr lang="en-US" sz="3200" dirty="0" err="1" smtClean="0"/>
              <a:t>এমন</a:t>
            </a:r>
            <a:r>
              <a:rPr lang="en-US" sz="3200" dirty="0" smtClean="0"/>
              <a:t> </a:t>
            </a:r>
            <a:r>
              <a:rPr lang="en-US" sz="3200" dirty="0" err="1" smtClean="0"/>
              <a:t>এক</a:t>
            </a:r>
            <a:r>
              <a:rPr lang="en-US" sz="3200" dirty="0" smtClean="0"/>
              <a:t> </a:t>
            </a:r>
            <a:r>
              <a:rPr lang="en-US" sz="3200" dirty="0" err="1" smtClean="0"/>
              <a:t>ব্যবস্থা</a:t>
            </a:r>
            <a:r>
              <a:rPr lang="en-US" sz="3200" dirty="0" smtClean="0"/>
              <a:t> ,</a:t>
            </a:r>
            <a:r>
              <a:rPr lang="en-US" sz="3200" dirty="0" err="1" smtClean="0"/>
              <a:t>যা</a:t>
            </a:r>
            <a:r>
              <a:rPr lang="en-US" sz="3200" dirty="0" smtClean="0"/>
              <a:t> </a:t>
            </a:r>
            <a:r>
              <a:rPr lang="en-US" sz="3200" dirty="0" err="1" smtClean="0"/>
              <a:t>মানুষ</a:t>
            </a:r>
            <a:r>
              <a:rPr lang="en-US" sz="3200" dirty="0" smtClean="0"/>
              <a:t> ও </a:t>
            </a:r>
            <a:r>
              <a:rPr lang="en-US" sz="3200" dirty="0" err="1" smtClean="0"/>
              <a:t>তার</a:t>
            </a:r>
            <a:r>
              <a:rPr lang="en-US" sz="3200" dirty="0" smtClean="0"/>
              <a:t> </a:t>
            </a:r>
            <a:r>
              <a:rPr lang="en-US" sz="3200" dirty="0" err="1" smtClean="0"/>
              <a:t>পরিবেশের</a:t>
            </a:r>
            <a:r>
              <a:rPr lang="en-US" sz="3200" dirty="0" smtClean="0"/>
              <a:t> </a:t>
            </a:r>
            <a:r>
              <a:rPr lang="en-US" sz="3200" dirty="0" err="1" smtClean="0"/>
              <a:t>মধ্যে</a:t>
            </a:r>
            <a:r>
              <a:rPr lang="en-US" sz="3200" dirty="0" smtClean="0"/>
              <a:t>  </a:t>
            </a:r>
            <a:r>
              <a:rPr lang="en-US" sz="3200" dirty="0" err="1" smtClean="0"/>
              <a:t>আন্তঃক্রিয়া</a:t>
            </a:r>
            <a:r>
              <a:rPr lang="en-US" sz="3200" dirty="0" smtClean="0"/>
              <a:t>  </a:t>
            </a:r>
            <a:r>
              <a:rPr lang="en-US" sz="3200" dirty="0" err="1" smtClean="0"/>
              <a:t>সৃষ্টির</a:t>
            </a:r>
            <a:r>
              <a:rPr lang="en-US" sz="3200" dirty="0" smtClean="0"/>
              <a:t> </a:t>
            </a:r>
            <a:r>
              <a:rPr lang="en-US" sz="3200" dirty="0" err="1" smtClean="0"/>
              <a:t>মাধ্যমে</a:t>
            </a:r>
            <a:r>
              <a:rPr lang="en-US" sz="3200" dirty="0" smtClean="0"/>
              <a:t>  </a:t>
            </a:r>
            <a:r>
              <a:rPr lang="en-US" sz="3200" dirty="0" err="1" smtClean="0"/>
              <a:t>সামাজিক</a:t>
            </a:r>
            <a:r>
              <a:rPr lang="en-US" sz="3200" dirty="0" smtClean="0"/>
              <a:t> স </a:t>
            </a:r>
            <a:r>
              <a:rPr lang="en-US" sz="3200" dirty="0" err="1" smtClean="0"/>
              <a:t>ম্প’ক</a:t>
            </a:r>
            <a:r>
              <a:rPr lang="en-US" sz="3200" dirty="0" smtClean="0"/>
              <a:t>  </a:t>
            </a:r>
            <a:r>
              <a:rPr lang="en-US" sz="3200" dirty="0" err="1" smtClean="0"/>
              <a:t>স্থাপ</a:t>
            </a:r>
            <a:r>
              <a:rPr lang="en-US" sz="3200" dirty="0" smtClean="0"/>
              <a:t> ন </a:t>
            </a:r>
            <a:r>
              <a:rPr lang="en-US" sz="3200" dirty="0" err="1" smtClean="0"/>
              <a:t>কাযা’ব</a:t>
            </a:r>
            <a:r>
              <a:rPr lang="en-US" sz="3200" dirty="0" smtClean="0"/>
              <a:t> </a:t>
            </a:r>
            <a:r>
              <a:rPr lang="en-US" sz="3200" dirty="0" err="1" smtClean="0"/>
              <a:t>লি</a:t>
            </a:r>
            <a:r>
              <a:rPr lang="en-US" sz="3200" dirty="0" smtClean="0"/>
              <a:t>  </a:t>
            </a:r>
            <a:r>
              <a:rPr lang="en-US" sz="3200" dirty="0" err="1" smtClean="0"/>
              <a:t>ব্যক্তিদেরকে</a:t>
            </a:r>
            <a:r>
              <a:rPr lang="en-US" sz="3200" dirty="0" smtClean="0"/>
              <a:t> </a:t>
            </a:r>
            <a:r>
              <a:rPr lang="en-US" sz="3200" dirty="0" err="1" smtClean="0"/>
              <a:t>একক</a:t>
            </a:r>
            <a:r>
              <a:rPr lang="en-US" sz="3200" dirty="0" smtClean="0"/>
              <a:t> ও </a:t>
            </a:r>
            <a:r>
              <a:rPr lang="en-US" sz="3200" dirty="0" err="1" smtClean="0"/>
              <a:t>দলীয়</a:t>
            </a:r>
            <a:r>
              <a:rPr lang="en-US" sz="3200" dirty="0" smtClean="0"/>
              <a:t> </a:t>
            </a:r>
            <a:r>
              <a:rPr lang="en-US" sz="3200" dirty="0" err="1" smtClean="0"/>
              <a:t>ভাবে</a:t>
            </a:r>
            <a:r>
              <a:rPr lang="en-US" sz="3200" dirty="0" smtClean="0"/>
              <a:t>  </a:t>
            </a:r>
            <a:r>
              <a:rPr lang="en-US" sz="3200" dirty="0" err="1" smtClean="0"/>
              <a:t>তাদের</a:t>
            </a:r>
            <a:r>
              <a:rPr lang="en-US" sz="3200" dirty="0" smtClean="0"/>
              <a:t>  </a:t>
            </a:r>
            <a:r>
              <a:rPr lang="en-US" sz="3200" dirty="0" err="1" smtClean="0"/>
              <a:t>সামাজিক</a:t>
            </a:r>
            <a:r>
              <a:rPr lang="en-US" sz="3200" dirty="0" smtClean="0"/>
              <a:t>  </a:t>
            </a:r>
            <a:r>
              <a:rPr lang="en-US" sz="3200" dirty="0" err="1" smtClean="0"/>
              <a:t>ভূমিকা</a:t>
            </a:r>
            <a:r>
              <a:rPr lang="en-US" sz="3200" dirty="0" smtClean="0"/>
              <a:t>  </a:t>
            </a:r>
            <a:r>
              <a:rPr lang="en-US" sz="3200" dirty="0" err="1" smtClean="0"/>
              <a:t>উন্নয়নে</a:t>
            </a:r>
            <a:r>
              <a:rPr lang="en-US" sz="3200" dirty="0" smtClean="0"/>
              <a:t>  </a:t>
            </a:r>
            <a:r>
              <a:rPr lang="en-US" sz="3200" dirty="0" err="1" smtClean="0"/>
              <a:t>সহায়তা</a:t>
            </a:r>
            <a:r>
              <a:rPr lang="en-US" sz="3200" dirty="0" smtClean="0"/>
              <a:t> </a:t>
            </a:r>
            <a:r>
              <a:rPr lang="en-US" sz="3200" dirty="0" err="1" smtClean="0"/>
              <a:t>করে</a:t>
            </a:r>
            <a:r>
              <a:rPr lang="en-US" sz="3200" dirty="0" smtClean="0"/>
              <a:t>।</a:t>
            </a:r>
            <a:br>
              <a:rPr lang="en-US" sz="3200" dirty="0" smtClean="0"/>
            </a:br>
            <a:r>
              <a:rPr lang="en-US" sz="2800" dirty="0"/>
              <a:t/>
            </a:r>
            <a:br>
              <a:rPr lang="en-US" sz="2800" dirty="0"/>
            </a:br>
            <a:r>
              <a:rPr lang="en-US" sz="2800" dirty="0" smtClean="0"/>
              <a:t/>
            </a:r>
            <a:br>
              <a:rPr lang="en-US" sz="2800" dirty="0" smtClean="0"/>
            </a:br>
            <a:r>
              <a:rPr lang="en-US" sz="2800" dirty="0" smtClean="0"/>
              <a:t>‘</a:t>
            </a:r>
            <a:endParaRPr lang="en-US" dirty="0"/>
          </a:p>
        </p:txBody>
      </p:sp>
    </p:spTree>
    <p:extLst>
      <p:ext uri="{BB962C8B-B14F-4D97-AF65-F5344CB8AC3E}">
        <p14:creationId xmlns:p14="http://schemas.microsoft.com/office/powerpoint/2010/main" val="981687185"/>
      </p:ext>
    </p:extLst>
  </p:cSld>
  <p:clrMapOvr>
    <a:masterClrMapping/>
  </p:clrMapOvr>
  <mc:AlternateContent xmlns:mc="http://schemas.openxmlformats.org/markup-compatibility/2006" xmlns:p14="http://schemas.microsoft.com/office/powerpoint/2010/main">
    <mc:Choice Requires="p14">
      <p:transition spd="slow" p14:dur="1100" advClick="0" advTm="7000">
        <p14:switch dir="r"/>
      </p:transition>
    </mc:Choice>
    <mc:Fallback xmlns="">
      <p:transition spd="slow" advClick="0" advTm="7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278562"/>
          </a:xfrm>
          <a:solidFill>
            <a:schemeClr val="accent1"/>
          </a:solidFill>
        </p:spPr>
        <p:txBody>
          <a:bodyPr>
            <a:normAutofit/>
          </a:bodyPr>
          <a:lstStyle/>
          <a:p>
            <a:r>
              <a:rPr lang="en-US" sz="3200" dirty="0" smtClean="0"/>
              <a:t>So we can understand that social work is a professional services which works </a:t>
            </a:r>
            <a:r>
              <a:rPr lang="en-US" sz="3200" dirty="0" err="1" smtClean="0"/>
              <a:t>individuals,groups</a:t>
            </a:r>
            <a:r>
              <a:rPr lang="en-US" sz="3200" dirty="0" smtClean="0"/>
              <a:t> ,community to </a:t>
            </a:r>
            <a:r>
              <a:rPr lang="en-US" sz="3200" dirty="0" err="1" smtClean="0"/>
              <a:t>globalwise</a:t>
            </a:r>
            <a:r>
              <a:rPr lang="en-US" sz="3200" dirty="0" smtClean="0"/>
              <a:t> to help to solve their problem and enhance their ability with  their social context</a:t>
            </a:r>
            <a:r>
              <a:rPr lang="bn-IN" sz="3200" dirty="0" smtClean="0"/>
              <a:t>।</a:t>
            </a:r>
            <a:r>
              <a:rPr lang="en-US" sz="3200" dirty="0" smtClean="0"/>
              <a:t/>
            </a:r>
            <a:br>
              <a:rPr lang="en-US" sz="3200" dirty="0" smtClean="0"/>
            </a:br>
            <a:r>
              <a:rPr lang="bn-IN" sz="3200" dirty="0" smtClean="0"/>
              <a:t/>
            </a:r>
            <a:br>
              <a:rPr lang="bn-IN" sz="3200" dirty="0" smtClean="0"/>
            </a:br>
            <a:r>
              <a:rPr lang="bn-IN" sz="2800" dirty="0" smtClean="0"/>
              <a:t>অত এব  আমরা সমাজ কম’ বলতে বুঝি ‘’সমাজ কম</a:t>
            </a:r>
            <a:r>
              <a:rPr lang="en-US" sz="2800" dirty="0" smtClean="0"/>
              <a:t>’</a:t>
            </a:r>
            <a:r>
              <a:rPr lang="bn-IN" sz="2800" dirty="0" smtClean="0"/>
              <a:t> এমন এক টি পেশা  ।ব্যাক্তি ,দল ,সমষ্টি  সাথে   বিশ্ব  ব্যাপী  কাজ ক রে । সমাজ কে কেন্দ্র ক রে  তাদে ক্ষ্মতা  বৃদ্ধি  ও সমস্যা  সমাধানে  সহযোগীতা করে      </a:t>
            </a:r>
            <a:endParaRPr lang="en-US" sz="2800" dirty="0"/>
          </a:p>
        </p:txBody>
      </p:sp>
    </p:spTree>
    <p:extLst>
      <p:ext uri="{BB962C8B-B14F-4D97-AF65-F5344CB8AC3E}">
        <p14:creationId xmlns:p14="http://schemas.microsoft.com/office/powerpoint/2010/main" val="3710975783"/>
      </p:ext>
    </p:extLst>
  </p:cSld>
  <p:clrMapOvr>
    <a:masterClrMapping/>
  </p:clrMapOvr>
  <mc:AlternateContent xmlns:mc="http://schemas.openxmlformats.org/markup-compatibility/2006" xmlns:p14="http://schemas.microsoft.com/office/powerpoint/2010/main">
    <mc:Choice Requires="p14">
      <p:transition spd="slow" p14:dur="4000" advClick="0" advTm="7000">
        <p14:vortex dir="r"/>
      </p:transition>
    </mc:Choice>
    <mc:Fallback xmlns="">
      <p:transition spd="slow" advClick="0" advTm="7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216</Words>
  <Application>Microsoft Office PowerPoint</Application>
  <PresentationFormat>On-screen Show (4:3)</PresentationFormat>
  <Paragraphs>13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স্বাগতম</vt:lpstr>
      <vt:lpstr> শিক্ষক পরিচিতিঃ  মোহাম্মদ আমিনুল ইসলাম প্রভাষক সমাজ কম’ বিভাগ  গোয়াইনঘাট সরকারি কলেজ সিলেট। ০১৭১০৪৬১৩২৪ </vt:lpstr>
      <vt:lpstr>Definition of social work. According to UNO “Social work is an activity designed to help towards a better mutual adjustment of individual and their social environment”   সমাজ  কম’ এমন  এক ধরনের কাযাবলি যা ব্যক্তি  ও তার পরিবেশের মধ্যে সু সামাঞ্জস্যপূন’ পারস্পারিক সম্পক’ সৃষ্টির ধারা তাদের সাহায্য  করতে চায়।  </vt:lpstr>
      <vt:lpstr>According to Herbert Bisno,phylosophy of social work ,USA, 1952;p-1  ‘’Social work is the provision of services designed to aid individuals singly or in groups . In coping with present or future social and psychological obstacles that prevent or likely to prevent full and effective  participation in society.     সমাজ কম’ হচ্ছে সেই সেবা ব্যবস্থা যা সমাজে পূন’ এবং কায’করি  অংশগ্রণের ক্ষেত্রে যে সব সামাজিক ও মনস্থাত্ত্বিক বাধা বত’মানে রয়েছে এবং ভবিষ্যতে  তে আসতে পারে সে গুলো দূরিকরনে মানুষকে  একক কিংবা  দলীয় ভাবে সাহায্য করে”</vt:lpstr>
      <vt:lpstr>According to W.A Friedlander ‘’introduction to social work ‘’social work is a professional services based on scientific knowledge ,skill in human relationship which help individual ,group ,and community to obtain social and personal satisfaction.    সমাজ কম’ এমন এক টি পেশাধারি সেবা যা বৈঞ্জানিক  ঞ্জানের ভিত্তি ও মানুষের সম্পক’এ দক্ষতা   রয়েছে ।   ব্যাক্তি ,দল ,সষ্টিকে  এমন ভাবে ও সহযোগিতা  করে যাতে স মাজ এবং ব্যাক্তি  সন্তুষ্ট থাকে।  </vt:lpstr>
      <vt:lpstr>According to NASW 1970 “Social work is the professional activity of helping  individuals, groups,or communities to enhance or restore their capacity for social functioning and creating social conditions favorable to  that goal.   স মাজ কম‘ ব্যাক্তি ,দল ও সমষ্টিকে সাহায্য ক র বে এক পেশা গত ক ম’ কান্ড যা তাদের সামাজিক ভূমিকা পালন ক্ষ্মতা কে পুনঃরুদ্ধার ও শক্তিশালী ক রে  এবং সামাজিক এ  লক্ষ্যে উপ যোগী করে  তোলে। </vt:lpstr>
      <vt:lpstr>According to social work dictionary “Social Work :the applied science of helping people achieve an effective level of psychological functioning and effecting social changes to enhance the well being of all  people’’   সমাজ কম’ একটি ব্যবহারিক  বিঞ্জান যা মানুষ কে মনোঃসামাজিক ভূমিকা পালনে ক্ষমতার এক টি কায’কর পযা’য় উপনীত হতে সাহায্য  ক রে এবং মানুষের  কল্যাণ কে শক্তিশালী করণে কায’কর সামাজিক পরিবত’ন প্রনয়ন  করে ।  </vt:lpstr>
      <vt:lpstr>According to Warner .D.Boem  ‘’   সমাজ কম’   এমন এক ব্যবস্থা ,যা মানুষ ও তার পরিবেশের মধ্যে  আন্তঃক্রিয়া  সৃষ্টির মাধ্যমে  সামাজিক স ম্প’ক  স্থাপ ন কাযা’ব লি  ব্যক্তিদেরকে একক ও দলীয় ভাবে  তাদের  সামাজিক  ভূমিকা  উন্নয়নে  সহায়তা করে।   ‘</vt:lpstr>
      <vt:lpstr>So we can understand that social work is a professional services which works individuals,groups ,community to globalwise to help to solve their problem and enhance their ability with  their social context।  অত এব  আমরা সমাজ কম’ বলতে বুঝি ‘’সমাজ কম’ এমন এক টি পেশা  ।ব্যাক্তি ,দল ,সমষ্টি  সাথে   বিশ্ব  ব্যাপী  কাজ ক রে । সমাজ কে কেন্দ্র ক রে  তাদে ক্ষ্মতা  বৃদ্ধি  ও সমস্যা  সমাধানে  সহযোগীতা করে      </vt:lpstr>
      <vt:lpstr>PowerPoint Presentation</vt:lpstr>
      <vt:lpstr>ধন্যবাদ</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ismail - [2010]</cp:lastModifiedBy>
  <cp:revision>84</cp:revision>
  <dcterms:created xsi:type="dcterms:W3CDTF">2020-10-19T05:51:47Z</dcterms:created>
  <dcterms:modified xsi:type="dcterms:W3CDTF">2020-10-20T17:21:51Z</dcterms:modified>
</cp:coreProperties>
</file>