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59" r:id="rId5"/>
    <p:sldId id="261" r:id="rId6"/>
    <p:sldId id="264" r:id="rId7"/>
    <p:sldId id="265" r:id="rId8"/>
    <p:sldId id="263" r:id="rId9"/>
    <p:sldId id="266" r:id="rId10"/>
    <p:sldId id="267" r:id="rId11"/>
    <p:sldId id="268" r:id="rId12"/>
    <p:sldId id="269" r:id="rId13"/>
  </p:sldIdLst>
  <p:sldSz cx="14630400" cy="9144000"/>
  <p:notesSz cx="6858000" cy="9144000"/>
  <p:defaultTextStyle>
    <a:defPPr>
      <a:defRPr lang="en-US"/>
    </a:defPPr>
    <a:lvl1pPr marL="0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44051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688101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32152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376203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220253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064304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5908355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752405" algn="l" defTabSz="1688101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172" autoAdjust="0"/>
  </p:normalViewPr>
  <p:slideViewPr>
    <p:cSldViewPr>
      <p:cViewPr>
        <p:scale>
          <a:sx n="50" d="100"/>
          <a:sy n="50" d="100"/>
        </p:scale>
        <p:origin x="-1008" y="48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9FC-CB84-4694-81F8-1E59C560EB06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F7611-803C-4348-B1EB-DEF52955A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44051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88101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532152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76203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220253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64304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908355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752405" algn="l" defTabSz="1688101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7611-803C-4348-B1EB-DEF52955AC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7611-803C-4348-B1EB-DEF52955AC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3" y="2840573"/>
            <a:ext cx="1243584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8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3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76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20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6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908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52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2" y="366193"/>
            <a:ext cx="3291840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2" y="366193"/>
            <a:ext cx="9631680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2" y="5875869"/>
            <a:ext cx="12435840" cy="1816099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2" y="3875621"/>
            <a:ext cx="12435840" cy="2000250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44051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688101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53215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7620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22025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6430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90835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752405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2" y="2133606"/>
            <a:ext cx="6461760" cy="6034619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2" y="2133606"/>
            <a:ext cx="6461760" cy="6034619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2046821"/>
            <a:ext cx="6464302" cy="8530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44051" indent="0">
              <a:buNone/>
              <a:defRPr sz="3700" b="1"/>
            </a:lvl2pPr>
            <a:lvl3pPr marL="1688101" indent="0">
              <a:buNone/>
              <a:defRPr sz="3400" b="1"/>
            </a:lvl3pPr>
            <a:lvl4pPr marL="2532152" indent="0">
              <a:buNone/>
              <a:defRPr sz="3000" b="1"/>
            </a:lvl4pPr>
            <a:lvl5pPr marL="3376203" indent="0">
              <a:buNone/>
              <a:defRPr sz="3000" b="1"/>
            </a:lvl5pPr>
            <a:lvl6pPr marL="4220253" indent="0">
              <a:buNone/>
              <a:defRPr sz="3000" b="1"/>
            </a:lvl6pPr>
            <a:lvl7pPr marL="5064304" indent="0">
              <a:buNone/>
              <a:defRPr sz="3000" b="1"/>
            </a:lvl7pPr>
            <a:lvl8pPr marL="5908355" indent="0">
              <a:buNone/>
              <a:defRPr sz="3000" b="1"/>
            </a:lvl8pPr>
            <a:lvl9pPr marL="6752405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899834"/>
            <a:ext cx="6464302" cy="526838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53" y="2046821"/>
            <a:ext cx="6466838" cy="8530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44051" indent="0">
              <a:buNone/>
              <a:defRPr sz="3700" b="1"/>
            </a:lvl2pPr>
            <a:lvl3pPr marL="1688101" indent="0">
              <a:buNone/>
              <a:defRPr sz="3400" b="1"/>
            </a:lvl3pPr>
            <a:lvl4pPr marL="2532152" indent="0">
              <a:buNone/>
              <a:defRPr sz="3000" b="1"/>
            </a:lvl4pPr>
            <a:lvl5pPr marL="3376203" indent="0">
              <a:buNone/>
              <a:defRPr sz="3000" b="1"/>
            </a:lvl5pPr>
            <a:lvl6pPr marL="4220253" indent="0">
              <a:buNone/>
              <a:defRPr sz="3000" b="1"/>
            </a:lvl6pPr>
            <a:lvl7pPr marL="5064304" indent="0">
              <a:buNone/>
              <a:defRPr sz="3000" b="1"/>
            </a:lvl7pPr>
            <a:lvl8pPr marL="5908355" indent="0">
              <a:buNone/>
              <a:defRPr sz="3000" b="1"/>
            </a:lvl8pPr>
            <a:lvl9pPr marL="6752405" indent="0">
              <a:buNone/>
              <a:defRPr sz="3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53" y="2899834"/>
            <a:ext cx="6466838" cy="526838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30" y="364067"/>
            <a:ext cx="4813302" cy="1549402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90" y="364074"/>
            <a:ext cx="8178800" cy="7804150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3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30" y="1913473"/>
            <a:ext cx="4813302" cy="6254750"/>
          </a:xfrm>
        </p:spPr>
        <p:txBody>
          <a:bodyPr/>
          <a:lstStyle>
            <a:lvl1pPr marL="0" indent="0">
              <a:buNone/>
              <a:defRPr sz="2600"/>
            </a:lvl1pPr>
            <a:lvl2pPr marL="844051" indent="0">
              <a:buNone/>
              <a:defRPr sz="2200"/>
            </a:lvl2pPr>
            <a:lvl3pPr marL="1688101" indent="0">
              <a:buNone/>
              <a:defRPr sz="1800"/>
            </a:lvl3pPr>
            <a:lvl4pPr marL="2532152" indent="0">
              <a:buNone/>
              <a:defRPr sz="1600"/>
            </a:lvl4pPr>
            <a:lvl5pPr marL="3376203" indent="0">
              <a:buNone/>
              <a:defRPr sz="1600"/>
            </a:lvl5pPr>
            <a:lvl6pPr marL="4220253" indent="0">
              <a:buNone/>
              <a:defRPr sz="1600"/>
            </a:lvl6pPr>
            <a:lvl7pPr marL="5064304" indent="0">
              <a:buNone/>
              <a:defRPr sz="1600"/>
            </a:lvl7pPr>
            <a:lvl8pPr marL="5908355" indent="0">
              <a:buNone/>
              <a:defRPr sz="1600"/>
            </a:lvl8pPr>
            <a:lvl9pPr marL="6752405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6400803"/>
            <a:ext cx="8778240" cy="755651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817035"/>
            <a:ext cx="8778240" cy="5486400"/>
          </a:xfrm>
        </p:spPr>
        <p:txBody>
          <a:bodyPr/>
          <a:lstStyle>
            <a:lvl1pPr marL="0" indent="0">
              <a:buNone/>
              <a:defRPr sz="5900"/>
            </a:lvl1pPr>
            <a:lvl2pPr marL="844051" indent="0">
              <a:buNone/>
              <a:defRPr sz="5100"/>
            </a:lvl2pPr>
            <a:lvl3pPr marL="1688101" indent="0">
              <a:buNone/>
              <a:defRPr sz="4300"/>
            </a:lvl3pPr>
            <a:lvl4pPr marL="2532152" indent="0">
              <a:buNone/>
              <a:defRPr sz="3700"/>
            </a:lvl4pPr>
            <a:lvl5pPr marL="3376203" indent="0">
              <a:buNone/>
              <a:defRPr sz="3700"/>
            </a:lvl5pPr>
            <a:lvl6pPr marL="4220253" indent="0">
              <a:buNone/>
              <a:defRPr sz="3700"/>
            </a:lvl6pPr>
            <a:lvl7pPr marL="5064304" indent="0">
              <a:buNone/>
              <a:defRPr sz="3700"/>
            </a:lvl7pPr>
            <a:lvl8pPr marL="5908355" indent="0">
              <a:buNone/>
              <a:defRPr sz="3700"/>
            </a:lvl8pPr>
            <a:lvl9pPr marL="6752405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7156460"/>
            <a:ext cx="8778240" cy="1073150"/>
          </a:xfrm>
        </p:spPr>
        <p:txBody>
          <a:bodyPr/>
          <a:lstStyle>
            <a:lvl1pPr marL="0" indent="0">
              <a:buNone/>
              <a:defRPr sz="2600"/>
            </a:lvl1pPr>
            <a:lvl2pPr marL="844051" indent="0">
              <a:buNone/>
              <a:defRPr sz="2200"/>
            </a:lvl2pPr>
            <a:lvl3pPr marL="1688101" indent="0">
              <a:buNone/>
              <a:defRPr sz="1800"/>
            </a:lvl3pPr>
            <a:lvl4pPr marL="2532152" indent="0">
              <a:buNone/>
              <a:defRPr sz="1600"/>
            </a:lvl4pPr>
            <a:lvl5pPr marL="3376203" indent="0">
              <a:buNone/>
              <a:defRPr sz="1600"/>
            </a:lvl5pPr>
            <a:lvl6pPr marL="4220253" indent="0">
              <a:buNone/>
              <a:defRPr sz="1600"/>
            </a:lvl6pPr>
            <a:lvl7pPr marL="5064304" indent="0">
              <a:buNone/>
              <a:defRPr sz="1600"/>
            </a:lvl7pPr>
            <a:lvl8pPr marL="5908355" indent="0">
              <a:buNone/>
              <a:defRPr sz="1600"/>
            </a:lvl8pPr>
            <a:lvl9pPr marL="6752405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66187"/>
            <a:ext cx="13167360" cy="1524000"/>
          </a:xfrm>
          <a:prstGeom prst="rect">
            <a:avLst/>
          </a:prstGeom>
        </p:spPr>
        <p:txBody>
          <a:bodyPr vert="horz" lIns="168811" tIns="84405" rIns="168811" bIns="8440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33606"/>
            <a:ext cx="13167360" cy="6034619"/>
          </a:xfrm>
          <a:prstGeom prst="rect">
            <a:avLst/>
          </a:prstGeom>
        </p:spPr>
        <p:txBody>
          <a:bodyPr vert="horz" lIns="168811" tIns="84405" rIns="168811" bIns="844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3" y="8475141"/>
            <a:ext cx="3413760" cy="486834"/>
          </a:xfrm>
          <a:prstGeom prst="rect">
            <a:avLst/>
          </a:prstGeom>
        </p:spPr>
        <p:txBody>
          <a:bodyPr vert="horz" lIns="168811" tIns="84405" rIns="168811" bIns="8440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8475141"/>
            <a:ext cx="4632960" cy="486834"/>
          </a:xfrm>
          <a:prstGeom prst="rect">
            <a:avLst/>
          </a:prstGeom>
        </p:spPr>
        <p:txBody>
          <a:bodyPr vert="horz" lIns="168811" tIns="84405" rIns="168811" bIns="8440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8475141"/>
            <a:ext cx="3413760" cy="486834"/>
          </a:xfrm>
          <a:prstGeom prst="rect">
            <a:avLst/>
          </a:prstGeom>
        </p:spPr>
        <p:txBody>
          <a:bodyPr vert="horz" lIns="168811" tIns="84405" rIns="168811" bIns="8440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88101" rtl="0" eaLnBrk="1" latinLnBrk="0" hangingPunct="1">
        <a:spcBef>
          <a:spcPct val="0"/>
        </a:spcBef>
        <a:buNone/>
        <a:defRPr sz="8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3038" indent="-633038" algn="l" defTabSz="1688101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82" indent="-527531" algn="l" defTabSz="1688101" rtl="0" eaLnBrk="1" latinLnBrk="0" hangingPunct="1">
        <a:spcBef>
          <a:spcPct val="20000"/>
        </a:spcBef>
        <a:buFont typeface="Arial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2pPr>
      <a:lvl3pPr marL="2110126" indent="-422026" algn="l" defTabSz="168810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954178" indent="-422026" algn="l" defTabSz="1688101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98229" indent="-422026" algn="l" defTabSz="1688101" rtl="0" eaLnBrk="1" latinLnBrk="0" hangingPunct="1">
        <a:spcBef>
          <a:spcPct val="20000"/>
        </a:spcBef>
        <a:buFont typeface="Arial" pitchFamily="34" charset="0"/>
        <a:buChar char="»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642278" indent="-422026" algn="l" defTabSz="168810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330" indent="-422026" algn="l" defTabSz="168810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330381" indent="-422026" algn="l" defTabSz="168810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74430" indent="-422026" algn="l" defTabSz="1688101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44051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88101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32152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376203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20253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64304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908355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752405" algn="l" defTabSz="1688101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91DE1E-02E9-4C00-9003-0EC07CBE991E}"/>
              </a:ext>
            </a:extLst>
          </p:cNvPr>
          <p:cNvSpPr txBox="1"/>
          <p:nvPr/>
        </p:nvSpPr>
        <p:spPr>
          <a:xfrm>
            <a:off x="1097280" y="3"/>
            <a:ext cx="11948160" cy="21175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ar-SA" sz="1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أهلا و سهلا</a:t>
            </a:r>
            <a:endParaRPr lang="en-US" sz="1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55520"/>
            <a:ext cx="14630400" cy="6888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560320" cy="2255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70080" y="0"/>
            <a:ext cx="2560320" cy="225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01440" y="426720"/>
            <a:ext cx="6827520" cy="17898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11500" dirty="0" smtClean="0">
                <a:solidFill>
                  <a:schemeClr val="tx1"/>
                </a:solidFill>
              </a:rPr>
              <a:t>تقييم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5760" y="2499360"/>
            <a:ext cx="14110054" cy="609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7000" dirty="0" smtClean="0">
                <a:solidFill>
                  <a:schemeClr val="tx1"/>
                </a:solidFill>
              </a:rPr>
              <a:t> السوال:  ما </a:t>
            </a:r>
            <a:r>
              <a:rPr lang="ar-SA" sz="7000" dirty="0" smtClean="0">
                <a:solidFill>
                  <a:schemeClr val="tx1"/>
                </a:solidFill>
              </a:rPr>
              <a:t>هو الدين المختار عند الله تعالى ؟</a:t>
            </a:r>
            <a:endParaRPr lang="ar-SA" sz="7000" dirty="0" smtClean="0">
              <a:solidFill>
                <a:schemeClr val="tx1"/>
              </a:solidFill>
            </a:endParaRPr>
          </a:p>
          <a:p>
            <a:pPr algn="ctr"/>
            <a:r>
              <a:rPr lang="ar-SA" sz="7000" dirty="0" smtClean="0">
                <a:solidFill>
                  <a:schemeClr val="tx1"/>
                </a:solidFill>
              </a:rPr>
              <a:t> السوال: </a:t>
            </a:r>
            <a:r>
              <a:rPr lang="ar-SA" sz="7000" dirty="0" smtClean="0">
                <a:solidFill>
                  <a:schemeClr val="tx1"/>
                </a:solidFill>
              </a:rPr>
              <a:t>هل الاسلام مناسب كل زمان </a:t>
            </a:r>
          </a:p>
          <a:p>
            <a:pPr algn="ctr"/>
            <a:r>
              <a:rPr lang="ar-SA" sz="7000" dirty="0" smtClean="0">
                <a:solidFill>
                  <a:schemeClr val="tx1"/>
                </a:solidFill>
              </a:rPr>
              <a:t> </a:t>
            </a:r>
            <a:r>
              <a:rPr lang="ar-SA" sz="7000" dirty="0" smtClean="0">
                <a:solidFill>
                  <a:schemeClr val="tx1"/>
                </a:solidFill>
              </a:rPr>
              <a:t> و مكان و كل انسان ؟</a:t>
            </a:r>
            <a:endParaRPr lang="ar-SA" sz="7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7000" dirty="0" smtClean="0">
                <a:solidFill>
                  <a:schemeClr val="tx1"/>
                </a:solidFill>
              </a:rPr>
              <a:t>   السوال: </a:t>
            </a:r>
            <a:r>
              <a:rPr lang="ar-SA" sz="7000" dirty="0" smtClean="0">
                <a:solidFill>
                  <a:schemeClr val="tx1"/>
                </a:solidFill>
              </a:rPr>
              <a:t>أى نظام يحل جميع مشكلات الحياة إلانسانية؟</a:t>
            </a:r>
            <a:endParaRPr lang="en-US" sz="7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7000" dirty="0" smtClean="0">
                <a:solidFill>
                  <a:schemeClr val="tx1"/>
                </a:solidFill>
              </a:rPr>
              <a:t>   السوال: </a:t>
            </a:r>
            <a:r>
              <a:rPr lang="ar-SA" sz="7000" dirty="0" smtClean="0">
                <a:solidFill>
                  <a:schemeClr val="tx1"/>
                </a:solidFill>
              </a:rPr>
              <a:t>ماذا يجب علينا نحو الاسلام ؟ </a:t>
            </a:r>
            <a:endParaRPr lang="en-US" sz="7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3840" y="67642"/>
            <a:ext cx="14142720" cy="194403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46304" tIns="73152" rIns="146304" bIns="73152">
            <a:normAutofit/>
          </a:bodyPr>
          <a:lstStyle/>
          <a:p>
            <a:pPr algn="ctr"/>
            <a:endParaRPr lang="en-US" sz="9600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99CB724-0AE4-4CAF-BAF9-FCA8FE8AF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00" y="2011680"/>
            <a:ext cx="14512600" cy="7171184"/>
          </a:xfrm>
          <a:prstGeom prst="rect">
            <a:avLst/>
          </a:prstGeom>
        </p:spPr>
      </p:pic>
      <p:sp>
        <p:nvSpPr>
          <p:cNvPr id="6" name="WordArt 11" descr="White marble"/>
          <p:cNvSpPr>
            <a:spLocks noChangeArrowheads="1" noChangeShapeType="1" noTextEdit="1"/>
          </p:cNvSpPr>
          <p:nvPr/>
        </p:nvSpPr>
        <p:spPr bwMode="auto">
          <a:xfrm>
            <a:off x="731520" y="182880"/>
            <a:ext cx="13167360" cy="1706880"/>
          </a:xfrm>
          <a:prstGeom prst="rect">
            <a:avLst/>
          </a:prstGeom>
        </p:spPr>
        <p:txBody>
          <a:bodyPr wrap="none" lIns="146304" tIns="73152" rIns="146304" bIns="73152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1"/>
            <a:r>
              <a:rPr lang="ar-SA" sz="1242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اعمال البيت</a:t>
            </a:r>
            <a:endParaRPr lang="en-US" sz="1242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" y="4450080"/>
            <a:ext cx="11582400" cy="230216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46304" tIns="73152" rIns="146304" bIns="73152" rtlCol="0">
            <a:spAutoFit/>
          </a:bodyPr>
          <a:lstStyle/>
          <a:p>
            <a:pPr algn="ctr"/>
            <a:r>
              <a:rPr lang="ar-SA" sz="7000" b="1" dirty="0" smtClean="0">
                <a:solidFill>
                  <a:srgbClr val="FF0000"/>
                </a:solidFill>
              </a:rPr>
              <a:t>السوال: اكتب فقرة مختصرة علي   </a:t>
            </a:r>
            <a:r>
              <a:rPr lang="ar-SA" sz="7000" b="1" dirty="0" smtClean="0">
                <a:solidFill>
                  <a:srgbClr val="FF0000"/>
                </a:solidFill>
              </a:rPr>
              <a:t>الاسلام </a:t>
            </a:r>
            <a:endParaRPr lang="en-US" sz="6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2198" y="0"/>
            <a:ext cx="14742598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1074" y="1843441"/>
            <a:ext cx="9791430" cy="6992683"/>
          </a:xfrm>
          <a:prstGeom prst="rect">
            <a:avLst/>
          </a:prstGeom>
          <a:noFill/>
        </p:spPr>
        <p:txBody>
          <a:bodyPr wrap="square" lIns="146304" tIns="73152" rIns="146304" bIns="73152" rtlCol="0">
            <a:spAutoFit/>
          </a:bodyPr>
          <a:lstStyle/>
          <a:p>
            <a:r>
              <a:rPr lang="ar-SA" sz="40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شكرا</a:t>
            </a:r>
            <a:endParaRPr lang="en-US" sz="400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84960" y="0"/>
            <a:ext cx="12070080" cy="1524000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11500" dirty="0" smtClean="0">
                <a:solidFill>
                  <a:srgbClr val="002060"/>
                </a:solidFill>
              </a:rPr>
              <a:t>التعريف</a:t>
            </a:r>
            <a:endParaRPr lang="en-US" sz="115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30240" y="1645920"/>
            <a:ext cx="8778240" cy="59740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10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4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5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4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5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5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3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5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840" y="7620000"/>
            <a:ext cx="8168640" cy="1524000"/>
          </a:xfrm>
          <a:prstGeom prst="rect">
            <a:avLst/>
          </a:prstGeom>
        </p:spPr>
      </p:pic>
      <p:pic>
        <p:nvPicPr>
          <p:cNvPr id="8" name="Picture 7" descr="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760" y="-304800"/>
            <a:ext cx="5974080" cy="518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0" y="4815840"/>
            <a:ext cx="6217920" cy="4511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45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45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45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45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45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45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45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3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3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3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3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38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38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45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45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45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4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4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45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360" y="1905096"/>
            <a:ext cx="12435840" cy="6072432"/>
          </a:xfrm>
          <a:prstGeom prst="rect">
            <a:avLst/>
          </a:prstGeom>
          <a:noFill/>
        </p:spPr>
        <p:txBody>
          <a:bodyPr wrap="square" lIns="146304" tIns="73152" rIns="146304" bIns="7315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7700" b="1" spc="8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النص غير المدروس</a:t>
            </a:r>
          </a:p>
          <a:p>
            <a:pPr algn="ctr"/>
            <a:r>
              <a:rPr lang="ar-SA" sz="7700" b="1" spc="8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الصف: العالم</a:t>
            </a:r>
          </a:p>
          <a:p>
            <a:pPr algn="ctr"/>
            <a:r>
              <a:rPr lang="ar-SA" sz="7700" b="1" spc="8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7700" b="1" spc="8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7700" b="1" spc="8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الوقت: 40 دقيقة</a:t>
            </a:r>
          </a:p>
          <a:p>
            <a:pPr algn="ctr"/>
            <a:r>
              <a:rPr lang="ar-SA" sz="7700" b="1" spc="8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31-10-20م</a:t>
            </a:r>
            <a:endParaRPr lang="en-US" sz="7700" b="1" spc="8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511040" y="304800"/>
            <a:ext cx="5974080" cy="15240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7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7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6C3E97F-49F0-4210-B004-515A38B40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951" y="1889760"/>
            <a:ext cx="4512179" cy="7254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" y="1889760"/>
            <a:ext cx="4632960" cy="7254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2560" y="1889760"/>
            <a:ext cx="4829120" cy="7254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137160" y="0"/>
            <a:ext cx="14264640" cy="1767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86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8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3749" y="60961"/>
            <a:ext cx="12893042" cy="11641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6304" tIns="73152" rIns="146304" bIns="73152">
            <a:normAutofit fontScale="92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58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(শিখনফল) </a:t>
            </a:r>
            <a:r>
              <a:rPr lang="bn-BD" sz="82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ما يستفاد من الدرس</a:t>
            </a:r>
            <a:endParaRPr lang="en-US" sz="82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45280" y="1645920"/>
            <a:ext cx="7906042" cy="9753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304" tIns="73152" rIns="146304" bIns="73152" rtlCol="0" anchor="ctr">
            <a:flatTx/>
          </a:bodyPr>
          <a:lstStyle/>
          <a:p>
            <a:pPr algn="ctr"/>
            <a:r>
              <a:rPr lang="ar-SA" sz="5800" b="1" dirty="0" smtClean="0"/>
              <a:t>ما هو الإسلام ؟ </a:t>
            </a:r>
            <a:endParaRPr lang="en-US" sz="86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722120" y="2865120"/>
            <a:ext cx="11917680" cy="97536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46304" tIns="73152" rIns="146304" bIns="73152" rtlCol="0" anchor="ctr">
            <a:flatTx/>
          </a:bodyPr>
          <a:lstStyle/>
          <a:p>
            <a:pPr algn="ctr"/>
            <a:r>
              <a:rPr lang="ar-SA" sz="5400" b="1" dirty="0" smtClean="0">
                <a:sym typeface="Wingdings"/>
              </a:rPr>
              <a:t>هل الإسلام مناسب كل زمان و مكان و كل انسان ؟</a:t>
            </a:r>
            <a:endParaRPr lang="en-US" sz="86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133600" y="4191000"/>
            <a:ext cx="9751725" cy="97536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46304" tIns="73152" rIns="146304" bIns="73152" rtlCol="0" anchor="ctr">
            <a:flatTx/>
          </a:bodyPr>
          <a:lstStyle/>
          <a:p>
            <a:pPr algn="ctr"/>
            <a:r>
              <a:rPr lang="ar-SA" sz="5800" b="1" dirty="0" smtClean="0">
                <a:sym typeface="Wingdings"/>
              </a:rPr>
              <a:t>ماذا يجب علينا نحو الإسلام ؟</a:t>
            </a:r>
            <a:endParaRPr lang="en-US" sz="7700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950720" y="5547360"/>
            <a:ext cx="10241280" cy="9753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6304" tIns="73152" rIns="146304" bIns="73152" rtlCol="0" anchor="ctr">
            <a:flatTx/>
          </a:bodyPr>
          <a:lstStyle/>
          <a:p>
            <a:pPr algn="ctr"/>
            <a:r>
              <a:rPr lang="ar-SA" sz="5800" b="1" dirty="0" smtClean="0">
                <a:sym typeface="Wingdings"/>
              </a:rPr>
              <a:t>الغرض </a:t>
            </a:r>
            <a:r>
              <a:rPr lang="ar-SA" sz="5800" b="1" dirty="0" smtClean="0">
                <a:sym typeface="Wingdings"/>
              </a:rPr>
              <a:t>الإسلام ؟</a:t>
            </a:r>
            <a:r>
              <a:rPr lang="ar-SA" sz="7700" b="1" dirty="0" smtClean="0">
                <a:sym typeface="Wingdings"/>
              </a:rPr>
              <a:t> </a:t>
            </a:r>
            <a:endParaRPr lang="en-US" sz="7700" b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3048000" y="6766560"/>
            <a:ext cx="9144000" cy="1341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bn-BD" sz="6400" b="1" dirty="0" smtClean="0">
                <a:latin typeface="Arial" pitchFamily="34" charset="0"/>
              </a:rPr>
              <a:t> فوائد </a:t>
            </a:r>
            <a:r>
              <a:rPr lang="ar-SA" sz="6400" b="1" dirty="0" smtClean="0">
                <a:latin typeface="Arial" pitchFamily="34" charset="0"/>
              </a:rPr>
              <a:t>الإسلام </a:t>
            </a:r>
            <a:r>
              <a:rPr lang="bn-BD" sz="6400" b="1" dirty="0" smtClean="0">
                <a:latin typeface="Arial" pitchFamily="34" charset="0"/>
              </a:rPr>
              <a:t>مفصّلا</a:t>
            </a:r>
            <a:endParaRPr lang="en-US" sz="5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89121" y="-76200"/>
            <a:ext cx="4389118" cy="1219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_©</a:t>
            </a:r>
            <a:endParaRPr lang="en-US" sz="9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1804321"/>
              </p:ext>
            </p:extLst>
          </p:nvPr>
        </p:nvGraphicFramePr>
        <p:xfrm>
          <a:off x="0" y="1143000"/>
          <a:ext cx="14630400" cy="84599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57600"/>
                <a:gridCol w="4049487"/>
                <a:gridCol w="4441371"/>
                <a:gridCol w="2481942"/>
              </a:tblGrid>
              <a:tr h="1024128">
                <a:tc>
                  <a:txBody>
                    <a:bodyPr/>
                    <a:lstStyle/>
                    <a:p>
                      <a:endParaRPr lang="en-US" sz="4000" b="0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b="0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6000" b="0" dirty="0">
                        <a:solidFill>
                          <a:srgbClr val="FFFF0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6600" b="0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قلب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نظام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 </a:t>
                      </a:r>
                      <a:r>
                        <a:rPr lang="ar-SA" sz="5100" b="1" dirty="0" smtClean="0"/>
                        <a:t>مشكلات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نواحى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الأديان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أفراد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نعمة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كامل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نور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شامل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  <a:tr h="1217960">
                <a:tc>
                  <a:txBody>
                    <a:bodyPr/>
                    <a:lstStyle/>
                    <a:p>
                      <a:pPr algn="l"/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زمان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1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5100" b="1" dirty="0" smtClean="0"/>
                        <a:t>يبتغى</a:t>
                      </a:r>
                      <a:endParaRPr lang="en-US" sz="5100" b="1" dirty="0"/>
                    </a:p>
                  </a:txBody>
                  <a:tcPr marL="146304" marR="146304" marT="73152" marB="73152">
                    <a:solidFill>
                      <a:schemeClr val="accent3">
                        <a:lumMod val="75000"/>
                        <a:alpha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534400" y="1117928"/>
            <a:ext cx="2072640" cy="116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sz="51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_©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1066800"/>
            <a:ext cx="2072640" cy="116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kãv</a:t>
            </a:r>
            <a:r>
              <a:rPr lang="en-US" sz="51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_©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686800" y="2362200"/>
            <a:ext cx="316992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নিয়ম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610600" y="3429000"/>
            <a:ext cx="304800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দিকসমূহ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153400" y="4648200"/>
            <a:ext cx="414528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সদস্যবৃন্দ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24800" y="6096000"/>
            <a:ext cx="414528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পূর্ণ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05800" y="7162800"/>
            <a:ext cx="359664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পরিব্যাপ্ত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212885" y="8350046"/>
            <a:ext cx="3826716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কামনা</a:t>
            </a:r>
            <a:r>
              <a:rPr lang="en-US" sz="5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করা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2286000"/>
            <a:ext cx="2599651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অন্তর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" y="3505200"/>
            <a:ext cx="3230880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4500" b="1" dirty="0" err="1" smtClean="0">
                <a:latin typeface="SutonnyMJ" pitchFamily="2" charset="0"/>
                <a:cs typeface="SutonnyMJ" pitchFamily="2" charset="0"/>
              </a:rPr>
              <a:t>সমস্যাবলি</a:t>
            </a:r>
            <a:endParaRPr lang="en-US" sz="4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7682" y="4648200"/>
            <a:ext cx="2662576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ধর্মসমূহ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7467" y="5943600"/>
            <a:ext cx="2662576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নেয়ামত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82648" y="7086600"/>
            <a:ext cx="2662576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আলো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7803" y="8305800"/>
            <a:ext cx="2662576" cy="1022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en-US" sz="5100" b="1" dirty="0" err="1" smtClean="0">
                <a:latin typeface="SutonnyMJ" pitchFamily="2" charset="0"/>
                <a:cs typeface="SutonnyMJ" pitchFamily="2" charset="0"/>
              </a:rPr>
              <a:t>কাল</a:t>
            </a:r>
            <a:endParaRPr lang="en-US" sz="51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811000" y="1041728"/>
            <a:ext cx="2072640" cy="116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5100" b="1" dirty="0" smtClean="0"/>
              <a:t>الفاظ</a:t>
            </a:r>
            <a:endParaRPr lang="en-US" sz="51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419600" y="1066800"/>
            <a:ext cx="2072640" cy="116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5100" b="1" dirty="0" smtClean="0"/>
              <a:t>الفاظ</a:t>
            </a:r>
            <a:endParaRPr lang="en-US" sz="5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67203" y="0"/>
            <a:ext cx="8237117" cy="1585306"/>
          </a:xfrm>
          <a:prstGeom prst="roundRect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ar-SA" sz="6400" dirty="0">
                <a:solidFill>
                  <a:schemeClr val="tx1"/>
                </a:solidFill>
              </a:rPr>
              <a:t>النص </a:t>
            </a:r>
            <a:r>
              <a:rPr lang="ar-SA" sz="6400" dirty="0" smtClean="0">
                <a:solidFill>
                  <a:schemeClr val="tx1"/>
                </a:solidFill>
              </a:rPr>
              <a:t>غيرالمدروس</a:t>
            </a:r>
            <a:endParaRPr lang="en-US" sz="6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" y="1877091"/>
            <a:ext cx="14264640" cy="6918817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46304" tIns="73152" rIns="146304" bIns="73152" rtlCol="0">
            <a:spAutoFit/>
          </a:bodyPr>
          <a:lstStyle/>
          <a:p>
            <a:pPr algn="just"/>
            <a:r>
              <a:rPr lang="ar-SA" sz="4400" b="1" dirty="0" smtClean="0"/>
              <a:t>       الإسلام هو نظام كامل و شامل جميع نواحى الحياة. إختاره الله تعالى لهداية البشر الى الصراط المستقيم واخراجهم من الضلالة الى الهدى ومن الظلمات الى النور. يقول الله تعالى :إن الدين عند الله الإسلام، و يقول أيضا فى أية أخرى : ورضيت لكم الاسلام دينا، وهو نظام كامل و مناسب كل زمان و مكان و كل فرد من أفراد الناس، و هو نعمة من الله سبحانه و تعالى، و فيه حل لجميع مشكلات الحياة فرديا او اسراسا او اجتماعييا او دوليا او عالميا. وهودين العدل و الامن و السلام، وهو دين اليسر لا عسر فيه، و هو دين المواساة والمواخاة، الف الله به بين قلوب الناس، ولا يقبل عيد الله نظام غير نظام الاسلام كما جاء فى القرآن: ومن يبتغ غير الاسلام دينا فلن يقبل منه، سماه الله تعالى بالصراط المستقيم فعلينا ان نتبع دين الاسلام.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2649" y="294496"/>
            <a:ext cx="12801912" cy="11326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46304" tIns="73152" rIns="146304" bIns="73152">
            <a:spAutoFit/>
          </a:bodyPr>
          <a:lstStyle/>
          <a:p>
            <a:pPr algn="ctr"/>
            <a:r>
              <a:rPr lang="ar-SA" sz="6400" b="1" dirty="0" smtClean="0">
                <a:solidFill>
                  <a:schemeClr val="bg1"/>
                </a:solidFill>
              </a:rPr>
              <a:t>الأعمال الإنفراد</a:t>
            </a:r>
            <a:endParaRPr lang="en-US" sz="6400" dirty="0">
              <a:solidFill>
                <a:schemeClr val="bg1"/>
              </a:solidFill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76200" y="1905000"/>
            <a:ext cx="14081760" cy="1463040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lIns="146304" tIns="73152" rIns="146304" bIns="73152"/>
          <a:lstStyle/>
          <a:p>
            <a:pPr algn="ctr"/>
            <a:r>
              <a:rPr lang="ar-SA" sz="8000" dirty="0" smtClean="0">
                <a:solidFill>
                  <a:srgbClr val="663300"/>
                </a:solidFill>
              </a:rPr>
              <a:t>السوال: </a:t>
            </a:r>
            <a:r>
              <a:rPr lang="ar-SA" sz="8000" dirty="0" smtClean="0">
                <a:solidFill>
                  <a:srgbClr val="663300"/>
                </a:solidFill>
              </a:rPr>
              <a:t>ما هو الإسلام لم إختار الله تعالى؟</a:t>
            </a:r>
            <a:endParaRPr lang="en-US" sz="8000" dirty="0">
              <a:solidFill>
                <a:srgbClr val="663300"/>
              </a:solidFill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365760" y="4693920"/>
            <a:ext cx="13655040" cy="4145280"/>
          </a:xfrm>
          <a:prstGeom prst="plaque">
            <a:avLst>
              <a:gd name="adj" fmla="val 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6304" tIns="73152" rIns="146304" bIns="73152"/>
          <a:lstStyle/>
          <a:p>
            <a:pPr algn="justLow"/>
            <a:r>
              <a:rPr lang="ar-SA" sz="5800" b="1" dirty="0" smtClean="0">
                <a:solidFill>
                  <a:srgbClr val="C00000"/>
                </a:solidFill>
              </a:rPr>
              <a:t>الجواب: </a:t>
            </a:r>
            <a:r>
              <a:rPr lang="ar-SA" sz="6000" b="1" dirty="0" smtClean="0">
                <a:solidFill>
                  <a:srgbClr val="C00000"/>
                </a:solidFill>
              </a:rPr>
              <a:t> الإسلام هو نظام كامل و شامل جميع نواحى </a:t>
            </a:r>
            <a:r>
              <a:rPr lang="ar-SA" sz="6000" b="1" dirty="0" smtClean="0">
                <a:solidFill>
                  <a:srgbClr val="C00000"/>
                </a:solidFill>
              </a:rPr>
              <a:t>            الحياة</a:t>
            </a:r>
            <a:r>
              <a:rPr lang="ar-SA" sz="6000" b="1" dirty="0" smtClean="0">
                <a:solidFill>
                  <a:srgbClr val="C00000"/>
                </a:solidFill>
              </a:rPr>
              <a:t>. إختاره الله تعالى لهداية البشر الى </a:t>
            </a:r>
            <a:r>
              <a:rPr lang="ar-SA" sz="6000" b="1" dirty="0" smtClean="0">
                <a:solidFill>
                  <a:srgbClr val="C00000"/>
                </a:solidFill>
              </a:rPr>
              <a:t>               الصراط </a:t>
            </a:r>
            <a:r>
              <a:rPr lang="ar-SA" sz="6000" b="1" dirty="0" smtClean="0">
                <a:solidFill>
                  <a:srgbClr val="C00000"/>
                </a:solidFill>
              </a:rPr>
              <a:t>المستقيم واخراجهم من الضلالة الى </a:t>
            </a:r>
            <a:r>
              <a:rPr lang="ar-SA" sz="6000" b="1" dirty="0" smtClean="0">
                <a:solidFill>
                  <a:srgbClr val="C00000"/>
                </a:solidFill>
              </a:rPr>
              <a:t>           الهدى </a:t>
            </a:r>
            <a:r>
              <a:rPr lang="ar-SA" sz="6000" b="1" dirty="0" smtClean="0">
                <a:solidFill>
                  <a:srgbClr val="C00000"/>
                </a:solidFill>
              </a:rPr>
              <a:t>ومن الظلمات الى النور. </a:t>
            </a:r>
            <a:endParaRPr lang="en-US" sz="5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631839" y="156760"/>
            <a:ext cx="5169112" cy="2193718"/>
          </a:xfrm>
          <a:prstGeom prst="downArrowCallout">
            <a:avLst>
              <a:gd name="adj1" fmla="val 0"/>
              <a:gd name="adj2" fmla="val 0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ctr"/>
            <a:r>
              <a:rPr lang="bn-BD" sz="5800" b="1" dirty="0" smtClean="0">
                <a:solidFill>
                  <a:schemeClr val="bg1"/>
                </a:solidFill>
              </a:rPr>
              <a:t>الافعال الاجتماعيّة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8120" y="2499360"/>
            <a:ext cx="14203680" cy="5486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46304" tIns="73152" rIns="146304" bIns="73152" rtlCol="0" anchor="ctr"/>
          <a:lstStyle/>
          <a:p>
            <a:pPr algn="r"/>
            <a:r>
              <a:rPr lang="ar-SA" sz="5400" dirty="0" smtClean="0">
                <a:solidFill>
                  <a:srgbClr val="0070C0"/>
                </a:solidFill>
              </a:rPr>
              <a:t>    السوال: </a:t>
            </a:r>
            <a:r>
              <a:rPr lang="bn-BD" sz="5400" dirty="0" smtClean="0">
                <a:solidFill>
                  <a:srgbClr val="0070C0"/>
                </a:solidFill>
              </a:rPr>
              <a:t>استخرج </a:t>
            </a:r>
            <a:r>
              <a:rPr lang="ar-SA" sz="5400" dirty="0" smtClean="0">
                <a:solidFill>
                  <a:srgbClr val="0070C0"/>
                </a:solidFill>
              </a:rPr>
              <a:t>الاسماء الجامدة من النص (اربعا فقط)</a:t>
            </a:r>
            <a:endParaRPr lang="ar-SA" sz="5400" dirty="0" smtClean="0">
              <a:solidFill>
                <a:srgbClr val="0070C0"/>
              </a:solidFill>
            </a:endParaRPr>
          </a:p>
          <a:p>
            <a:pPr algn="ctr"/>
            <a:r>
              <a:rPr lang="ar-SA" sz="5400" dirty="0" smtClean="0">
                <a:solidFill>
                  <a:srgbClr val="0070C0"/>
                </a:solidFill>
              </a:rPr>
              <a:t>             الله، النور، فرد، قلوب.</a:t>
            </a:r>
            <a:endParaRPr lang="ar-SA" sz="5400" dirty="0" smtClean="0">
              <a:solidFill>
                <a:srgbClr val="0070C0"/>
              </a:solidFill>
            </a:endParaRPr>
          </a:p>
          <a:p>
            <a:pPr algn="r"/>
            <a:r>
              <a:rPr lang="ar-SA" sz="5400" dirty="0" smtClean="0">
                <a:solidFill>
                  <a:srgbClr val="0070C0"/>
                </a:solidFill>
              </a:rPr>
              <a:t>   </a:t>
            </a:r>
            <a:r>
              <a:rPr lang="ar-SA" sz="5400" dirty="0" smtClean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ar-SA" sz="5400" dirty="0" smtClean="0">
                <a:solidFill>
                  <a:srgbClr val="0070C0"/>
                </a:solidFill>
              </a:rPr>
              <a:t>السوال</a:t>
            </a:r>
            <a:r>
              <a:rPr lang="ar-SA" sz="5400" dirty="0" smtClean="0">
                <a:solidFill>
                  <a:srgbClr val="0070C0"/>
                </a:solidFill>
              </a:rPr>
              <a:t>: </a:t>
            </a:r>
            <a:r>
              <a:rPr lang="ar-SA" sz="5400" dirty="0" smtClean="0">
                <a:solidFill>
                  <a:srgbClr val="0070C0"/>
                </a:solidFill>
              </a:rPr>
              <a:t>استخرج الاسماء المشتقة: </a:t>
            </a:r>
          </a:p>
          <a:p>
            <a:pPr algn="ctr"/>
            <a:r>
              <a:rPr lang="ar-SA" sz="5400" dirty="0" smtClean="0">
                <a:solidFill>
                  <a:srgbClr val="0070C0"/>
                </a:solidFill>
              </a:rPr>
              <a:t>كامل، شامل، المستقيم، مناسب.</a:t>
            </a:r>
            <a:endParaRPr lang="bn-BD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425</Words>
  <Application>Microsoft Office PowerPoint</Application>
  <PresentationFormat>Custom</PresentationFormat>
  <Paragraphs>77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29</cp:revision>
  <dcterms:created xsi:type="dcterms:W3CDTF">2006-08-16T00:00:00Z</dcterms:created>
  <dcterms:modified xsi:type="dcterms:W3CDTF">2020-10-30T17:28:51Z</dcterms:modified>
</cp:coreProperties>
</file>