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1" r:id="rId3"/>
    <p:sldId id="261" r:id="rId4"/>
    <p:sldId id="265" r:id="rId5"/>
    <p:sldId id="262" r:id="rId6"/>
    <p:sldId id="263" r:id="rId7"/>
    <p:sldId id="264" r:id="rId8"/>
    <p:sldId id="300" r:id="rId9"/>
    <p:sldId id="282" r:id="rId10"/>
    <p:sldId id="283" r:id="rId11"/>
    <p:sldId id="284" r:id="rId12"/>
    <p:sldId id="258" r:id="rId13"/>
    <p:sldId id="259" r:id="rId14"/>
    <p:sldId id="266" r:id="rId15"/>
    <p:sldId id="267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801712310595" initials="8" lastIdx="1" clrIdx="0">
    <p:extLst>
      <p:ext uri="{19B8F6BF-5375-455C-9EA6-DF929625EA0E}">
        <p15:presenceInfo xmlns:p15="http://schemas.microsoft.com/office/powerpoint/2012/main" userId="0163c2f2d26782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AC"/>
    <a:srgbClr val="260FCF"/>
    <a:srgbClr val="800080"/>
    <a:srgbClr val="800000"/>
    <a:srgbClr val="1D077D"/>
    <a:srgbClr val="0A8501"/>
    <a:srgbClr val="DB0FB4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7" autoAdjust="0"/>
    <p:restoredTop sz="86047" autoAdjust="0"/>
  </p:normalViewPr>
  <p:slideViewPr>
    <p:cSldViewPr snapToGrid="0">
      <p:cViewPr varScale="1">
        <p:scale>
          <a:sx n="62" d="100"/>
          <a:sy n="62" d="100"/>
        </p:scale>
        <p:origin x="894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606126-0F50-4211-B85B-30DBD0C0B4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Completing Sentence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1F4DF-E9F6-47B6-B663-ECE82D4226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2BFD8-3E0C-4927-8459-06C253C1C97D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0E8CC-B9AE-45D8-87F0-4528E5EA9B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F1357-FE4B-4650-859D-9157B74F0C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7D9F1-08CE-49E3-AA16-786B5FD0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202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Completing Sentence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7A56A-2376-466B-99FD-B11375A69F77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36D43-C2D5-4B65-AB1F-CE0498A9A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07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073B-6833-462A-9B56-D6AD8E459BB5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12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8257-00DA-49C5-9D2D-2B29D74CE8E4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F1B7-7D7E-4DBF-8F8B-761886A53CE3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2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C5DE-CD65-453C-9D3C-A39736F89091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520D-C45F-493A-87A8-4DEF00D73021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DA38E-70B4-4502-839E-10B415718C88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4C2E-51C5-4A46-9D4F-A16394432AF8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1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9E15-726E-4B81-8F79-5BDA2B915A1C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0FB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B9E36E1-41FF-48CD-AC72-78BA32891530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0FB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7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32EB-860F-4487-BF97-5A9A619572F4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3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A372-F06A-4E10-8BE7-3BB90E5B8DA9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23000">
              <a:schemeClr val="accent4">
                <a:lumMod val="20000"/>
                <a:lumOff val="80000"/>
              </a:schemeClr>
            </a:gs>
            <a:gs pos="44000">
              <a:srgbClr val="FFFF00">
                <a:lumMod val="55000"/>
                <a:lumOff val="45000"/>
              </a:srgbClr>
            </a:gs>
            <a:gs pos="89381">
              <a:srgbClr val="FF0000">
                <a:lumMod val="55000"/>
                <a:lumOff val="45000"/>
              </a:srgbClr>
            </a:gs>
            <a:gs pos="65000">
              <a:srgbClr val="00B0F0">
                <a:lumMod val="70000"/>
                <a:lumOff val="3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923903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5FA2501-6D43-4741-99A6-D277E8D44ECB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5531" y="20849"/>
            <a:ext cx="6008915" cy="397161"/>
          </a:xfrm>
          <a:prstGeom prst="rect">
            <a:avLst/>
          </a:prstGeom>
          <a:solidFill>
            <a:srgbClr val="1D07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Completing Sentence, Using: Until/till, unless, still/yet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160" y="6356350"/>
            <a:ext cx="929640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7EEC9BA-7523-43B4-8C15-4EDE6B8D7F0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F25CE-91B6-4980-BF58-1AC3110F5C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66" y="52569"/>
            <a:ext cx="1049382" cy="1096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4B205-B28E-4661-8276-4F4C0509C54E}"/>
              </a:ext>
            </a:extLst>
          </p:cNvPr>
          <p:cNvSpPr txBox="1"/>
          <p:nvPr userDrawn="1"/>
        </p:nvSpPr>
        <p:spPr>
          <a:xfrm>
            <a:off x="4676505" y="6342021"/>
            <a:ext cx="3396341" cy="369332"/>
          </a:xfrm>
          <a:prstGeom prst="rect">
            <a:avLst/>
          </a:prstGeom>
          <a:solidFill>
            <a:srgbClr val="0A850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uttam01712310595@gmail.com</a:t>
            </a:r>
          </a:p>
        </p:txBody>
      </p:sp>
    </p:spTree>
    <p:extLst>
      <p:ext uri="{BB962C8B-B14F-4D97-AF65-F5344CB8AC3E}">
        <p14:creationId xmlns:p14="http://schemas.microsoft.com/office/powerpoint/2010/main" val="375327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4614"/>
            <a:ext cx="3367249" cy="5354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11486" y="1069391"/>
            <a:ext cx="6276812" cy="39352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rgbClr val="DB0FB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Z BORDERS 7 EX" pitchFamily="2" charset="0"/>
              </a:rPr>
              <a:t>Welcome</a:t>
            </a:r>
            <a:endParaRPr lang="en-US" sz="3200" dirty="0">
              <a:solidFill>
                <a:srgbClr val="DB0FB4"/>
              </a:solidFill>
              <a:latin typeface="FZ BORDERS 7 EX" pitchFamily="2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FZ BORDERS 11" pitchFamily="2" charset="0"/>
              </a:rPr>
              <a:t>to </a:t>
            </a:r>
          </a:p>
          <a:p>
            <a:pPr algn="ctr"/>
            <a:r>
              <a:rPr lang="en-US" sz="3200" dirty="0">
                <a:solidFill>
                  <a:srgbClr val="800000"/>
                </a:solidFill>
                <a:latin typeface="FZ BORDERS 11" pitchFamily="2" charset="0"/>
              </a:rPr>
              <a:t>All</a:t>
            </a:r>
            <a:r>
              <a:rPr lang="en-US" sz="3200" dirty="0">
                <a:solidFill>
                  <a:srgbClr val="FFFF00"/>
                </a:solidFill>
                <a:latin typeface="FZ BORDERS 11" pitchFamily="2" charset="0"/>
              </a:rPr>
              <a:t>  </a:t>
            </a:r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FZ BORDERS 11" pitchFamily="2" charset="0"/>
              </a:rPr>
              <a:t>to </a:t>
            </a:r>
          </a:p>
          <a:p>
            <a:pPr algn="ctr"/>
            <a:r>
              <a:rPr lang="en-US" sz="4000" dirty="0">
                <a:solidFill>
                  <a:srgbClr val="1D077D"/>
                </a:solidFill>
                <a:latin typeface="FZ BORDERS 11" pitchFamily="2" charset="0"/>
              </a:rPr>
              <a:t>Attend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FZ BORDERS 11" pitchFamily="2" charset="0"/>
              </a:rPr>
              <a:t>Digital Class</a:t>
            </a:r>
            <a:endParaRPr lang="en-US" sz="3200" dirty="0">
              <a:solidFill>
                <a:srgbClr val="C00000"/>
              </a:solidFill>
              <a:latin typeface="FZ BORDERS 11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67892-1830-409D-A2C6-EBB2A925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D390-9929-4D91-BD93-B1D17A7CF382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40887-D76D-4274-9913-8438CF0D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3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2279" y="506027"/>
            <a:ext cx="3763594" cy="523220"/>
          </a:xfrm>
          <a:prstGeom prst="rect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Elephant" panose="02020904090505020303" pitchFamily="18" charset="0"/>
                <a:cs typeface="Nikosh" panose="02000000000000000000" pitchFamily="2" charset="0"/>
              </a:rPr>
              <a:t>Unless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bn-BD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.....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তাহলে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95746" y="1942099"/>
            <a:ext cx="11207048" cy="1138773"/>
          </a:xfrm>
          <a:prstGeom prst="rect">
            <a:avLst/>
          </a:prstGeom>
          <a:ln>
            <a:solidFill>
              <a:srgbClr val="0A850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eriod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read attentively you cannot make a good result.</a:t>
            </a:r>
            <a:r>
              <a:rPr lang="bn-BD" sz="2400" b="1" dirty="0"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তুমি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মনযোগ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সহকার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পরো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তাহলে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তুমি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ভালো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রেজাল্ট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করতে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পারবে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)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endParaRPr lang="en-US" sz="20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miss the bus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walk fast. 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তুমি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বাসটি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ধরতে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পারবে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তুমি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দ্রুত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হাঁট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।)</a:t>
            </a:r>
            <a:endParaRPr lang="en-US" sz="24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84901" y="182462"/>
            <a:ext cx="1828811" cy="1253387"/>
          </a:xfrm>
          <a:prstGeom prst="star32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Elephant" panose="02020904090505020303" pitchFamily="18" charset="0"/>
              </a:rPr>
              <a:t>16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825351" y="824551"/>
            <a:ext cx="2479961" cy="612648"/>
          </a:xfrm>
          <a:prstGeom prst="wedgeEllipseCallout">
            <a:avLst>
              <a:gd name="adj1" fmla="val -53609"/>
              <a:gd name="adj2" fmla="val 66918"/>
            </a:avLst>
          </a:prstGeom>
          <a:solidFill>
            <a:srgbClr val="7030A0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Example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B5FEA5-9106-4877-B1ED-0EF7955F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4AB3-0CFC-4D80-9ECF-1A053309A2C1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F59086-5FE1-4936-80E5-16B9D218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A4A77C-7E08-4F3D-871F-57618155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1A07BF-B1E0-4CB0-B6E9-CB79A9AB191B}"/>
              </a:ext>
            </a:extLst>
          </p:cNvPr>
          <p:cNvSpPr txBox="1"/>
          <p:nvPr/>
        </p:nvSpPr>
        <p:spPr>
          <a:xfrm>
            <a:off x="1191483" y="4571653"/>
            <a:ext cx="945775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you work  hard,………………………………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I ran fast, ………………………………….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…….…………………………….you can not expect bright future.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F8E4E69-9B3B-4DD2-8351-5368C23640F6}"/>
              </a:ext>
            </a:extLst>
          </p:cNvPr>
          <p:cNvSpPr/>
          <p:nvPr/>
        </p:nvSpPr>
        <p:spPr>
          <a:xfrm>
            <a:off x="8715423" y="6100014"/>
            <a:ext cx="929640" cy="6767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A850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DC606-6EAB-4EFD-8F0E-2FCEF50CC755}"/>
              </a:ext>
            </a:extLst>
          </p:cNvPr>
          <p:cNvSpPr txBox="1"/>
          <p:nvPr/>
        </p:nvSpPr>
        <p:spPr>
          <a:xfrm>
            <a:off x="4616513" y="4499803"/>
            <a:ext cx="390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not succeed in life.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C92E87-3CC6-44C0-B6E8-6A1D174F2DCA}"/>
              </a:ext>
            </a:extLst>
          </p:cNvPr>
          <p:cNvSpPr txBox="1"/>
          <p:nvPr/>
        </p:nvSpPr>
        <p:spPr>
          <a:xfrm>
            <a:off x="3940952" y="4870815"/>
            <a:ext cx="390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not gain the prize.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41DDEF-A843-497C-8B84-B8A3974A4E57}"/>
              </a:ext>
            </a:extLst>
          </p:cNvPr>
          <p:cNvSpPr txBox="1"/>
          <p:nvPr/>
        </p:nvSpPr>
        <p:spPr>
          <a:xfrm>
            <a:off x="1764982" y="5225723"/>
            <a:ext cx="390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you are industrious</a:t>
            </a:r>
          </a:p>
        </p:txBody>
      </p:sp>
      <p:sp>
        <p:nvSpPr>
          <p:cNvPr id="17" name="Oval Callout 6">
            <a:extLst>
              <a:ext uri="{FF2B5EF4-FFF2-40B4-BE49-F238E27FC236}">
                <a16:creationId xmlns:a16="http://schemas.microsoft.com/office/drawing/2014/main" id="{6C1A9C75-4060-4DAE-93BB-3C1412A7F26C}"/>
              </a:ext>
            </a:extLst>
          </p:cNvPr>
          <p:cNvSpPr/>
          <p:nvPr/>
        </p:nvSpPr>
        <p:spPr>
          <a:xfrm>
            <a:off x="8221949" y="3665633"/>
            <a:ext cx="2939348" cy="545371"/>
          </a:xfrm>
          <a:prstGeom prst="wedgeEllipseCallout">
            <a:avLst>
              <a:gd name="adj1" fmla="val -60416"/>
              <a:gd name="adj2" fmla="val 73807"/>
            </a:avLst>
          </a:prstGeom>
          <a:solidFill>
            <a:srgbClr val="0A8501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Probable Answer</a:t>
            </a:r>
          </a:p>
        </p:txBody>
      </p:sp>
      <p:sp>
        <p:nvSpPr>
          <p:cNvPr id="18" name="Oval Callout 6">
            <a:extLst>
              <a:ext uri="{FF2B5EF4-FFF2-40B4-BE49-F238E27FC236}">
                <a16:creationId xmlns:a16="http://schemas.microsoft.com/office/drawing/2014/main" id="{698E761F-3A81-4D1F-BEB7-8E5B82653452}"/>
              </a:ext>
            </a:extLst>
          </p:cNvPr>
          <p:cNvSpPr/>
          <p:nvPr/>
        </p:nvSpPr>
        <p:spPr>
          <a:xfrm>
            <a:off x="8217933" y="3625515"/>
            <a:ext cx="2939348" cy="632872"/>
          </a:xfrm>
          <a:prstGeom prst="wedgeEllipseCallout">
            <a:avLst>
              <a:gd name="adj1" fmla="val -64509"/>
              <a:gd name="adj2" fmla="val 71906"/>
            </a:avLst>
          </a:prstGeom>
          <a:solidFill>
            <a:srgbClr val="1D077D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For Practice</a:t>
            </a:r>
          </a:p>
        </p:txBody>
      </p:sp>
    </p:spTree>
    <p:extLst>
      <p:ext uri="{BB962C8B-B14F-4D97-AF65-F5344CB8AC3E}">
        <p14:creationId xmlns:p14="http://schemas.microsoft.com/office/powerpoint/2010/main" val="232450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743" y="534156"/>
            <a:ext cx="6316392" cy="523220"/>
          </a:xfrm>
          <a:prstGeom prst="rect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Wide Latin" panose="020A0A07050505020404" pitchFamily="18" charset="0"/>
                <a:cs typeface="Nikosh" panose="02000000000000000000" pitchFamily="2" charset="0"/>
              </a:rPr>
              <a:t>Still / yet 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এমন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কি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তথাপিও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তবুও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" y="2016910"/>
            <a:ext cx="11507372" cy="830997"/>
          </a:xfrm>
          <a:prstGeom prst="rect">
            <a:avLst/>
          </a:prstGeom>
          <a:ln>
            <a:solidFill>
              <a:srgbClr val="0A850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ill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finished his work timely. 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সে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অসুস্থ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ছিল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তথাপি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সে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যথাসময়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কাজটি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শেষ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করেছিল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।)</a:t>
            </a:r>
            <a:endParaRPr lang="en-US" sz="24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injured seriously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played the game. 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আমি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আহত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হয়েছিলাম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তবুও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আমি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খেলাটা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খেলেছিলাম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।)</a:t>
            </a:r>
            <a:endParaRPr lang="bn-BD" sz="24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84901" y="182462"/>
            <a:ext cx="1828811" cy="1253387"/>
          </a:xfrm>
          <a:prstGeom prst="star32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Elephant" panose="02020904090505020303" pitchFamily="18" charset="0"/>
              </a:rPr>
              <a:t>17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553157" y="1083212"/>
            <a:ext cx="2752155" cy="607424"/>
          </a:xfrm>
          <a:prstGeom prst="wedgeEllipseCallout">
            <a:avLst>
              <a:gd name="adj1" fmla="val -58272"/>
              <a:gd name="adj2" fmla="val 71689"/>
            </a:avLst>
          </a:prstGeom>
          <a:solidFill>
            <a:srgbClr val="7030A0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Example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84F618-E06B-4B08-A526-88D1D9F8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7753-27FE-4B34-BD3E-A7ECB428D300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B34DDD0-C6E8-4E1A-B362-3D43A0D3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366B27-99F3-48A2-AD46-EC5D249C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7C166-C38D-4562-9196-B837EED0888E}"/>
              </a:ext>
            </a:extLst>
          </p:cNvPr>
          <p:cNvSpPr txBox="1"/>
          <p:nvPr/>
        </p:nvSpPr>
        <p:spPr>
          <a:xfrm>
            <a:off x="1191483" y="4571653"/>
            <a:ext cx="1035809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Rupa was a brilliant student yet……………………………….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Mowsumi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qualified candidate still……………………………….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 yet he did not get good job.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2558641-53DA-43A0-972A-13364CD4224C}"/>
              </a:ext>
            </a:extLst>
          </p:cNvPr>
          <p:cNvSpPr/>
          <p:nvPr/>
        </p:nvSpPr>
        <p:spPr>
          <a:xfrm>
            <a:off x="8715423" y="6100014"/>
            <a:ext cx="929640" cy="6767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A850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363DE-70FE-4F9F-AFBA-112A22970C51}"/>
              </a:ext>
            </a:extLst>
          </p:cNvPr>
          <p:cNvSpPr txBox="1"/>
          <p:nvPr/>
        </p:nvSpPr>
        <p:spPr>
          <a:xfrm>
            <a:off x="5896675" y="4499803"/>
            <a:ext cx="406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could not reach her goal.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190FFD-3821-4C13-A9CE-7E8BD046BF6D}"/>
              </a:ext>
            </a:extLst>
          </p:cNvPr>
          <p:cNvSpPr txBox="1"/>
          <p:nvPr/>
        </p:nvSpPr>
        <p:spPr>
          <a:xfrm>
            <a:off x="6670081" y="4842679"/>
            <a:ext cx="463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not selected for the job.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4BF22B-0BDB-4DB5-9915-BB1B598839AA}"/>
              </a:ext>
            </a:extLst>
          </p:cNvPr>
          <p:cNvSpPr txBox="1"/>
          <p:nvPr/>
        </p:nvSpPr>
        <p:spPr>
          <a:xfrm>
            <a:off x="1568028" y="5225720"/>
            <a:ext cx="389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did well in examination </a:t>
            </a:r>
          </a:p>
        </p:txBody>
      </p:sp>
      <p:sp>
        <p:nvSpPr>
          <p:cNvPr id="17" name="Oval Callout 6">
            <a:extLst>
              <a:ext uri="{FF2B5EF4-FFF2-40B4-BE49-F238E27FC236}">
                <a16:creationId xmlns:a16="http://schemas.microsoft.com/office/drawing/2014/main" id="{59AD4F5B-14E5-4B68-979D-90E6CF99A82E}"/>
              </a:ext>
            </a:extLst>
          </p:cNvPr>
          <p:cNvSpPr/>
          <p:nvPr/>
        </p:nvSpPr>
        <p:spPr>
          <a:xfrm>
            <a:off x="8221949" y="3665633"/>
            <a:ext cx="2939348" cy="545371"/>
          </a:xfrm>
          <a:prstGeom prst="wedgeEllipseCallout">
            <a:avLst>
              <a:gd name="adj1" fmla="val -60416"/>
              <a:gd name="adj2" fmla="val 73807"/>
            </a:avLst>
          </a:prstGeom>
          <a:solidFill>
            <a:srgbClr val="0A8501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Probable Answer</a:t>
            </a:r>
          </a:p>
        </p:txBody>
      </p:sp>
      <p:sp>
        <p:nvSpPr>
          <p:cNvPr id="18" name="Oval Callout 6">
            <a:extLst>
              <a:ext uri="{FF2B5EF4-FFF2-40B4-BE49-F238E27FC236}">
                <a16:creationId xmlns:a16="http://schemas.microsoft.com/office/drawing/2014/main" id="{8EE28550-2CAE-431F-9D1D-E43D9836B328}"/>
              </a:ext>
            </a:extLst>
          </p:cNvPr>
          <p:cNvSpPr/>
          <p:nvPr/>
        </p:nvSpPr>
        <p:spPr>
          <a:xfrm>
            <a:off x="8217933" y="3625515"/>
            <a:ext cx="2939348" cy="632872"/>
          </a:xfrm>
          <a:prstGeom prst="wedgeEllipseCallout">
            <a:avLst>
              <a:gd name="adj1" fmla="val -64509"/>
              <a:gd name="adj2" fmla="val 71906"/>
            </a:avLst>
          </a:prstGeom>
          <a:solidFill>
            <a:srgbClr val="1D077D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For Practice</a:t>
            </a:r>
          </a:p>
        </p:txBody>
      </p:sp>
    </p:spTree>
    <p:extLst>
      <p:ext uri="{BB962C8B-B14F-4D97-AF65-F5344CB8AC3E}">
        <p14:creationId xmlns:p14="http://schemas.microsoft.com/office/powerpoint/2010/main" val="122381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21052-8CC0-43F7-A46A-15D476F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0E40-D78A-48D3-801A-A63F66D4F391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DBAA2-3E07-4459-9F31-C237B6C2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96B75-F1D8-42D1-ADD3-40844EDD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AF013-E936-4DB4-99FC-1D06BA438A73}"/>
              </a:ext>
            </a:extLst>
          </p:cNvPr>
          <p:cNvSpPr txBox="1"/>
          <p:nvPr/>
        </p:nvSpPr>
        <p:spPr>
          <a:xfrm>
            <a:off x="2880101" y="3103778"/>
            <a:ext cx="6431797" cy="16190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Asking and Answering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DC648-2A53-4AB4-94E5-89CE6BBAE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17" y="900537"/>
            <a:ext cx="2385932" cy="17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A707-493A-4743-8656-215A4599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86A7-41B4-41FA-968D-74D9D83A12E0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62832-81F8-4D93-A9FB-24BCA558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9B49-24AB-49EA-BC7A-64B5AAEC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EE1F6B-ED5E-47DB-A1EF-2B0CCAD280CC}"/>
              </a:ext>
            </a:extLst>
          </p:cNvPr>
          <p:cNvSpPr/>
          <p:nvPr/>
        </p:nvSpPr>
        <p:spPr>
          <a:xfrm>
            <a:off x="498759" y="601065"/>
            <a:ext cx="5832763" cy="693164"/>
          </a:xfrm>
          <a:prstGeom prst="ellipse">
            <a:avLst/>
          </a:prstGeom>
          <a:solidFill>
            <a:srgbClr val="7F00AC"/>
          </a:solidFill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Wide Latin" panose="020A0A070505050204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891A63EF-4B10-44BD-8390-38108A8B42C7}"/>
              </a:ext>
            </a:extLst>
          </p:cNvPr>
          <p:cNvSpPr/>
          <p:nvPr/>
        </p:nvSpPr>
        <p:spPr>
          <a:xfrm>
            <a:off x="6724355" y="535517"/>
            <a:ext cx="1406770" cy="858981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A85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BE04A-50AE-44D6-8E7F-F29AE87B33A0}"/>
              </a:ext>
            </a:extLst>
          </p:cNvPr>
          <p:cNvSpPr txBox="1"/>
          <p:nvPr/>
        </p:nvSpPr>
        <p:spPr>
          <a:xfrm>
            <a:off x="1069387" y="1580833"/>
            <a:ext cx="7417415" cy="523220"/>
          </a:xfrm>
          <a:prstGeom prst="rect">
            <a:avLst/>
          </a:prstGeom>
          <a:solidFill>
            <a:srgbClr val="260F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following sentences.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(One by one)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895F3-CBB5-467E-8BAF-51C6B7A3320E}"/>
              </a:ext>
            </a:extLst>
          </p:cNvPr>
          <p:cNvSpPr txBox="1"/>
          <p:nvPr/>
        </p:nvSpPr>
        <p:spPr>
          <a:xfrm>
            <a:off x="648345" y="2306660"/>
            <a:ext cx="110890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had been preparing his lesson  until, -----------------------.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3E71A-F2A4-4D31-B970-012B018C7ECC}"/>
              </a:ext>
            </a:extLst>
          </p:cNvPr>
          <p:cNvSpPr txBox="1"/>
          <p:nvPr/>
        </p:nvSpPr>
        <p:spPr>
          <a:xfrm>
            <a:off x="648344" y="2924007"/>
            <a:ext cx="1108903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worked hard still ------------------.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BDEE8D-1DF4-4AAF-B78A-8BCA6E4ED87A}"/>
              </a:ext>
            </a:extLst>
          </p:cNvPr>
          <p:cNvSpPr txBox="1"/>
          <p:nvPr/>
        </p:nvSpPr>
        <p:spPr>
          <a:xfrm>
            <a:off x="661260" y="3556854"/>
            <a:ext cx="1108903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 unless you read attentively.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AECB0-AAD4-490C-8762-D5EEA3A72E98}"/>
              </a:ext>
            </a:extLst>
          </p:cNvPr>
          <p:cNvSpPr txBox="1"/>
          <p:nvPr/>
        </p:nvSpPr>
        <p:spPr>
          <a:xfrm>
            <a:off x="674180" y="4251693"/>
            <a:ext cx="1107611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will be doing the work till--------------------------------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166BB-1E3D-4F8C-BE65-2CB02C65261D}"/>
              </a:ext>
            </a:extLst>
          </p:cNvPr>
          <p:cNvSpPr txBox="1"/>
          <p:nvPr/>
        </p:nvSpPr>
        <p:spPr>
          <a:xfrm>
            <a:off x="714476" y="4882908"/>
            <a:ext cx="1103582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 yet he continues social work.  </a:t>
            </a: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4BA229EB-2C70-4F02-B87A-BEC0E11DDBF8}"/>
              </a:ext>
            </a:extLst>
          </p:cNvPr>
          <p:cNvSpPr/>
          <p:nvPr/>
        </p:nvSpPr>
        <p:spPr>
          <a:xfrm>
            <a:off x="9292716" y="5793087"/>
            <a:ext cx="1153144" cy="688928"/>
          </a:xfrm>
          <a:prstGeom prst="bevel">
            <a:avLst/>
          </a:prstGeom>
          <a:solidFill>
            <a:srgbClr val="260FC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Plz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here for probable Answer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9EB758-8E16-4052-BFCC-B5655EFC0E48}"/>
              </a:ext>
            </a:extLst>
          </p:cNvPr>
          <p:cNvSpPr txBox="1"/>
          <p:nvPr/>
        </p:nvSpPr>
        <p:spPr>
          <a:xfrm>
            <a:off x="6522279" y="2198905"/>
            <a:ext cx="184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 set.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37B35-5847-45B7-9A43-B49EF4B4831E}"/>
              </a:ext>
            </a:extLst>
          </p:cNvPr>
          <p:cNvSpPr txBox="1"/>
          <p:nvPr/>
        </p:nvSpPr>
        <p:spPr>
          <a:xfrm>
            <a:off x="3929513" y="2816249"/>
            <a:ext cx="359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could not shine in life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16EBD9-7F8D-4371-BD0E-415C63A18BC5}"/>
              </a:ext>
            </a:extLst>
          </p:cNvPr>
          <p:cNvSpPr txBox="1"/>
          <p:nvPr/>
        </p:nvSpPr>
        <p:spPr>
          <a:xfrm>
            <a:off x="1146876" y="3434509"/>
            <a:ext cx="426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not make a good result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E7810C-A4B8-47B4-B245-83698463E693}"/>
              </a:ext>
            </a:extLst>
          </p:cNvPr>
          <p:cNvSpPr txBox="1"/>
          <p:nvPr/>
        </p:nvSpPr>
        <p:spPr>
          <a:xfrm>
            <a:off x="5117690" y="4128422"/>
            <a:ext cx="371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sunlight will be visible.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43C23-D5A4-4804-8B8E-AB42EBEC11B5}"/>
              </a:ext>
            </a:extLst>
          </p:cNvPr>
          <p:cNvSpPr txBox="1"/>
          <p:nvPr/>
        </p:nvSpPr>
        <p:spPr>
          <a:xfrm>
            <a:off x="1208866" y="4745058"/>
            <a:ext cx="440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seriously busy with his job</a:t>
            </a:r>
          </a:p>
        </p:txBody>
      </p:sp>
    </p:spTree>
    <p:extLst>
      <p:ext uri="{BB962C8B-B14F-4D97-AF65-F5344CB8AC3E}">
        <p14:creationId xmlns:p14="http://schemas.microsoft.com/office/powerpoint/2010/main" val="389035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9037" y="577808"/>
            <a:ext cx="3860488" cy="914400"/>
          </a:xfrm>
          <a:prstGeom prst="roundRect">
            <a:avLst/>
          </a:prstGeom>
          <a:solidFill>
            <a:srgbClr val="7F00AC"/>
          </a:solidFill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Wide Latin" panose="020A0A07050505020404" pitchFamily="18" charset="0"/>
              </a:rPr>
              <a:t>Home 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3B8E3-7310-417D-916F-3EE031E9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72-4579-4964-8397-E263721AB1D1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5CFBD-718E-4A4C-A290-CAD20EB9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F7E04-FBE6-4162-9DDE-7524992D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7206BDB-90B0-4FC9-8D52-7FAC97C06093}"/>
              </a:ext>
            </a:extLst>
          </p:cNvPr>
          <p:cNvSpPr/>
          <p:nvPr/>
        </p:nvSpPr>
        <p:spPr>
          <a:xfrm>
            <a:off x="5735509" y="577808"/>
            <a:ext cx="2575128" cy="148346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3B066-B918-4A69-AF9F-668AB86600EF}"/>
              </a:ext>
            </a:extLst>
          </p:cNvPr>
          <p:cNvSpPr txBox="1"/>
          <p:nvPr/>
        </p:nvSpPr>
        <p:spPr>
          <a:xfrm>
            <a:off x="838200" y="2712208"/>
            <a:ext cx="10956010" cy="1328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66"/>
              </a:avLst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1D077D"/>
                </a:solidFill>
                <a:latin typeface="Wide Latin" panose="020A0A07050505020404" pitchFamily="18" charset="0"/>
                <a:cs typeface="Times New Roman" panose="02020603050405020304" pitchFamily="18" charset="0"/>
              </a:rPr>
              <a:t>Practice more and more at home.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0D0B3-E1B3-4926-857E-21C774481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63" y="4574882"/>
            <a:ext cx="2281897" cy="24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6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363" y="124691"/>
            <a:ext cx="7398328" cy="73429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Wide Latin" panose="020A0A07050505020404" pitchFamily="18" charset="0"/>
              </a:rPr>
              <a:t>Content Reference</a:t>
            </a:r>
          </a:p>
        </p:txBody>
      </p:sp>
      <p:pic>
        <p:nvPicPr>
          <p:cNvPr id="3" name="Picture 2" descr="i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21" y="3124200"/>
            <a:ext cx="3200400" cy="2438399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1607137" y="3765550"/>
            <a:ext cx="1828800" cy="1821875"/>
          </a:xfrm>
          <a:prstGeom prst="round2DiagRect">
            <a:avLst>
              <a:gd name="adj1" fmla="val 18425"/>
              <a:gd name="adj2" fmla="val 0"/>
            </a:avLst>
          </a:prstGeom>
          <a:solidFill>
            <a:srgbClr val="482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0937" y="5663625"/>
            <a:ext cx="213738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Elephant" pitchFamily="18" charset="0"/>
              </a:rPr>
              <a:t>Facebook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4767" y="5725180"/>
            <a:ext cx="33231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Elephant" pitchFamily="18" charset="0"/>
              </a:rPr>
              <a:t>Reference  Books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8521" y="5663625"/>
            <a:ext cx="309892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Wide Latin" pitchFamily="18" charset="0"/>
              </a:rPr>
              <a:t>Internet</a:t>
            </a:r>
          </a:p>
        </p:txBody>
      </p:sp>
      <p:pic>
        <p:nvPicPr>
          <p:cNvPr id="8" name="Picture 7" descr="adv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587" y="990600"/>
            <a:ext cx="1276350" cy="1981200"/>
          </a:xfrm>
          <a:prstGeom prst="rect">
            <a:avLst/>
          </a:prstGeom>
        </p:spPr>
      </p:pic>
      <p:pic>
        <p:nvPicPr>
          <p:cNvPr id="9" name="Picture 8" descr="grm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7" y="1028700"/>
            <a:ext cx="1733550" cy="2628900"/>
          </a:xfrm>
          <a:prstGeom prst="rect">
            <a:avLst/>
          </a:prstGeom>
        </p:spPr>
      </p:pic>
      <p:pic>
        <p:nvPicPr>
          <p:cNvPr id="10" name="Picture 9" descr="grm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131" y="3149025"/>
            <a:ext cx="1876425" cy="2438400"/>
          </a:xfrm>
          <a:prstGeom prst="rect">
            <a:avLst/>
          </a:prstGeom>
        </p:spPr>
      </p:pic>
      <p:pic>
        <p:nvPicPr>
          <p:cNvPr id="11" name="Picture 10" descr="pc da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377" y="708760"/>
            <a:ext cx="1504950" cy="22860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23E7EE1-3792-46FE-9614-D14644A2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E56F-F0B4-4FA1-AC1D-50F852B92516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F7C7E91-40F0-4000-9576-CB2FA012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2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8868" y="604911"/>
            <a:ext cx="5129939" cy="4633515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Wide Latin" panose="020A0A07050505020404" pitchFamily="18" charset="0"/>
              </a:rPr>
              <a:t>Thanks</a:t>
            </a:r>
            <a:endParaRPr lang="en-US" sz="2800" dirty="0">
              <a:solidFill>
                <a:srgbClr val="FF0000"/>
              </a:solidFill>
              <a:latin typeface="Wide Latin" panose="020A0A070505050204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Wide Latin" panose="020A0A07050505020404" pitchFamily="18" charset="0"/>
              </a:rPr>
              <a:t>to</a:t>
            </a:r>
            <a:endParaRPr lang="en-US" sz="2800" dirty="0">
              <a:solidFill>
                <a:srgbClr val="FFFF00"/>
              </a:solidFill>
              <a:latin typeface="Wide Latin" panose="020A0A07050505020404" pitchFamily="18" charset="0"/>
            </a:endParaRPr>
          </a:p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Wide Latin" panose="020A0A07050505020404" pitchFamily="18" charset="0"/>
              </a:rPr>
              <a:t>All</a:t>
            </a:r>
          </a:p>
          <a:p>
            <a:pPr algn="ctr"/>
            <a:r>
              <a:rPr lang="en-US" sz="3600" dirty="0">
                <a:solidFill>
                  <a:srgbClr val="7F00AC"/>
                </a:solidFill>
                <a:latin typeface="Wide Latin" panose="020A0A07050505020404" pitchFamily="18" charset="0"/>
              </a:rPr>
              <a:t>for now.</a:t>
            </a:r>
            <a:endParaRPr lang="en-US" sz="2800" dirty="0">
              <a:solidFill>
                <a:srgbClr val="7F00AC"/>
              </a:solidFill>
              <a:latin typeface="Wide Latin" panose="020A0A07050505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51" y="604912"/>
            <a:ext cx="3360439" cy="5385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FF518-9AFE-4B04-8978-E81FD74C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E987-883F-4386-B4F8-1010F48F7700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3694-D33A-4D03-876A-2B44E695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6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D8C73-3D2F-4E50-ADCB-94AD84DE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B966-2F3D-4964-8403-DD32FCDABB09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23DB0-42F1-45DD-A141-42A7E435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E247D-BE5C-4A85-B44E-EB034127B816}"/>
              </a:ext>
            </a:extLst>
          </p:cNvPr>
          <p:cNvSpPr txBox="1"/>
          <p:nvPr/>
        </p:nvSpPr>
        <p:spPr>
          <a:xfrm>
            <a:off x="843138" y="3414668"/>
            <a:ext cx="4835191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Adhikary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BA Hon’s, M A, B Ed, M Ed ]</a:t>
            </a: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Headteacher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Mahilara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N. High School</a:t>
            </a:r>
          </a:p>
          <a:p>
            <a:pPr algn="ctr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Gournadi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cum Cell-Phone: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uttam01712310595@gmail.com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3256F-A5BD-4A2B-BFDC-B37713D98D66}"/>
              </a:ext>
            </a:extLst>
          </p:cNvPr>
          <p:cNvSpPr txBox="1"/>
          <p:nvPr/>
        </p:nvSpPr>
        <p:spPr>
          <a:xfrm>
            <a:off x="5884136" y="3426823"/>
            <a:ext cx="5474208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Grammar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Classes- 9 &amp;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729BB-8A01-45F3-B5F6-0D94A98738BB}"/>
              </a:ext>
            </a:extLst>
          </p:cNvPr>
          <p:cNvSpPr txBox="1"/>
          <p:nvPr/>
        </p:nvSpPr>
        <p:spPr>
          <a:xfrm>
            <a:off x="6246020" y="123511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7030A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D81E7-07E2-4974-B89D-6FC43586B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20" y="730185"/>
            <a:ext cx="1869661" cy="2266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7F9688D-E2BC-4D48-B473-B0707313B5E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DB0FB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5E461F-56D4-4DC7-B12C-3F6F722BF4F4}" type="datetime2">
              <a:rPr lang="en-US" smtClean="0"/>
              <a:pPr/>
              <a:t>Friday, 30 October, 2020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1B91A1F-6A07-4A9A-AE96-D908CFDA5542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uttam01712310595@gmail.com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D1ECA89-03B2-4BD5-AAAB-EB1558BB229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rgbClr val="DB0FB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5286CF-765C-4F89-8651-4E3248C5804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8C01D9-EF0A-4A69-AE7A-555D10000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23" y="1285461"/>
            <a:ext cx="1655036" cy="2141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4944C8-C307-46FF-8496-28C838C58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136525"/>
            <a:ext cx="12074013" cy="62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446" y="2359501"/>
            <a:ext cx="1143775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en-US" sz="3600" b="1" dirty="0">
                <a:ln/>
                <a:solidFill>
                  <a:srgbClr val="7F00AC"/>
                </a:solidFill>
                <a:latin typeface="Elephant" panose="02020904090505020303" pitchFamily="18" charset="0"/>
              </a:rPr>
              <a:t> …………………….unless you work hard.</a:t>
            </a:r>
          </a:p>
          <a:p>
            <a:pPr marL="342900" indent="-342900">
              <a:buAutoNum type="arabicPeriod"/>
            </a:pPr>
            <a:r>
              <a:rPr lang="en-US" sz="3600" b="1" dirty="0">
                <a:ln/>
                <a:solidFill>
                  <a:srgbClr val="7F00AC"/>
                </a:solidFill>
                <a:latin typeface="Elephant" panose="02020904090505020303" pitchFamily="18" charset="0"/>
              </a:rPr>
              <a:t> ……………………. until  the rain stops.</a:t>
            </a:r>
          </a:p>
          <a:p>
            <a:pPr marL="342900" indent="-342900">
              <a:buAutoNum type="arabicPeriod"/>
            </a:pPr>
            <a:r>
              <a:rPr lang="en-US" sz="3600" b="1" dirty="0">
                <a:ln/>
                <a:solidFill>
                  <a:srgbClr val="7F00AC"/>
                </a:solidFill>
                <a:latin typeface="Elephant" panose="02020904090505020303" pitchFamily="18" charset="0"/>
              </a:rPr>
              <a:t> His boss knows his faults well still …………… 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2E784-0FE0-4BDD-BD54-7023906A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4661-BDC9-4E40-9C81-3F8CE3DF6D7C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636A4-74CC-4D09-943B-5C4E7CD3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C7B2A-27E9-4C2A-B026-01552A4CF4F5}"/>
              </a:ext>
            </a:extLst>
          </p:cNvPr>
          <p:cNvSpPr txBox="1"/>
          <p:nvPr/>
        </p:nvSpPr>
        <p:spPr>
          <a:xfrm>
            <a:off x="807204" y="5036948"/>
            <a:ext cx="1080102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can you  say what is indicated through these sentences?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9FC62-39FC-48BE-ADAF-AF24E2C8BCA1}"/>
              </a:ext>
            </a:extLst>
          </p:cNvPr>
          <p:cNvSpPr txBox="1"/>
          <p:nvPr/>
        </p:nvSpPr>
        <p:spPr>
          <a:xfrm>
            <a:off x="1099087" y="958309"/>
            <a:ext cx="993570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60F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every sentence wants to give a complete sense. </a:t>
            </a:r>
          </a:p>
        </p:txBody>
      </p:sp>
    </p:spTree>
    <p:extLst>
      <p:ext uri="{BB962C8B-B14F-4D97-AF65-F5344CB8AC3E}">
        <p14:creationId xmlns:p14="http://schemas.microsoft.com/office/powerpoint/2010/main" val="429117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16294"/>
            <a:ext cx="5195455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4000" dirty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latin typeface="Bodoni MT Black" panose="02070A03080606020203" pitchFamily="18" charset="0"/>
              </a:rPr>
              <a:t>Announcement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4E66-FC48-47AF-9748-95372D6E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2DCC-016A-46F7-9B7B-FBFCC3F6B00C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EF4CF-B77D-4EC8-95AA-4548004A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E7D9F-0DBC-4ED5-B2CE-7545D7A39655}"/>
              </a:ext>
            </a:extLst>
          </p:cNvPr>
          <p:cNvSpPr txBox="1"/>
          <p:nvPr/>
        </p:nvSpPr>
        <p:spPr>
          <a:xfrm>
            <a:off x="1427018" y="1267115"/>
            <a:ext cx="10181213" cy="4955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260FCF"/>
                </a:solidFill>
                <a:latin typeface="Bodoni MT Black" panose="02070A03080606020203" pitchFamily="18" charset="0"/>
              </a:rPr>
              <a:t>Today’s Lesson: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Bodoni MT Black" panose="02070A03080606020203" pitchFamily="18" charset="0"/>
              </a:rPr>
              <a:t>Completing Sentence</a:t>
            </a:r>
          </a:p>
          <a:p>
            <a:pPr algn="ctr"/>
            <a:r>
              <a:rPr lang="en-US" sz="6000" dirty="0">
                <a:solidFill>
                  <a:srgbClr val="800000"/>
                </a:solidFill>
                <a:latin typeface="Bodoni MT Black" panose="02070A03080606020203" pitchFamily="18" charset="0"/>
              </a:rPr>
              <a:t>Part-6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Bodoni MT Black" panose="02070A03080606020203" pitchFamily="18" charset="0"/>
              </a:rPr>
              <a:t>Using: </a:t>
            </a:r>
            <a:r>
              <a:rPr lang="en-US" sz="4800" dirty="0">
                <a:solidFill>
                  <a:srgbClr val="7F00AC"/>
                </a:solidFill>
                <a:latin typeface="Bodoni MT Black" panose="02070A03080606020203" pitchFamily="18" charset="0"/>
              </a:rPr>
              <a:t>Until/till, unless, still/yet</a:t>
            </a:r>
          </a:p>
          <a:p>
            <a:pPr algn="ctr"/>
            <a:r>
              <a:rPr lang="en-US" sz="4000" dirty="0">
                <a:solidFill>
                  <a:srgbClr val="0A8501"/>
                </a:solidFill>
                <a:latin typeface="Bodoni MT Black" panose="02070A03080606020203" pitchFamily="18" charset="0"/>
              </a:rPr>
              <a:t>Rules: 15, 16, 17 of 24</a:t>
            </a:r>
          </a:p>
        </p:txBody>
      </p:sp>
    </p:spTree>
    <p:extLst>
      <p:ext uri="{BB962C8B-B14F-4D97-AF65-F5344CB8AC3E}">
        <p14:creationId xmlns:p14="http://schemas.microsoft.com/office/powerpoint/2010/main" val="274021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258" y="995598"/>
            <a:ext cx="7733653" cy="769441"/>
          </a:xfrm>
          <a:prstGeom prst="rect">
            <a:avLst/>
          </a:prstGeom>
          <a:solidFill>
            <a:srgbClr val="260FCF"/>
          </a:solidFill>
          <a:ln w="57150">
            <a:solidFill>
              <a:srgbClr val="8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odoni MT Black" panose="02070A03080606020203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6092" y="2458636"/>
            <a:ext cx="9412240" cy="2985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A850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Lesson,</a:t>
            </a:r>
          </a:p>
          <a:p>
            <a:r>
              <a:rPr 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sentence,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grow the skills of completing sentence,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6A18-EE2C-45B8-ACB6-3503B88F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F96-E6D5-4FA2-96FB-38D5BE8A66B2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121C-EED4-4985-881C-EFA2A0E4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836F8-4B71-4257-8CE4-FE933F0B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135" y="1128556"/>
            <a:ext cx="7952509" cy="139527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Presentation-</a:t>
            </a:r>
          </a:p>
        </p:txBody>
      </p:sp>
      <p:sp>
        <p:nvSpPr>
          <p:cNvPr id="7" name="Oval 6"/>
          <p:cNvSpPr/>
          <p:nvPr/>
        </p:nvSpPr>
        <p:spPr>
          <a:xfrm>
            <a:off x="3843580" y="3239146"/>
            <a:ext cx="4773478" cy="1018458"/>
          </a:xfrm>
          <a:prstGeom prst="ellipse">
            <a:avLst/>
          </a:prstGeom>
          <a:solidFill>
            <a:srgbClr val="800080"/>
          </a:solidFill>
          <a:ln w="762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Below: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ED989-8FF0-4A59-A5A0-784EDCE8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5606-6751-4673-987D-25FFFAA5F6ED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42F32-CD90-40A1-9037-C20C241D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3FEC5-1719-4B29-A4F7-DAEA6B67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5200-0C69-4BEA-B6A2-FA93DEA6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9DA6-036C-4006-8759-7636C65BD2E0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760B7-C48D-425B-AA5E-2D214A5F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BDC7-65BA-405C-ABCC-1133002A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Oval Callout 5">
            <a:extLst>
              <a:ext uri="{FF2B5EF4-FFF2-40B4-BE49-F238E27FC236}">
                <a16:creationId xmlns:a16="http://schemas.microsoft.com/office/drawing/2014/main" id="{A7FC3E81-EEB9-44D5-8E41-A89F2DB92681}"/>
              </a:ext>
            </a:extLst>
          </p:cNvPr>
          <p:cNvSpPr/>
          <p:nvPr/>
        </p:nvSpPr>
        <p:spPr>
          <a:xfrm>
            <a:off x="7785417" y="595888"/>
            <a:ext cx="3325091" cy="492864"/>
          </a:xfrm>
          <a:prstGeom prst="wedgeEllipseCallout">
            <a:avLst>
              <a:gd name="adj1" fmla="val -43409"/>
              <a:gd name="adj2" fmla="val 76248"/>
            </a:avLst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SutonnyMJ" pitchFamily="2" charset="0"/>
              </a:rPr>
              <a:t>cÖviw</a:t>
            </a:r>
            <a:r>
              <a:rPr lang="en-US" sz="2800" b="1" i="1" dirty="0">
                <a:latin typeface="SutonnyMJ" pitchFamily="2" charset="0"/>
              </a:rPr>
              <a:t>¤¢K </a:t>
            </a:r>
            <a:r>
              <a:rPr lang="en-US" sz="2800" b="1" i="1" dirty="0" err="1">
                <a:latin typeface="SutonnyMJ" pitchFamily="2" charset="0"/>
              </a:rPr>
              <a:t>K_v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C0EBC-4472-4755-A7C8-64738687CB68}"/>
              </a:ext>
            </a:extLst>
          </p:cNvPr>
          <p:cNvSpPr txBox="1"/>
          <p:nvPr/>
        </p:nvSpPr>
        <p:spPr>
          <a:xfrm>
            <a:off x="277092" y="1325748"/>
            <a:ext cx="11582399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একটি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এর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অংশবিশেষ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দেয়া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।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প্রদত্ত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অংশের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সাথে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সংগতি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রেখে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নিজস্ব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ধারণা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দিয়ে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টির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পূর্ণ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রূপ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দিতে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। এ </a:t>
            </a:r>
            <a:r>
              <a:rPr lang="en-US" sz="28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গুলো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প্রায়শই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।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জন্য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উক্ত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এর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conjunction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এর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প্রতি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বিশেষ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খেয়াল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রাখতে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হবে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।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কারণ</a:t>
            </a:r>
            <a:r>
              <a:rPr lang="en-US" sz="28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conjunction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এর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অর্থই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বাক্য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তৈরির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দিক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নির্দেশনা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দিয়ে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থাকে</a:t>
            </a:r>
            <a:r>
              <a:rPr lang="en-US" sz="28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।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সাধারণত</a:t>
            </a:r>
            <a:r>
              <a:rPr lang="en-US" sz="28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নিম্নোক্ত</a:t>
            </a:r>
            <a:r>
              <a:rPr lang="en-US" sz="28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conjunction</a:t>
            </a:r>
            <a:r>
              <a:rPr lang="en-US" sz="28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গুলো</a:t>
            </a:r>
            <a:r>
              <a:rPr lang="en-US" sz="28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completing sentence </a:t>
            </a:r>
            <a:r>
              <a:rPr lang="en-US" sz="28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 </a:t>
            </a:r>
            <a:r>
              <a:rPr lang="en-US" sz="2800" b="1" dirty="0" err="1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ব্যবহৃত</a:t>
            </a:r>
            <a:r>
              <a:rPr lang="en-US" sz="28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8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-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38AD6-EEB8-45B3-867A-801BC36624ED}"/>
              </a:ext>
            </a:extLst>
          </p:cNvPr>
          <p:cNvSpPr txBox="1"/>
          <p:nvPr/>
        </p:nvSpPr>
        <p:spPr>
          <a:xfrm>
            <a:off x="277091" y="4583375"/>
            <a:ext cx="11582399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/ As, Because, If, Had, Provide / providing that / provided that, As if / As though, Lest, Though / Although, Which/who/ that/what/whom/whose, Where, When/while, As soon as, No soon had……than, Scarcely had…….when, Until, till, Unless, Still/yet, So that / in order that, So…..that, So many / so much……..that, Wish/fancy, would that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.....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EC8DE-5FD4-465B-9726-C45B38A2E3B9}"/>
              </a:ext>
            </a:extLst>
          </p:cNvPr>
          <p:cNvSpPr txBox="1"/>
          <p:nvPr/>
        </p:nvSpPr>
        <p:spPr>
          <a:xfrm>
            <a:off x="397412" y="3930036"/>
            <a:ext cx="11316723" cy="523220"/>
          </a:xfrm>
          <a:prstGeom prst="rect">
            <a:avLst/>
          </a:prstGeom>
          <a:solidFill>
            <a:srgbClr val="0A850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Conjunctions those are used in Completing Sentences: </a:t>
            </a:r>
          </a:p>
        </p:txBody>
      </p:sp>
    </p:spTree>
    <p:extLst>
      <p:ext uri="{BB962C8B-B14F-4D97-AF65-F5344CB8AC3E}">
        <p14:creationId xmlns:p14="http://schemas.microsoft.com/office/powerpoint/2010/main" val="133365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93A2A-B55A-427D-BF96-5A74A20B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473E-63ED-42AE-9E99-759AC02C9D81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BE1A8-FAD6-45E5-8A99-8FEB8DF8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BA707-1E55-4E92-9668-65704ED1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192B3-52C6-4DAF-A81D-B71C37026B52}"/>
              </a:ext>
            </a:extLst>
          </p:cNvPr>
          <p:cNvSpPr txBox="1"/>
          <p:nvPr/>
        </p:nvSpPr>
        <p:spPr>
          <a:xfrm>
            <a:off x="216568" y="1864910"/>
            <a:ext cx="11839074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2" spcCol="54864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/ As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– 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যেহেতু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সেহেতু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– 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কারণ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– 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তাহলে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–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তাহলে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/ providing that / provided that –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if / As though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--  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Lest-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পাছে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ভয়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/ Although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যদিও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তথাপি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Which/who/ that/what/whom/whose/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যিনি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যেটা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যাকে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যার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bn-BD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খানে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/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যেথায়</a:t>
            </a:r>
            <a:r>
              <a:rPr lang="bn-BD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/ কোথায়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When/while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যখন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তখন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soon as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মাত্র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sooner had……than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কোন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ঘটনা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হতে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হতেই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Scarcely had…….when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কোন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ঘটনা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হতে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হতেই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Until, till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যতক্ষণ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পর্যন্ত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Unless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Still/yet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এমন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তথাপিও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তবুও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that / in order that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যাতে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So…..that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এত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many / so much……..that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এত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Wish/fancy, would that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ইচ্ছা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সাধ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…..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5FE98-A40D-414B-97FC-83D57E155916}"/>
              </a:ext>
            </a:extLst>
          </p:cNvPr>
          <p:cNvSpPr txBox="1"/>
          <p:nvPr/>
        </p:nvSpPr>
        <p:spPr>
          <a:xfrm>
            <a:off x="2526632" y="974557"/>
            <a:ext cx="7676147" cy="523220"/>
          </a:xfrm>
          <a:prstGeom prst="rect">
            <a:avLst/>
          </a:prstGeom>
          <a:solidFill>
            <a:srgbClr val="260F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of these Conjunctions : </a:t>
            </a:r>
          </a:p>
        </p:txBody>
      </p:sp>
    </p:spTree>
    <p:extLst>
      <p:ext uri="{BB962C8B-B14F-4D97-AF65-F5344CB8AC3E}">
        <p14:creationId xmlns:p14="http://schemas.microsoft.com/office/powerpoint/2010/main" val="1230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7720" y="520095"/>
            <a:ext cx="4224233" cy="523220"/>
          </a:xfrm>
          <a:prstGeom prst="rect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Elephant" panose="02020904090505020303" pitchFamily="18" charset="0"/>
                <a:cs typeface="Nikosh" panose="02000000000000000000" pitchFamily="2" charset="0"/>
              </a:rPr>
              <a:t>Until, till 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যতক্ষণ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, 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পর্যন্ত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4901" y="1942092"/>
            <a:ext cx="11430434" cy="830997"/>
          </a:xfrm>
          <a:prstGeom prst="rect">
            <a:avLst/>
          </a:prstGeom>
          <a:ln>
            <a:solidFill>
              <a:srgbClr val="260F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be waiting for you until you come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.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(আমি তোমার জন্য আপেক্ষা করতে থাকব যতক্ষণ না পর্যন্ত তুমি আস।</a:t>
            </a:r>
            <a:endParaRPr lang="en-US" sz="20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reading book till </a:t>
            </a:r>
            <a:r>
              <a:rPr lang="bn-BD" sz="2400" b="1" dirty="0">
                <a:latin typeface="Times New Roman" panose="02020603050405020304" pitchFamily="18" charset="0"/>
                <a:cs typeface="Nikosh" panose="02000000000000000000" pitchFamily="2" charset="0"/>
              </a:rPr>
              <a:t>stay beside her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2400" b="1" dirty="0"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(মুক্তা বই পড়তে থাকবে যে পর্যন্ত তুমি তার পাশে থাকবে।)</a:t>
            </a:r>
            <a:endParaRPr lang="en-US" sz="24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84901" y="182462"/>
            <a:ext cx="1828811" cy="1253387"/>
          </a:xfrm>
          <a:prstGeom prst="star32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Elephant" panose="02020904090505020303" pitchFamily="18" charset="0"/>
              </a:rPr>
              <a:t>15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825351" y="1157071"/>
            <a:ext cx="2479961" cy="612648"/>
          </a:xfrm>
          <a:prstGeom prst="wedgeEllipseCallout">
            <a:avLst>
              <a:gd name="adj1" fmla="val -54744"/>
              <a:gd name="adj2" fmla="val 55437"/>
            </a:avLst>
          </a:prstGeom>
          <a:solidFill>
            <a:srgbClr val="7030A0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Example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78BA467-9FD3-4A57-9CBE-2E6A51B6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5EF-0E27-4702-8A83-8941DAB7F48E}" type="datetime2">
              <a:rPr lang="en-US" smtClean="0"/>
              <a:t>Friday, 30 October,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7D2DB6-0EB0-48A7-9262-36918D09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Using: Until/till, unless, still/yet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A8A396-8145-4DB4-8EDF-9011CE4F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8C9A47-28CF-4EB1-9896-12FE33E30DCB}"/>
              </a:ext>
            </a:extLst>
          </p:cNvPr>
          <p:cNvSpPr txBox="1"/>
          <p:nvPr/>
        </p:nvSpPr>
        <p:spPr>
          <a:xfrm>
            <a:off x="1191484" y="4633645"/>
            <a:ext cx="10329956" cy="1200329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Arno had been singing song until……………………..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 till the sun set.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game will be continued till, ………………………..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0942927-8B4D-44A2-8F84-18A640B7852C}"/>
              </a:ext>
            </a:extLst>
          </p:cNvPr>
          <p:cNvSpPr/>
          <p:nvPr/>
        </p:nvSpPr>
        <p:spPr>
          <a:xfrm>
            <a:off x="8715423" y="6100014"/>
            <a:ext cx="929640" cy="6767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A850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D1C6F-3880-4095-A02E-30E6AA3DF7DD}"/>
              </a:ext>
            </a:extLst>
          </p:cNvPr>
          <p:cNvSpPr txBox="1"/>
          <p:nvPr/>
        </p:nvSpPr>
        <p:spPr>
          <a:xfrm>
            <a:off x="6013276" y="4577293"/>
            <a:ext cx="314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rain stopped.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3DFF3-25FA-440C-BB4A-B2A652A2A2ED}"/>
              </a:ext>
            </a:extLst>
          </p:cNvPr>
          <p:cNvSpPr txBox="1"/>
          <p:nvPr/>
        </p:nvSpPr>
        <p:spPr>
          <a:xfrm>
            <a:off x="1599757" y="4934240"/>
            <a:ext cx="314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had been playing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264086-4A8B-490D-886C-F3EC6229E7DE}"/>
              </a:ext>
            </a:extLst>
          </p:cNvPr>
          <p:cNvSpPr txBox="1"/>
          <p:nvPr/>
        </p:nvSpPr>
        <p:spPr>
          <a:xfrm>
            <a:off x="5792385" y="5303214"/>
            <a:ext cx="3148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dark will come.</a:t>
            </a:r>
          </a:p>
        </p:txBody>
      </p:sp>
      <p:sp>
        <p:nvSpPr>
          <p:cNvPr id="17" name="Oval Callout 6">
            <a:extLst>
              <a:ext uri="{FF2B5EF4-FFF2-40B4-BE49-F238E27FC236}">
                <a16:creationId xmlns:a16="http://schemas.microsoft.com/office/drawing/2014/main" id="{42423C97-834F-44EC-A209-285E0389B779}"/>
              </a:ext>
            </a:extLst>
          </p:cNvPr>
          <p:cNvSpPr/>
          <p:nvPr/>
        </p:nvSpPr>
        <p:spPr>
          <a:xfrm>
            <a:off x="8221949" y="3665633"/>
            <a:ext cx="2939348" cy="545371"/>
          </a:xfrm>
          <a:prstGeom prst="wedgeEllipseCallout">
            <a:avLst>
              <a:gd name="adj1" fmla="val -60416"/>
              <a:gd name="adj2" fmla="val 73807"/>
            </a:avLst>
          </a:prstGeom>
          <a:solidFill>
            <a:srgbClr val="0A8501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Probable Answer</a:t>
            </a:r>
          </a:p>
        </p:txBody>
      </p:sp>
      <p:sp>
        <p:nvSpPr>
          <p:cNvPr id="18" name="Oval Callout 6">
            <a:extLst>
              <a:ext uri="{FF2B5EF4-FFF2-40B4-BE49-F238E27FC236}">
                <a16:creationId xmlns:a16="http://schemas.microsoft.com/office/drawing/2014/main" id="{C537BCB3-B15C-45DE-ADD7-397228EC041C}"/>
              </a:ext>
            </a:extLst>
          </p:cNvPr>
          <p:cNvSpPr/>
          <p:nvPr/>
        </p:nvSpPr>
        <p:spPr>
          <a:xfrm>
            <a:off x="8217933" y="3625515"/>
            <a:ext cx="2939348" cy="632872"/>
          </a:xfrm>
          <a:prstGeom prst="wedgeEllipseCallout">
            <a:avLst>
              <a:gd name="adj1" fmla="val -64509"/>
              <a:gd name="adj2" fmla="val 71906"/>
            </a:avLst>
          </a:prstGeom>
          <a:solidFill>
            <a:srgbClr val="1D077D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For Practice</a:t>
            </a:r>
          </a:p>
        </p:txBody>
      </p:sp>
    </p:spTree>
    <p:extLst>
      <p:ext uri="{BB962C8B-B14F-4D97-AF65-F5344CB8AC3E}">
        <p14:creationId xmlns:p14="http://schemas.microsoft.com/office/powerpoint/2010/main" val="38489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 tmFilter="0,0; .5, 0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</TotalTime>
  <Words>1149</Words>
  <Application>Microsoft Office PowerPoint</Application>
  <PresentationFormat>Widescreen</PresentationFormat>
  <Paragraphs>174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Bauhaus 93</vt:lpstr>
      <vt:lpstr>Bodoni MT Black</vt:lpstr>
      <vt:lpstr>Bodoni MT Condensed</vt:lpstr>
      <vt:lpstr>Calibri</vt:lpstr>
      <vt:lpstr>Calibri Light</vt:lpstr>
      <vt:lpstr>Cooper Black</vt:lpstr>
      <vt:lpstr>Elephant</vt:lpstr>
      <vt:lpstr>FZ BORDERS 11</vt:lpstr>
      <vt:lpstr>FZ BORDERS 7 EX</vt:lpstr>
      <vt:lpstr>Nikosh</vt:lpstr>
      <vt:lpstr>SutonnyMJ</vt:lpstr>
      <vt:lpstr>SutonnySushreeOMJ</vt:lpstr>
      <vt:lpstr>Times New Roman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39Q8N72</dc:creator>
  <cp:lastModifiedBy>8801712310595</cp:lastModifiedBy>
  <cp:revision>278</cp:revision>
  <dcterms:created xsi:type="dcterms:W3CDTF">2017-04-24T15:24:47Z</dcterms:created>
  <dcterms:modified xsi:type="dcterms:W3CDTF">2020-10-30T02:18:32Z</dcterms:modified>
</cp:coreProperties>
</file>