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>
        <p:scale>
          <a:sx n="75" d="100"/>
          <a:sy n="75" d="100"/>
        </p:scale>
        <p:origin x="-123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8B74E-AE3D-47B7-851A-C8C2005B466F}" type="doc">
      <dgm:prSet loTypeId="urn:microsoft.com/office/officeart/2008/layout/PictureStrips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00B8A2-DF78-4B69-B178-423054793922}">
      <dgm:prSet phldrT="[Text]" custT="1"/>
      <dgm:spPr/>
      <dgm:t>
        <a:bodyPr/>
        <a:lstStyle/>
        <a:p>
          <a:r>
            <a:rPr lang="bn-BD" sz="240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smtClean="0">
              <a:latin typeface="Kalpurush" pitchFamily="2" charset="0"/>
              <a:cs typeface="Kalpurush" pitchFamily="2" charset="0"/>
            </a:rPr>
            <a:t>বৃত্তের পরিধি ও বৃত্তাংশের দৈর্ঘ্য নির্ণয় করতে পারবে।</a:t>
          </a:r>
          <a:endParaRPr lang="en-US" sz="2400" dirty="0">
            <a:latin typeface="Kalpurush" pitchFamily="2" charset="0"/>
            <a:cs typeface="Kalpurush" pitchFamily="2" charset="0"/>
          </a:endParaRPr>
        </a:p>
      </dgm:t>
    </dgm:pt>
    <dgm:pt modelId="{4804985A-0DF7-4599-A006-DF1CF0D8D2EA}" type="parTrans" cxnId="{157AEA36-B373-42BC-AE9D-107CACFD314B}">
      <dgm:prSet/>
      <dgm:spPr/>
      <dgm:t>
        <a:bodyPr/>
        <a:lstStyle/>
        <a:p>
          <a:endParaRPr lang="en-US"/>
        </a:p>
      </dgm:t>
    </dgm:pt>
    <dgm:pt modelId="{E4254E8A-1C30-4B59-8BB0-A6FBD0A0C433}" type="sibTrans" cxnId="{157AEA36-B373-42BC-AE9D-107CACFD314B}">
      <dgm:prSet/>
      <dgm:spPr/>
      <dgm:t>
        <a:bodyPr/>
        <a:lstStyle/>
        <a:p>
          <a:endParaRPr lang="en-US"/>
        </a:p>
      </dgm:t>
    </dgm:pt>
    <dgm:pt modelId="{2783F503-4254-4EE8-92A4-FEE9AD0419E3}">
      <dgm:prSet phldrT="[Text]" custT="1"/>
      <dgm:spPr/>
      <dgm:t>
        <a:bodyPr/>
        <a:lstStyle/>
        <a:p>
          <a:r>
            <a:rPr lang="bn-BD" sz="2400" dirty="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বৃত্তক্ষেত্র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ও</a:t>
          </a:r>
          <a:r>
            <a:rPr lang="bn-BD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তার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অংশবিশেষের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ক্ষেত্রফল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2400" dirty="0" smtClean="0">
              <a:latin typeface="Kalpurush" pitchFamily="2" charset="0"/>
              <a:cs typeface="Kalpurush" pitchFamily="2" charset="0"/>
            </a:rPr>
            <a:t>            </a:t>
          </a:r>
        </a:p>
        <a:p>
          <a:r>
            <a:rPr lang="bn-BD" sz="2400" dirty="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নির্ণয়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করে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এতদ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সম্পর্কিত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সমস্যা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সমাধান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করতে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dirty="0" err="1" smtClean="0">
              <a:latin typeface="Kalpurush" pitchFamily="2" charset="0"/>
              <a:cs typeface="Kalpurush" pitchFamily="2" charset="0"/>
            </a:rPr>
            <a:t>পারবে</a:t>
          </a:r>
          <a:r>
            <a:rPr lang="en-US" sz="2400" dirty="0" smtClean="0">
              <a:latin typeface="Kalpurush" pitchFamily="2" charset="0"/>
              <a:cs typeface="Kalpurush" pitchFamily="2" charset="0"/>
            </a:rPr>
            <a:t>।</a:t>
          </a:r>
          <a:endParaRPr lang="en-US" sz="2400" dirty="0">
            <a:latin typeface="Kalpurush" pitchFamily="2" charset="0"/>
            <a:cs typeface="Kalpurush" pitchFamily="2" charset="0"/>
          </a:endParaRPr>
        </a:p>
      </dgm:t>
    </dgm:pt>
    <dgm:pt modelId="{DB92A963-0D51-4F49-8388-13EC23BA7366}" type="parTrans" cxnId="{4E841415-2916-4635-B433-349AA10838B1}">
      <dgm:prSet/>
      <dgm:spPr/>
      <dgm:t>
        <a:bodyPr/>
        <a:lstStyle/>
        <a:p>
          <a:endParaRPr lang="en-US"/>
        </a:p>
      </dgm:t>
    </dgm:pt>
    <dgm:pt modelId="{FE06B35D-ED82-40AD-AED8-E3554F4D8257}" type="sibTrans" cxnId="{4E841415-2916-4635-B433-349AA10838B1}">
      <dgm:prSet/>
      <dgm:spPr/>
      <dgm:t>
        <a:bodyPr/>
        <a:lstStyle/>
        <a:p>
          <a:endParaRPr lang="en-US"/>
        </a:p>
      </dgm:t>
    </dgm:pt>
    <dgm:pt modelId="{FC844ACA-92D7-4F0A-948C-D44753CB0BD4}">
      <dgm:prSet phldrT="[Text]" custT="1"/>
      <dgm:spPr/>
      <dgm:t>
        <a:bodyPr/>
        <a:lstStyle/>
        <a:p>
          <a:pPr algn="l"/>
          <a:r>
            <a:rPr lang="bn-BD" sz="2400" smtClean="0">
              <a:latin typeface="Kalpurush" pitchFamily="2" charset="0"/>
              <a:cs typeface="Kalpurush" pitchFamily="2" charset="0"/>
            </a:rPr>
            <a:t>    </a:t>
          </a:r>
          <a:r>
            <a:rPr lang="en-US" sz="2400" smtClean="0">
              <a:latin typeface="Kalpurush" pitchFamily="2" charset="0"/>
              <a:cs typeface="Kalpurush" pitchFamily="2" charset="0"/>
            </a:rPr>
            <a:t>বৃত্তের ক্ষেত্রফল নির্ণয় করতে পারবে।</a:t>
          </a:r>
          <a:endParaRPr lang="en-US" sz="2400" dirty="0">
            <a:latin typeface="Kalpurush" pitchFamily="2" charset="0"/>
            <a:cs typeface="Kalpurush" pitchFamily="2" charset="0"/>
          </a:endParaRPr>
        </a:p>
      </dgm:t>
    </dgm:pt>
    <dgm:pt modelId="{C8497F59-3245-4C7A-AACA-6725CBFD2258}" type="sibTrans" cxnId="{56C5EEA7-E390-4EEA-ACB3-8D86FC955652}">
      <dgm:prSet/>
      <dgm:spPr/>
      <dgm:t>
        <a:bodyPr/>
        <a:lstStyle/>
        <a:p>
          <a:endParaRPr lang="en-US"/>
        </a:p>
      </dgm:t>
    </dgm:pt>
    <dgm:pt modelId="{A446CB95-D6F8-4457-9B82-A9A85A472A66}" type="parTrans" cxnId="{56C5EEA7-E390-4EEA-ACB3-8D86FC955652}">
      <dgm:prSet/>
      <dgm:spPr/>
      <dgm:t>
        <a:bodyPr/>
        <a:lstStyle/>
        <a:p>
          <a:endParaRPr lang="en-US"/>
        </a:p>
      </dgm:t>
    </dgm:pt>
    <dgm:pt modelId="{F61EB50B-D020-448C-BBDA-44FCC2C2439A}" type="pres">
      <dgm:prSet presAssocID="{AF48B74E-AE3D-47B7-851A-C8C2005B46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803BD9-E0E1-497F-BCA0-1E5C1EFDA98F}" type="pres">
      <dgm:prSet presAssocID="{C200B8A2-DF78-4B69-B178-423054793922}" presName="composite" presStyleCnt="0"/>
      <dgm:spPr/>
      <dgm:t>
        <a:bodyPr/>
        <a:lstStyle/>
        <a:p>
          <a:endParaRPr lang="en-US"/>
        </a:p>
      </dgm:t>
    </dgm:pt>
    <dgm:pt modelId="{3D1E1D8E-F899-4F18-A8B2-AF0BE85B0CCD}" type="pres">
      <dgm:prSet presAssocID="{C200B8A2-DF78-4B69-B178-423054793922}" presName="rect1" presStyleLbl="trAlignAcc1" presStyleIdx="0" presStyleCnt="3" custScaleX="179341" custLinFactNeighborX="-3699" custLinFactNeighborY="-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04C3-D3A4-40C2-8817-2C9996DDDBD7}" type="pres">
      <dgm:prSet presAssocID="{C200B8A2-DF78-4B69-B178-423054793922}" presName="rect2" presStyleLbl="fgImgPlace1" presStyleIdx="0" presStyleCnt="3" custLinFactX="-90299" custLinFactNeighborX="-100000" custLinFactNeighborY="4574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E5D7AB85-757C-40E8-989E-61C0B21274DF}" type="pres">
      <dgm:prSet presAssocID="{E4254E8A-1C30-4B59-8BB0-A6FBD0A0C433}" presName="sibTrans" presStyleCnt="0"/>
      <dgm:spPr/>
      <dgm:t>
        <a:bodyPr/>
        <a:lstStyle/>
        <a:p>
          <a:endParaRPr lang="en-US"/>
        </a:p>
      </dgm:t>
    </dgm:pt>
    <dgm:pt modelId="{0B3A6721-DC4F-47DA-B658-8376F526CF3D}" type="pres">
      <dgm:prSet presAssocID="{FC844ACA-92D7-4F0A-948C-D44753CB0BD4}" presName="composite" presStyleCnt="0"/>
      <dgm:spPr/>
      <dgm:t>
        <a:bodyPr/>
        <a:lstStyle/>
        <a:p>
          <a:endParaRPr lang="en-US"/>
        </a:p>
      </dgm:t>
    </dgm:pt>
    <dgm:pt modelId="{9FD901A5-AD70-4D9E-8D48-D5116EB16C80}" type="pres">
      <dgm:prSet presAssocID="{FC844ACA-92D7-4F0A-948C-D44753CB0BD4}" presName="rect1" presStyleLbl="trAlignAcc1" presStyleIdx="1" presStyleCnt="3" custScaleX="167513" custLinFactNeighborX="-9401" custLinFactNeighborY="-11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D569B-6CD2-4F5C-86C5-789B75E980E4}" type="pres">
      <dgm:prSet presAssocID="{FC844ACA-92D7-4F0A-948C-D44753CB0BD4}" presName="rect2" presStyleLbl="fgImgPlace1" presStyleIdx="1" presStyleCnt="3" custLinFactX="-83121" custLinFactNeighborX="-100000" custLinFactNeighborY="144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35DEA4B0-7C9A-45F5-AFD4-219B2082954C}" type="pres">
      <dgm:prSet presAssocID="{C8497F59-3245-4C7A-AACA-6725CBFD2258}" presName="sibTrans" presStyleCnt="0"/>
      <dgm:spPr/>
      <dgm:t>
        <a:bodyPr/>
        <a:lstStyle/>
        <a:p>
          <a:endParaRPr lang="en-US"/>
        </a:p>
      </dgm:t>
    </dgm:pt>
    <dgm:pt modelId="{C6BF57C2-C46B-430C-B1C1-1D3828F45C57}" type="pres">
      <dgm:prSet presAssocID="{2783F503-4254-4EE8-92A4-FEE9AD0419E3}" presName="composite" presStyleCnt="0"/>
      <dgm:spPr/>
      <dgm:t>
        <a:bodyPr/>
        <a:lstStyle/>
        <a:p>
          <a:endParaRPr lang="en-US"/>
        </a:p>
      </dgm:t>
    </dgm:pt>
    <dgm:pt modelId="{CDC9B1FC-ECF2-4EAD-8CE8-8FE36D14E133}" type="pres">
      <dgm:prSet presAssocID="{2783F503-4254-4EE8-92A4-FEE9AD0419E3}" presName="rect1" presStyleLbl="trAlignAcc1" presStyleIdx="2" presStyleCnt="3" custScaleX="191382" custScaleY="13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9EAC8-3995-4686-AC1F-1E9BCA05CF4A}" type="pres">
      <dgm:prSet presAssocID="{2783F503-4254-4EE8-92A4-FEE9AD0419E3}" presName="rect2" presStyleLbl="fgImgPlace1" presStyleIdx="2" presStyleCnt="3" custScaleX="120708" custScaleY="112503" custLinFactX="-100000" custLinFactNeighborX="-124291" custLinFactNeighborY="129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</dgm:ptLst>
  <dgm:cxnLst>
    <dgm:cxn modelId="{157AEA36-B373-42BC-AE9D-107CACFD314B}" srcId="{AF48B74E-AE3D-47B7-851A-C8C2005B466F}" destId="{C200B8A2-DF78-4B69-B178-423054793922}" srcOrd="0" destOrd="0" parTransId="{4804985A-0DF7-4599-A006-DF1CF0D8D2EA}" sibTransId="{E4254E8A-1C30-4B59-8BB0-A6FBD0A0C433}"/>
    <dgm:cxn modelId="{3FC4D172-D5EA-4188-BB87-299E5E33CF11}" type="presOf" srcId="{FC844ACA-92D7-4F0A-948C-D44753CB0BD4}" destId="{9FD901A5-AD70-4D9E-8D48-D5116EB16C80}" srcOrd="0" destOrd="0" presId="urn:microsoft.com/office/officeart/2008/layout/PictureStrips"/>
    <dgm:cxn modelId="{0250BA20-9442-45D1-8453-B689CD8C512A}" type="presOf" srcId="{C200B8A2-DF78-4B69-B178-423054793922}" destId="{3D1E1D8E-F899-4F18-A8B2-AF0BE85B0CCD}" srcOrd="0" destOrd="0" presId="urn:microsoft.com/office/officeart/2008/layout/PictureStrips"/>
    <dgm:cxn modelId="{9C8525A1-BF5F-4AEC-B5DC-529852A1251C}" type="presOf" srcId="{2783F503-4254-4EE8-92A4-FEE9AD0419E3}" destId="{CDC9B1FC-ECF2-4EAD-8CE8-8FE36D14E133}" srcOrd="0" destOrd="0" presId="urn:microsoft.com/office/officeart/2008/layout/PictureStrips"/>
    <dgm:cxn modelId="{EEBCABFD-13A3-435A-8AD1-32BAA5DF6400}" type="presOf" srcId="{AF48B74E-AE3D-47B7-851A-C8C2005B466F}" destId="{F61EB50B-D020-448C-BBDA-44FCC2C2439A}" srcOrd="0" destOrd="0" presId="urn:microsoft.com/office/officeart/2008/layout/PictureStrips"/>
    <dgm:cxn modelId="{4E841415-2916-4635-B433-349AA10838B1}" srcId="{AF48B74E-AE3D-47B7-851A-C8C2005B466F}" destId="{2783F503-4254-4EE8-92A4-FEE9AD0419E3}" srcOrd="2" destOrd="0" parTransId="{DB92A963-0D51-4F49-8388-13EC23BA7366}" sibTransId="{FE06B35D-ED82-40AD-AED8-E3554F4D8257}"/>
    <dgm:cxn modelId="{56C5EEA7-E390-4EEA-ACB3-8D86FC955652}" srcId="{AF48B74E-AE3D-47B7-851A-C8C2005B466F}" destId="{FC844ACA-92D7-4F0A-948C-D44753CB0BD4}" srcOrd="1" destOrd="0" parTransId="{A446CB95-D6F8-4457-9B82-A9A85A472A66}" sibTransId="{C8497F59-3245-4C7A-AACA-6725CBFD2258}"/>
    <dgm:cxn modelId="{8D705AA6-0B66-4EF8-A640-EA36A4DF758B}" type="presParOf" srcId="{F61EB50B-D020-448C-BBDA-44FCC2C2439A}" destId="{2E803BD9-E0E1-497F-BCA0-1E5C1EFDA98F}" srcOrd="0" destOrd="0" presId="urn:microsoft.com/office/officeart/2008/layout/PictureStrips"/>
    <dgm:cxn modelId="{3F856645-F9F0-4A68-8825-50828CB5226F}" type="presParOf" srcId="{2E803BD9-E0E1-497F-BCA0-1E5C1EFDA98F}" destId="{3D1E1D8E-F899-4F18-A8B2-AF0BE85B0CCD}" srcOrd="0" destOrd="0" presId="urn:microsoft.com/office/officeart/2008/layout/PictureStrips"/>
    <dgm:cxn modelId="{E99532A3-566D-400C-9098-081D890A33B0}" type="presParOf" srcId="{2E803BD9-E0E1-497F-BCA0-1E5C1EFDA98F}" destId="{1F5C04C3-D3A4-40C2-8817-2C9996DDDBD7}" srcOrd="1" destOrd="0" presId="urn:microsoft.com/office/officeart/2008/layout/PictureStrips"/>
    <dgm:cxn modelId="{224C5DF1-5163-4AE4-855C-01785F066124}" type="presParOf" srcId="{F61EB50B-D020-448C-BBDA-44FCC2C2439A}" destId="{E5D7AB85-757C-40E8-989E-61C0B21274DF}" srcOrd="1" destOrd="0" presId="urn:microsoft.com/office/officeart/2008/layout/PictureStrips"/>
    <dgm:cxn modelId="{6944C17B-CF9F-4F59-BC19-D31F6671F293}" type="presParOf" srcId="{F61EB50B-D020-448C-BBDA-44FCC2C2439A}" destId="{0B3A6721-DC4F-47DA-B658-8376F526CF3D}" srcOrd="2" destOrd="0" presId="urn:microsoft.com/office/officeart/2008/layout/PictureStrips"/>
    <dgm:cxn modelId="{EDD9820E-1117-4BBF-A7D8-0F5C7314BAB2}" type="presParOf" srcId="{0B3A6721-DC4F-47DA-B658-8376F526CF3D}" destId="{9FD901A5-AD70-4D9E-8D48-D5116EB16C80}" srcOrd="0" destOrd="0" presId="urn:microsoft.com/office/officeart/2008/layout/PictureStrips"/>
    <dgm:cxn modelId="{BEB2804A-48DA-4C90-9749-089189D7E852}" type="presParOf" srcId="{0B3A6721-DC4F-47DA-B658-8376F526CF3D}" destId="{CC6D569B-6CD2-4F5C-86C5-789B75E980E4}" srcOrd="1" destOrd="0" presId="urn:microsoft.com/office/officeart/2008/layout/PictureStrips"/>
    <dgm:cxn modelId="{BC0DB98B-F106-4782-A668-D31003A6ED0C}" type="presParOf" srcId="{F61EB50B-D020-448C-BBDA-44FCC2C2439A}" destId="{35DEA4B0-7C9A-45F5-AFD4-219B2082954C}" srcOrd="3" destOrd="0" presId="urn:microsoft.com/office/officeart/2008/layout/PictureStrips"/>
    <dgm:cxn modelId="{3E6AA276-8628-4990-8E1E-DB9775C2A5C2}" type="presParOf" srcId="{F61EB50B-D020-448C-BBDA-44FCC2C2439A}" destId="{C6BF57C2-C46B-430C-B1C1-1D3828F45C57}" srcOrd="4" destOrd="0" presId="urn:microsoft.com/office/officeart/2008/layout/PictureStrips"/>
    <dgm:cxn modelId="{4E50632C-A8CF-4BF5-B328-3D03B7EFB8CC}" type="presParOf" srcId="{C6BF57C2-C46B-430C-B1C1-1D3828F45C57}" destId="{CDC9B1FC-ECF2-4EAD-8CE8-8FE36D14E133}" srcOrd="0" destOrd="0" presId="urn:microsoft.com/office/officeart/2008/layout/PictureStrips"/>
    <dgm:cxn modelId="{BCCCFDE7-BB3A-412A-B908-8DE8AFD9523F}" type="presParOf" srcId="{C6BF57C2-C46B-430C-B1C1-1D3828F45C57}" destId="{2B29EAC8-3995-4686-AC1F-1E9BCA05CF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1D8E-F899-4F18-A8B2-AF0BE85B0CCD}">
      <dsp:nvSpPr>
        <dsp:cNvPr id="0" name=""/>
        <dsp:cNvSpPr/>
      </dsp:nvSpPr>
      <dsp:spPr>
        <a:xfrm>
          <a:off x="152397" y="152400"/>
          <a:ext cx="5634957" cy="98188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06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kern="1200" smtClean="0">
              <a:latin typeface="Kalpurush" pitchFamily="2" charset="0"/>
              <a:cs typeface="Kalpurush" pitchFamily="2" charset="0"/>
            </a:rPr>
            <a:t>বৃত্তের পরিধি ও বৃত্তাংশের দৈর্ঘ্য নির্ণয় করতে পারবে।</a:t>
          </a:r>
          <a:endParaRPr lang="en-US" sz="2400" kern="1200" dirty="0">
            <a:latin typeface="Kalpurush" pitchFamily="2" charset="0"/>
            <a:cs typeface="Kalpurush" pitchFamily="2" charset="0"/>
          </a:endParaRPr>
        </a:p>
      </dsp:txBody>
      <dsp:txXfrm>
        <a:off x="152397" y="152400"/>
        <a:ext cx="5634957" cy="981886"/>
      </dsp:txXfrm>
    </dsp:sp>
    <dsp:sp modelId="{1F5C04C3-D3A4-40C2-8817-2C9996DDDBD7}">
      <dsp:nvSpPr>
        <dsp:cNvPr id="0" name=""/>
        <dsp:cNvSpPr/>
      </dsp:nvSpPr>
      <dsp:spPr>
        <a:xfrm>
          <a:off x="76200" y="152402"/>
          <a:ext cx="687320" cy="1030980"/>
        </a:xfrm>
        <a:prstGeom prst="flowChartConnector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901A5-AD70-4D9E-8D48-D5116EB16C80}">
      <dsp:nvSpPr>
        <dsp:cNvPr id="0" name=""/>
        <dsp:cNvSpPr/>
      </dsp:nvSpPr>
      <dsp:spPr>
        <a:xfrm>
          <a:off x="159058" y="1367473"/>
          <a:ext cx="5263318" cy="98188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06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Kalpurush" pitchFamily="2" charset="0"/>
              <a:cs typeface="Kalpurush" pitchFamily="2" charset="0"/>
            </a:rPr>
            <a:t>    </a:t>
          </a:r>
          <a:r>
            <a:rPr lang="en-US" sz="2400" kern="1200" smtClean="0">
              <a:latin typeface="Kalpurush" pitchFamily="2" charset="0"/>
              <a:cs typeface="Kalpurush" pitchFamily="2" charset="0"/>
            </a:rPr>
            <a:t>বৃত্তের ক্ষেত্রফল নির্ণয় করতে পারবে।</a:t>
          </a:r>
          <a:endParaRPr lang="en-US" sz="2400" kern="1200" dirty="0">
            <a:latin typeface="Kalpurush" pitchFamily="2" charset="0"/>
            <a:cs typeface="Kalpurush" pitchFamily="2" charset="0"/>
          </a:endParaRPr>
        </a:p>
      </dsp:txBody>
      <dsp:txXfrm>
        <a:off x="159058" y="1367473"/>
        <a:ext cx="5263318" cy="981886"/>
      </dsp:txXfrm>
    </dsp:sp>
    <dsp:sp modelId="{CC6D569B-6CD2-4F5C-86C5-789B75E980E4}">
      <dsp:nvSpPr>
        <dsp:cNvPr id="0" name=""/>
        <dsp:cNvSpPr/>
      </dsp:nvSpPr>
      <dsp:spPr>
        <a:xfrm>
          <a:off x="125536" y="1356259"/>
          <a:ext cx="687320" cy="1030980"/>
        </a:xfrm>
        <a:prstGeom prst="flowChartConnector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9B1FC-ECF2-4EAD-8CE8-8FE36D14E133}">
      <dsp:nvSpPr>
        <dsp:cNvPr id="0" name=""/>
        <dsp:cNvSpPr/>
      </dsp:nvSpPr>
      <dsp:spPr>
        <a:xfrm>
          <a:off x="79454" y="2590525"/>
          <a:ext cx="6013290" cy="136822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06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বৃত্তক্ষেত্র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ও</a:t>
          </a:r>
          <a:r>
            <a:rPr lang="bn-BD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তার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অংশবিশেষের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ক্ষেত্রফল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bn-BD" sz="2400" kern="1200" dirty="0" smtClean="0">
              <a:latin typeface="Kalpurush" pitchFamily="2" charset="0"/>
              <a:cs typeface="Kalpurush" pitchFamily="2" charset="0"/>
            </a:rPr>
            <a:t>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Kalpurush" pitchFamily="2" charset="0"/>
              <a:cs typeface="Kalpurush" pitchFamily="2" charset="0"/>
            </a:rPr>
            <a:t>  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নির্ণয়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করে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এতদ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সম্পর্কিত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সমস্যা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সমাধান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করতে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400" kern="1200" dirty="0" err="1" smtClean="0">
              <a:latin typeface="Kalpurush" pitchFamily="2" charset="0"/>
              <a:cs typeface="Kalpurush" pitchFamily="2" charset="0"/>
            </a:rPr>
            <a:t>পারবে</a:t>
          </a:r>
          <a:r>
            <a:rPr lang="en-US" sz="2400" kern="1200" dirty="0" smtClean="0">
              <a:latin typeface="Kalpurush" pitchFamily="2" charset="0"/>
              <a:cs typeface="Kalpurush" pitchFamily="2" charset="0"/>
            </a:rPr>
            <a:t>।</a:t>
          </a:r>
          <a:endParaRPr lang="en-US" sz="2400" kern="1200" dirty="0">
            <a:latin typeface="Kalpurush" pitchFamily="2" charset="0"/>
            <a:cs typeface="Kalpurush" pitchFamily="2" charset="0"/>
          </a:endParaRPr>
        </a:p>
      </dsp:txBody>
      <dsp:txXfrm>
        <a:off x="79454" y="2590525"/>
        <a:ext cx="6013290" cy="1368228"/>
      </dsp:txXfrm>
    </dsp:sp>
    <dsp:sp modelId="{2B29EAC8-3995-4686-AC1F-1E9BCA05CF4A}">
      <dsp:nvSpPr>
        <dsp:cNvPr id="0" name=""/>
        <dsp:cNvSpPr/>
      </dsp:nvSpPr>
      <dsp:spPr>
        <a:xfrm>
          <a:off x="0" y="2590799"/>
          <a:ext cx="829650" cy="1159883"/>
        </a:xfrm>
        <a:prstGeom prst="flowChartConnector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86F5-EF77-45EE-95FC-87891B4CA9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F857-6091-4D68-9561-332598C6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927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-20782" y="3886200"/>
            <a:ext cx="9144000" cy="2667000"/>
          </a:xfrm>
          <a:prstGeom prst="ribbon2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স্বাগতম</a:t>
            </a:r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4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4364" y="193962"/>
            <a:ext cx="1711036" cy="11291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সমস্যা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836" y="1442563"/>
                <a:ext cx="7564582" cy="72757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একটি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ব্যাসার্ধ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8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সে.মি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.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এবং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একটি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বৃত্তচাপ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কেন্দ্রে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56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Kalpurush" pitchFamily="2" charset="0"/>
                      </a:rPr>
                      <m:t>°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কোণ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ঊৎপন্ন</m:t>
                    </m:r>
                  </m:oMath>
                </a14:m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করলে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,</a:t>
                </a:r>
              </a:p>
              <a:p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বৃত্তচাপের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দৈর্ঘ্য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এবং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বৃত্তকলার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ক্ষেত্রফল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নির্ণয়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কর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1442563"/>
                <a:ext cx="7564582" cy="727571"/>
              </a:xfrm>
              <a:prstGeom prst="rect">
                <a:avLst/>
              </a:prstGeom>
              <a:blipFill rotWithShape="1">
                <a:blip r:embed="rId2"/>
                <a:stretch>
                  <a:fillRect l="-886" t="-840" r="-128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1836" y="2438400"/>
            <a:ext cx="13369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সমাধানঃ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048000"/>
                <a:ext cx="8077200" cy="26206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মনেকরি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, </a:t>
                </a:r>
              </a:p>
              <a:p>
                <a:r>
                  <a:rPr lang="en-US" sz="22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ব্যাসার্ধ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= r</a:t>
                </a:r>
              </a:p>
              <a:p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চাপের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দৈর্ঘ্য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= s</a:t>
                </a:r>
              </a:p>
              <a:p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উৎপন্ন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200" dirty="0" err="1" smtClean="0">
                    <a:latin typeface="Kalpurush" pitchFamily="2" charset="0"/>
                    <a:cs typeface="Kalpurush" pitchFamily="2" charset="0"/>
                  </a:rPr>
                  <a:t>কোণ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200" i="1" smtClean="0">
                        <a:latin typeface="Cambria Math"/>
                        <a:ea typeface="Cambria Math"/>
                        <a:cs typeface="Kalpurush" pitchFamily="2" charset="0"/>
                      </a:rPr>
                      <m:t>𝜃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56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°</m:t>
                    </m:r>
                  </m:oMath>
                </a14:m>
                <a:endParaRPr lang="en-US" sz="22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200" dirty="0" err="1" smtClean="0">
                    <a:latin typeface="Kalpurush" pitchFamily="2" charset="0"/>
                    <a:ea typeface="Cambria Math"/>
                    <a:cs typeface="Kalpurush" pitchFamily="2" charset="0"/>
                  </a:rPr>
                  <a:t>আমরাজানি</a:t>
                </a:r>
                <a:r>
                  <a:rPr lang="en-US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,</a:t>
                </a:r>
              </a:p>
              <a:p>
                <a:r>
                  <a:rPr lang="en-US" sz="22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en-US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180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3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.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1416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×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8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×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56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180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den>
                    </m:f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7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82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সে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মি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</m:oMath>
                </a14:m>
                <a:endParaRPr lang="en-US" sz="220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 algn="ctr"/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endParaRPr lang="en-US" sz="22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8077200" cy="2620654"/>
              </a:xfrm>
              <a:prstGeom prst="rect">
                <a:avLst/>
              </a:prstGeom>
              <a:blipFill rotWithShape="1">
                <a:blip r:embed="rId3"/>
                <a:stretch>
                  <a:fillRect l="-981" t="-1628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602805"/>
                <a:ext cx="8077200" cy="54399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বৃত্তাংশের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ক্ষেত্রফল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Kalpurush" pitchFamily="2" charset="0"/>
                          </a:rPr>
                          <m:t>360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56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360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×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1416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8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31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28</m:t>
                    </m:r>
                  </m:oMath>
                </a14:m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বর্গ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000" dirty="0" err="1" smtClean="0">
                    <a:latin typeface="Kalpurush" pitchFamily="2" charset="0"/>
                    <a:cs typeface="Kalpurush" pitchFamily="2" charset="0"/>
                  </a:rPr>
                  <a:t>সে.মি</a:t>
                </a:r>
                <a:r>
                  <a:rPr lang="en-US" sz="2000" dirty="0" smtClean="0">
                    <a:latin typeface="Kalpurush" pitchFamily="2" charset="0"/>
                    <a:cs typeface="Kalpurush" pitchFamily="2" charset="0"/>
                  </a:rPr>
                  <a:t>.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02805"/>
                <a:ext cx="8077200" cy="543995"/>
              </a:xfrm>
              <a:prstGeom prst="rect">
                <a:avLst/>
              </a:prstGeom>
              <a:blipFill rotWithShape="1">
                <a:blip r:embed="rId4"/>
                <a:stretch>
                  <a:fillRect l="-830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2000" y="6172200"/>
                <a:ext cx="5638800" cy="38747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𝐴𝑛𝑠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   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7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82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সে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মি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</a:t>
                </a:r>
                <a:r>
                  <a:rPr lang="en-US" dirty="0" err="1" smtClean="0">
                    <a:latin typeface="Kalpurush" pitchFamily="2" charset="0"/>
                    <a:ea typeface="Cambria Math"/>
                    <a:cs typeface="Kalpurush" pitchFamily="2" charset="0"/>
                  </a:rPr>
                  <a:t>এবং</a:t>
                </a:r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Kalpurush" pitchFamily="2" charset="0"/>
                      </a:rPr>
                      <m:t>31</m:t>
                    </m:r>
                    <m:r>
                      <a:rPr lang="en-US" i="1">
                        <a:latin typeface="Cambria Math"/>
                        <a:ea typeface="Cambria Math"/>
                        <a:cs typeface="Kalpurush" pitchFamily="2" charset="0"/>
                      </a:rPr>
                      <m:t>.</m:t>
                    </m:r>
                    <m:r>
                      <a:rPr lang="en-US" i="1">
                        <a:latin typeface="Cambria Math"/>
                        <a:ea typeface="Cambria Math"/>
                        <a:cs typeface="Kalpurush" pitchFamily="2" charset="0"/>
                      </a:rPr>
                      <m:t>28</m:t>
                    </m:r>
                  </m:oMath>
                </a14:m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>
                    <a:latin typeface="Kalpurush" pitchFamily="2" charset="0"/>
                    <a:cs typeface="Kalpurush" pitchFamily="2" charset="0"/>
                  </a:rPr>
                  <a:t>বর্গ</a:t>
                </a:r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>
                    <a:latin typeface="Kalpurush" pitchFamily="2" charset="0"/>
                    <a:cs typeface="Kalpurush" pitchFamily="2" charset="0"/>
                  </a:rPr>
                  <a:t>সে.মি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. (</a:t>
                </a:r>
                <a:r>
                  <a:rPr lang="en-US" dirty="0" err="1" smtClean="0">
                    <a:latin typeface="Kalpurush" pitchFamily="2" charset="0"/>
                    <a:cs typeface="Kalpurush" pitchFamily="2" charset="0"/>
                  </a:rPr>
                  <a:t>প্রায়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)</a:t>
                </a:r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6172200"/>
                <a:ext cx="5638800" cy="387478"/>
              </a:xfrm>
              <a:prstGeom prst="rect">
                <a:avLst/>
              </a:prstGeom>
              <a:blipFill rotWithShape="1">
                <a:blip r:embed="rId5"/>
                <a:stretch>
                  <a:fillRect t="-1587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131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 animBg="1"/>
      <p:bldP spid="6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00400" y="457200"/>
            <a:ext cx="3124200" cy="1371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দলীয়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কাজ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2393097"/>
            <a:ext cx="7010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বৃত্তের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পরিধি</a:t>
            </a:r>
            <a:r>
              <a:rPr lang="en-US" sz="2400" dirty="0" smtClean="0">
                <a:solidFill>
                  <a:srgbClr val="C00000"/>
                </a:solidFill>
              </a:rPr>
              <a:t> 440 </a:t>
            </a:r>
            <a:r>
              <a:rPr lang="en-US" sz="2400" dirty="0" err="1" smtClean="0">
                <a:solidFill>
                  <a:srgbClr val="C00000"/>
                </a:solidFill>
              </a:rPr>
              <a:t>মিটার।এবং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চাকার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ব্যাস</a:t>
            </a:r>
            <a:r>
              <a:rPr lang="en-US" sz="2400" dirty="0" smtClean="0">
                <a:solidFill>
                  <a:srgbClr val="C00000"/>
                </a:solidFill>
              </a:rPr>
              <a:t> 4.5 </a:t>
            </a:r>
            <a:r>
              <a:rPr lang="en-US" sz="2400" dirty="0" err="1" smtClean="0">
                <a:solidFill>
                  <a:srgbClr val="C00000"/>
                </a:solidFill>
              </a:rPr>
              <a:t>মিটার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429000"/>
            <a:ext cx="70104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ক. </a:t>
            </a:r>
            <a:r>
              <a:rPr lang="en-US" sz="2400" dirty="0" err="1" smtClean="0"/>
              <a:t>বৃত্তের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ব্যাসার্ধ</a:t>
            </a:r>
            <a:r>
              <a:rPr lang="en-US" sz="2400" dirty="0" smtClean="0"/>
              <a:t> 8 </a:t>
            </a:r>
            <a:r>
              <a:rPr lang="en-US" sz="2400" dirty="0" err="1" smtClean="0"/>
              <a:t>সে.মি.হলে</a:t>
            </a:r>
            <a:r>
              <a:rPr lang="en-US" sz="2400" dirty="0" smtClean="0"/>
              <a:t> , </a:t>
            </a:r>
            <a:r>
              <a:rPr lang="en-US" sz="2400" dirty="0" err="1" smtClean="0"/>
              <a:t>বৃত্তের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খ. </a:t>
            </a:r>
            <a:r>
              <a:rPr lang="en-US" sz="2400" dirty="0" err="1" smtClean="0"/>
              <a:t>বৃত্তে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অন্তর্লিখিত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বর্গক্ষেত্রর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দৈর্ঘ্য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/>
              <a:t>গ.চাকাটি</a:t>
            </a:r>
            <a:r>
              <a:rPr lang="en-US" sz="2400" dirty="0" smtClean="0"/>
              <a:t> 360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অতিক্রম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ঘুরবে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506444" y="609600"/>
            <a:ext cx="3810000" cy="13716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সমাধান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0000" y="2223532"/>
            <a:ext cx="59436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ক. </a:t>
            </a:r>
            <a:r>
              <a:rPr lang="en-US" dirty="0" err="1"/>
              <a:t>বৃত্তের</a:t>
            </a:r>
            <a:r>
              <a:rPr lang="en-US" dirty="0"/>
              <a:t> </a:t>
            </a:r>
            <a:r>
              <a:rPr lang="en-US" dirty="0" err="1"/>
              <a:t>ব্যাসার্ধ</a:t>
            </a:r>
            <a:r>
              <a:rPr lang="en-US" dirty="0"/>
              <a:t> 8 </a:t>
            </a:r>
            <a:r>
              <a:rPr lang="en-US" dirty="0" err="1"/>
              <a:t>সে.মি.হলে</a:t>
            </a:r>
            <a:r>
              <a:rPr lang="en-US" dirty="0"/>
              <a:t> , </a:t>
            </a:r>
            <a:r>
              <a:rPr lang="en-US" dirty="0" err="1"/>
              <a:t>বৃত্তের</a:t>
            </a:r>
            <a:r>
              <a:rPr lang="en-US" dirty="0"/>
              <a:t> </a:t>
            </a:r>
            <a:r>
              <a:rPr lang="en-US" dirty="0" err="1"/>
              <a:t>ক্ষেত্রফল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0" y="2939534"/>
            <a:ext cx="99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600" y="2893367"/>
                <a:ext cx="5638800" cy="1200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দেওয়া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dirty="0" smtClean="0"/>
                  <a:t>, </a:t>
                </a:r>
                <a:r>
                  <a:rPr lang="en-US" dirty="0" err="1"/>
                  <a:t>বৃত্তের</a:t>
                </a:r>
                <a:r>
                  <a:rPr lang="en-US" dirty="0"/>
                  <a:t> </a:t>
                </a:r>
                <a:r>
                  <a:rPr lang="en-US" dirty="0" err="1" smtClean="0"/>
                  <a:t>ব্যাসার্ধ</a:t>
                </a:r>
                <a:r>
                  <a:rPr lang="en-US" dirty="0" smtClean="0"/>
                  <a:t>  r = 8 </a:t>
                </a:r>
                <a:r>
                  <a:rPr lang="en-US" dirty="0" err="1" smtClean="0"/>
                  <a:t>সে.মি</a:t>
                </a:r>
                <a:r>
                  <a:rPr lang="en-US" dirty="0" smtClean="0"/>
                  <a:t>.</a:t>
                </a:r>
              </a:p>
              <a:p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smtClean="0">
                    <a:latin typeface="Kalpurush" pitchFamily="2" charset="0"/>
                    <a:cs typeface="Kalpurush" pitchFamily="2" charset="0"/>
                  </a:rPr>
                  <a:t>              </a:t>
                </a:r>
                <a:r>
                  <a:rPr lang="en-US" dirty="0" err="1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dirty="0" err="1">
                    <a:latin typeface="Kalpurush" pitchFamily="2" charset="0"/>
                    <a:cs typeface="Kalpurush" pitchFamily="2" charset="0"/>
                  </a:rPr>
                  <a:t>ক্ষেত্রফল</a:t>
                </a:r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Kalpurush" pitchFamily="2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Kalpurush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                                     = 3.1416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                                                 = 201.0624 </a:t>
                </a:r>
                <a:r>
                  <a:rPr lang="en-US" dirty="0" err="1" smtClean="0"/>
                  <a:t>বর্গ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সে.মি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3367"/>
                <a:ext cx="5638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865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298700" y="4278868"/>
            <a:ext cx="533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/>
              <a:t>খ. </a:t>
            </a:r>
            <a:r>
              <a:rPr lang="en-US" dirty="0" err="1"/>
              <a:t>বৃত্তে</a:t>
            </a:r>
            <a:r>
              <a:rPr lang="en-US" dirty="0"/>
              <a:t> </a:t>
            </a:r>
            <a:r>
              <a:rPr lang="en-US" dirty="0" err="1"/>
              <a:t>অন্তর্লিখিত</a:t>
            </a:r>
            <a:r>
              <a:rPr lang="en-US" dirty="0"/>
              <a:t> </a:t>
            </a:r>
            <a:r>
              <a:rPr lang="en-US" dirty="0" err="1"/>
              <a:t>বর্গক্ষেত্রর</a:t>
            </a:r>
            <a:r>
              <a:rPr lang="en-US" dirty="0"/>
              <a:t> </a:t>
            </a:r>
            <a:r>
              <a:rPr lang="en-US" dirty="0" err="1"/>
              <a:t>বাহুর</a:t>
            </a:r>
            <a:r>
              <a:rPr lang="en-US" dirty="0"/>
              <a:t> </a:t>
            </a:r>
            <a:r>
              <a:rPr lang="en-US" dirty="0" err="1"/>
              <a:t>দৈর্ঘ্য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031264"/>
            <a:ext cx="9906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06444" y="5031264"/>
                <a:ext cx="3818156" cy="1593513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দেওয়া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bn-BD" dirty="0">
                    <a:latin typeface="Kalpurush" pitchFamily="2" charset="0"/>
                    <a:ea typeface="Cambria Math"/>
                    <a:cs typeface="Kalpurush" pitchFamily="2" charset="0"/>
                  </a:rPr>
                  <a:t>পরিধি </a:t>
                </a:r>
                <a:r>
                  <a:rPr lang="bn-BD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=</a:t>
                </a:r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440 </a:t>
                </a:r>
                <a:r>
                  <a:rPr lang="en-US" dirty="0" err="1" smtClean="0">
                    <a:latin typeface="Kalpurush" pitchFamily="2" charset="0"/>
                    <a:ea typeface="Cambria Math"/>
                    <a:cs typeface="Kalpurush" pitchFamily="2" charset="0"/>
                  </a:rPr>
                  <a:t>মিটার</a:t>
                </a:r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।</a:t>
                </a:r>
              </a:p>
              <a:p>
                <a:r>
                  <a:rPr lang="en-US" dirty="0" err="1" smtClean="0">
                    <a:latin typeface="Kalpurush" pitchFamily="2" charset="0"/>
                    <a:ea typeface="Cambria Math"/>
                    <a:cs typeface="Kalpurush" pitchFamily="2" charset="0"/>
                  </a:rPr>
                  <a:t>আমরাজানি</a:t>
                </a:r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, </a:t>
                </a:r>
                <a:r>
                  <a:rPr lang="en-US" dirty="0" err="1" smtClean="0">
                    <a:latin typeface="Kalpurush" pitchFamily="2" charset="0"/>
                    <a:ea typeface="Cambria Math"/>
                    <a:cs typeface="Kalpurush" pitchFamily="2" charset="0"/>
                  </a:rPr>
                  <a:t>পরিধি</a:t>
                </a:r>
                <a:r>
                  <a:rPr lang="en-US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= </a:t>
                </a:r>
                <a:r>
                  <a:rPr lang="bn-BD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প্রশ্নমতে</a:t>
                </a:r>
                <a:r>
                  <a:rPr lang="en-US" dirty="0" smtClean="0"/>
                  <a:t>, </a:t>
                </a:r>
                <a:r>
                  <a:rPr lang="bn-BD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440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 , 2r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440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056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44" y="5031264"/>
                <a:ext cx="3818156" cy="1593513"/>
              </a:xfrm>
              <a:prstGeom prst="rect">
                <a:avLst/>
              </a:prstGeom>
              <a:blipFill rotWithShape="1">
                <a:blip r:embed="rId3"/>
                <a:stretch>
                  <a:fillRect l="-1276" t="-2672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animBg="1"/>
      <p:bldP spid="8" grpId="0" animBg="1"/>
      <p:bldP spid="9" grpId="0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9300" y="533400"/>
                <a:ext cx="4495800" cy="28277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অর্থ্যাৎ, </a:t>
                </a:r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</a:t>
                </a:r>
                <a:r>
                  <a:rPr lang="en-US" dirty="0" smtClean="0"/>
                  <a:t> = 140.056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। </a:t>
                </a: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যেহেতু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বর্গের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কর্ণ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dirty="0"/>
                      <m:t>বর্গের কর্ণ 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140.056 মিটার। </a:t>
                </a: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ধরি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বর্গের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বাহুর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দৈর্ঘ্য</a:t>
                </a:r>
                <a:r>
                  <a:rPr lang="en-US" dirty="0" smtClean="0"/>
                  <a:t> = a </a:t>
                </a:r>
              </a:p>
              <a:p>
                <a:r>
                  <a:rPr lang="en-US" dirty="0" err="1"/>
                  <a:t>বর্গের</a:t>
                </a:r>
                <a:r>
                  <a:rPr lang="en-US" dirty="0"/>
                  <a:t> </a:t>
                </a:r>
                <a:r>
                  <a:rPr lang="en-US" dirty="0" err="1" smtClean="0"/>
                  <a:t>কর্ণের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দৈর্ঘ্য</a:t>
                </a:r>
                <a:r>
                  <a:rPr lang="en-US" dirty="0" smtClean="0"/>
                  <a:t> =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140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056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140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056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/>
                  <a:t> a = 99.035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বর্গের এক বাহুর </a:t>
                </a:r>
                <a:r>
                  <a:rPr lang="en-US" dirty="0" err="1"/>
                  <a:t>দৈর্ঘ্য</a:t>
                </a:r>
                <a:r>
                  <a:rPr lang="en-US" dirty="0"/>
                  <a:t> </a:t>
                </a:r>
                <a:r>
                  <a:rPr lang="en-US" dirty="0" smtClean="0"/>
                  <a:t>= 99.035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।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533400"/>
                <a:ext cx="4495800" cy="2827762"/>
              </a:xfrm>
              <a:prstGeom prst="rect">
                <a:avLst/>
              </a:prstGeom>
              <a:blipFill rotWithShape="1">
                <a:blip r:embed="rId2"/>
                <a:stretch>
                  <a:fillRect l="-1084" t="-1296" r="-3252" b="-2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7800" y="3440331"/>
            <a:ext cx="5638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গ.চাকাটি</a:t>
            </a:r>
            <a:r>
              <a:rPr lang="en-US" dirty="0"/>
              <a:t> 360 </a:t>
            </a:r>
            <a:r>
              <a:rPr lang="en-US" dirty="0" err="1"/>
              <a:t>মিটার</a:t>
            </a:r>
            <a:r>
              <a:rPr lang="en-US" dirty="0"/>
              <a:t> </a:t>
            </a:r>
            <a:r>
              <a:rPr lang="en-US" dirty="0" err="1"/>
              <a:t>পথ</a:t>
            </a:r>
            <a:r>
              <a:rPr lang="en-US" dirty="0"/>
              <a:t> </a:t>
            </a:r>
            <a:r>
              <a:rPr lang="en-US" dirty="0" err="1"/>
              <a:t>অতিক্রম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বার</a:t>
            </a:r>
            <a:r>
              <a:rPr lang="en-US" dirty="0"/>
              <a:t> </a:t>
            </a:r>
            <a:r>
              <a:rPr lang="en-US" dirty="0" err="1"/>
              <a:t>ঘুরবে</a:t>
            </a:r>
            <a:r>
              <a:rPr lang="en-US" dirty="0"/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3841929"/>
            <a:ext cx="990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5900" y="4026595"/>
                <a:ext cx="6019800" cy="259814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দেওয়া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আছে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চাকার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</a:t>
                </a:r>
                <a:r>
                  <a:rPr lang="en-US" dirty="0" smtClean="0"/>
                  <a:t> = 4.5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।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চাকাটির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ব্যাসার্ধ</a:t>
                </a:r>
                <a:r>
                  <a:rPr lang="en-US" dirty="0" smtClean="0"/>
                  <a:t> r = 2.25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পরিধি</a:t>
                </a:r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মনেকরি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চাকাটি</a:t>
                </a:r>
                <a:r>
                  <a:rPr lang="en-US" dirty="0" smtClean="0"/>
                  <a:t> 360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পথ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অতিক্রম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করতে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বার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ঘুরবে</a:t>
                </a:r>
                <a:r>
                  <a:rPr lang="en-US" dirty="0" smtClean="0"/>
                  <a:t>।</a:t>
                </a: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প্রশ্নানুসারে</a:t>
                </a:r>
                <a:r>
                  <a:rPr lang="en-US" dirty="0" smtClean="0"/>
                  <a:t>, 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360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                              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1416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= 25.46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প্রায়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চাকাটি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প্রায়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বার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ঘুরবে।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𝐴𝑛𝑠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026595"/>
                <a:ext cx="6019800" cy="2598147"/>
              </a:xfrm>
              <a:prstGeom prst="rect">
                <a:avLst/>
              </a:prstGeom>
              <a:blipFill rotWithShape="1">
                <a:blip r:embed="rId3"/>
                <a:stretch>
                  <a:fillRect l="-912" t="-1643" r="-1317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95600" y="381000"/>
            <a:ext cx="2667000" cy="1042416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মূল্যায়ন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87604"/>
            <a:ext cx="8077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০১.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যুক্তিমূলক</a:t>
            </a:r>
            <a:r>
              <a:rPr lang="en-US" dirty="0" smtClean="0"/>
              <a:t> </a:t>
            </a:r>
            <a:r>
              <a:rPr lang="en-US" dirty="0" err="1" smtClean="0"/>
              <a:t>প্রমান</a:t>
            </a:r>
            <a:r>
              <a:rPr lang="en-US" dirty="0" smtClean="0"/>
              <a:t> </a:t>
            </a:r>
            <a:r>
              <a:rPr lang="en-US" dirty="0" err="1" smtClean="0"/>
              <a:t>দেন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, </a:t>
            </a:r>
            <a:r>
              <a:rPr lang="en-US" dirty="0" err="1" smtClean="0"/>
              <a:t>ব্যাস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বৃত্ত</a:t>
            </a:r>
            <a:r>
              <a:rPr lang="en-US" dirty="0" smtClean="0"/>
              <a:t> </a:t>
            </a:r>
            <a:r>
              <a:rPr lang="en-US" dirty="0" err="1" smtClean="0"/>
              <a:t>দ্বিবিভক্ত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bn-BD" dirty="0" smtClean="0"/>
              <a:t>     </a:t>
            </a:r>
            <a:r>
              <a:rPr lang="en-US" dirty="0" smtClean="0"/>
              <a:t>(ক) </a:t>
            </a:r>
            <a:r>
              <a:rPr lang="en-US" dirty="0" err="1" smtClean="0"/>
              <a:t>থেলিস</a:t>
            </a:r>
            <a:r>
              <a:rPr lang="en-US" dirty="0" smtClean="0"/>
              <a:t>   ( খ) </a:t>
            </a:r>
            <a:r>
              <a:rPr lang="en-US" dirty="0" err="1" smtClean="0"/>
              <a:t>ইউক্লিড</a:t>
            </a:r>
            <a:r>
              <a:rPr lang="en-US" dirty="0" smtClean="0"/>
              <a:t>      (গ) </a:t>
            </a:r>
            <a:r>
              <a:rPr lang="en-US" dirty="0" err="1" smtClean="0"/>
              <a:t>পিথাগোরাস</a:t>
            </a:r>
            <a:r>
              <a:rPr lang="en-US" dirty="0" smtClean="0"/>
              <a:t>        (ঘ) </a:t>
            </a:r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নেপিয়ার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10934"/>
            <a:ext cx="7924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০</a:t>
            </a:r>
            <a:r>
              <a:rPr lang="en-US" dirty="0" smtClean="0"/>
              <a:t>২. </a:t>
            </a:r>
            <a:r>
              <a:rPr lang="en-US" dirty="0" err="1" smtClean="0"/>
              <a:t>বৃত্তের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দৈর্ঘ্যকে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  ( ক) </a:t>
            </a:r>
            <a:r>
              <a:rPr lang="en-US" dirty="0" err="1" smtClean="0"/>
              <a:t>ব্যাস</a:t>
            </a:r>
            <a:r>
              <a:rPr lang="en-US" dirty="0" smtClean="0"/>
              <a:t>       (খ) </a:t>
            </a:r>
            <a:r>
              <a:rPr lang="en-US" dirty="0" err="1" smtClean="0"/>
              <a:t>পরিধি</a:t>
            </a:r>
            <a:r>
              <a:rPr lang="en-US" dirty="0" smtClean="0"/>
              <a:t>      (গ) </a:t>
            </a:r>
            <a:r>
              <a:rPr lang="en-US" dirty="0" err="1" smtClean="0"/>
              <a:t>ব্যাসার্ধ</a:t>
            </a:r>
            <a:r>
              <a:rPr lang="en-US" dirty="0" smtClean="0"/>
              <a:t>      (ঘ) </a:t>
            </a:r>
            <a:r>
              <a:rPr lang="en-US" dirty="0" err="1" smtClean="0"/>
              <a:t>জ্যা</a:t>
            </a:r>
            <a:r>
              <a:rPr lang="en-US" dirty="0" smtClean="0"/>
              <a:t>।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3319380"/>
                <a:ext cx="8382000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০৩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কন্দ্রে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মোট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উৎপন্ন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কোন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কত</a:t>
                </a:r>
                <a:r>
                  <a:rPr lang="en-US" dirty="0" smtClean="0"/>
                  <a:t>?    (ক) ৯০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   (খ)১৮০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  (গ) ২৭০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   (ঘ) ৩৬০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19380"/>
                <a:ext cx="838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55" t="-10000" r="-10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35937"/>
                <a:ext cx="8001000" cy="50853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০৪.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এর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মান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কোনটি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?  </m:t>
                    </m:r>
                    <m:d>
                      <m:d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ক</m:t>
                        </m:r>
                      </m:e>
                    </m:d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4142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  </m:t>
                    </m:r>
                    <m:d>
                      <m:d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73205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d>
                      <m:d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গ</m:t>
                        </m:r>
                      </m:e>
                    </m:d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14159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ঘ</m:t>
                        </m:r>
                      </m:e>
                    </m:d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35937"/>
                <a:ext cx="8001000" cy="508537"/>
              </a:xfrm>
              <a:prstGeom prst="rect">
                <a:avLst/>
              </a:prstGeom>
              <a:blipFill rotWithShape="1">
                <a:blip r:embed="rId3"/>
                <a:stretch>
                  <a:fillRect l="-68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4476676"/>
            <a:ext cx="8077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০৫. বৃত্তের ব্যাস ব্যাসার্ধের – (ক) দ্বিগুন   (খ) তিনগুন   (গ) অর্ধেক   (ঘ) সমান 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914400" y="5867400"/>
            <a:ext cx="533400" cy="533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362200" y="5905500"/>
            <a:ext cx="533400" cy="533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886200" y="5867400"/>
            <a:ext cx="533400" cy="533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613400" y="5867400"/>
            <a:ext cx="533400" cy="533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934200" y="586740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5181600"/>
            <a:ext cx="1219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</a:rPr>
              <a:t>উত্তরঃ 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084 -0.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417 -0.477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583 -0.3833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3473 -0.294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2083 -0.216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8"/>
            <a:ext cx="9144000" cy="6397831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124200" y="609600"/>
            <a:ext cx="2667000" cy="1042416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বাড়ীর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173068"/>
            <a:ext cx="6477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পরিধি</a:t>
            </a:r>
            <a:r>
              <a:rPr lang="en-US" sz="2400" dirty="0" smtClean="0"/>
              <a:t> 220 </a:t>
            </a:r>
            <a:r>
              <a:rPr lang="en-US" sz="2400" dirty="0" err="1" smtClean="0"/>
              <a:t>মিটার।উক্ত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পরিসীমার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7400" y="3390900"/>
            <a:ext cx="762000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ক.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বৃত্তের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ব্যাস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পরিধির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পার্থক্য</a:t>
            </a:r>
            <a:r>
              <a:rPr lang="en-US" sz="3200" dirty="0" smtClean="0"/>
              <a:t> 90 </a:t>
            </a:r>
            <a:r>
              <a:rPr lang="en-US" sz="3200" dirty="0" err="1" smtClean="0"/>
              <a:t>সে.মি.হলে,বৃত্তের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ব্যাসার্ধ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খ. ঐ </a:t>
            </a:r>
            <a:r>
              <a:rPr lang="en-US" sz="3200" dirty="0" err="1" smtClean="0"/>
              <a:t>বৃত্তে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অন্তর্লিখিত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বর্গক্ষেত্রের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বাহুর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দৈর্ঘ্য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গ.এদের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ক্ষেত্রফলের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অনুপাত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5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4880" y="990600"/>
            <a:ext cx="4014240" cy="156966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</a:rPr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25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981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869166"/>
            <a:ext cx="8839201" cy="2365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435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"/>
            <a:ext cx="44958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4572000" cy="6857993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Rectangle 5"/>
          <p:cNvSpPr/>
          <p:nvPr/>
        </p:nvSpPr>
        <p:spPr>
          <a:xfrm>
            <a:off x="204997" y="3336504"/>
            <a:ext cx="4162001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 </a:t>
            </a:r>
            <a:r>
              <a:rPr lang="bn-BD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নবম ও দশম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বিষয়ঃ  গণিত</a:t>
            </a:r>
            <a:r>
              <a:rPr lang="bn-IN" sz="32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অধ্যায়ঃ 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১৬(</a:t>
            </a:r>
            <a:r>
              <a:rPr lang="bn-BD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বৃত্ত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সংক্রান্ত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পরিমাপ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পরিমিতি</a:t>
            </a:r>
            <a:r>
              <a:rPr lang="en-US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)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ঃ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৪০ </a:t>
            </a:r>
            <a:r>
              <a:rPr lang="bn-BD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5" y="1037638"/>
            <a:ext cx="416056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 পাঠ </a:t>
            </a:r>
            <a:endParaRPr lang="bn-IN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6700" y="2143125"/>
            <a:ext cx="4876800" cy="487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2425" y="2124075"/>
            <a:ext cx="4876800" cy="487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1475" y="-457200"/>
            <a:ext cx="4876800" cy="487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3825" y="-376238"/>
            <a:ext cx="4705350" cy="47148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74676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আজকের পাঠ </a:t>
            </a:r>
            <a:endParaRPr lang="en-US" sz="8800" dirty="0"/>
          </a:p>
        </p:txBody>
      </p:sp>
      <p:sp>
        <p:nvSpPr>
          <p:cNvPr id="4" name="Oval 3"/>
          <p:cNvSpPr/>
          <p:nvPr/>
        </p:nvSpPr>
        <p:spPr>
          <a:xfrm>
            <a:off x="1485900" y="4114800"/>
            <a:ext cx="5981700" cy="2438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</a:rPr>
              <a:t>বৃত্ত (পরিমিতি) 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6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35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2.22222E-6 L 0.00209 -0.3555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-17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2" grpId="0" animBg="1"/>
          <p:bldP spid="3" grpId="0" animBg="1"/>
          <p:bldP spid="3" grpId="1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35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2.22222E-6 L 0.00209 -0.3555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-177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2" grpId="0" animBg="1"/>
          <p:bldP spid="3" grpId="0" animBg="1"/>
          <p:bldP spid="3" grpId="1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0800000">
            <a:off x="0" y="-19050"/>
            <a:ext cx="9144000" cy="6877052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0" y="-304800"/>
            <a:ext cx="9144000" cy="716280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840181" y="381000"/>
            <a:ext cx="3733800" cy="1143000"/>
          </a:xfrm>
          <a:prstGeom prst="wedgeRoundRectCallout">
            <a:avLst>
              <a:gd name="adj1" fmla="val -88769"/>
              <a:gd name="adj2" fmla="val 13194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r>
              <a:rPr lang="bn-BD" sz="66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784521"/>
              </p:ext>
            </p:extLst>
          </p:nvPr>
        </p:nvGraphicFramePr>
        <p:xfrm>
          <a:off x="1143000" y="2209800"/>
          <a:ext cx="6172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০১.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০২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০৩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5C04C3-D3A4-40C2-8817-2C9996DDD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F5C04C3-D3A4-40C2-8817-2C9996DDD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E1D8E-F899-4F18-A8B2-AF0BE85B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D1E1D8E-F899-4F18-A8B2-AF0BE85B0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6D569B-6CD2-4F5C-86C5-789B75E9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CC6D569B-6CD2-4F5C-86C5-789B75E9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D901A5-AD70-4D9E-8D48-D5116EB16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9FD901A5-AD70-4D9E-8D48-D5116EB16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29EAC8-3995-4686-AC1F-1E9BCA05C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2B29EAC8-3995-4686-AC1F-1E9BCA05C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9B1FC-ECF2-4EAD-8CE8-8FE36D14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CDC9B1FC-ECF2-4EAD-8CE8-8FE36D14E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4" grpId="0" animBg="1"/>
      <p:bldGraphic spid="6" grpId="0" uiExpand="1">
        <p:bldSub>
          <a:bldDgm bld="one"/>
        </p:bldSub>
      </p:bldGraphic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812770" y="134667"/>
            <a:ext cx="2969030" cy="1225296"/>
          </a:xfrm>
          <a:prstGeom prst="wedgeEllipseCallout">
            <a:avLst>
              <a:gd name="adj1" fmla="val -39869"/>
              <a:gd name="adj2" fmla="val 87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বৃত্ত</a:t>
            </a:r>
            <a:r>
              <a:rPr lang="bn-BD" sz="8000" dirty="0" smtClean="0">
                <a:solidFill>
                  <a:srgbClr val="0070C0"/>
                </a:solidFill>
              </a:rPr>
              <a:t> </a:t>
            </a:r>
            <a:endParaRPr lang="en-US" sz="80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453" y="750966"/>
            <a:ext cx="3652768" cy="3713186"/>
            <a:chOff x="179453" y="768097"/>
            <a:chExt cx="3652768" cy="3713186"/>
          </a:xfrm>
        </p:grpSpPr>
        <p:sp>
          <p:nvSpPr>
            <p:cNvPr id="5" name="Oval 4"/>
            <p:cNvSpPr/>
            <p:nvPr/>
          </p:nvSpPr>
          <p:spPr>
            <a:xfrm>
              <a:off x="631821" y="1199475"/>
              <a:ext cx="3200400" cy="2895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7621" y="365024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D1913"/>
                  </a:solidFill>
                </a:rPr>
                <a:t>D</a:t>
              </a:r>
              <a:endParaRPr lang="en-US" dirty="0">
                <a:solidFill>
                  <a:srgbClr val="FD1913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31821" y="2653459"/>
              <a:ext cx="2731712" cy="10237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101175" y="768097"/>
              <a:ext cx="345710" cy="3713186"/>
              <a:chOff x="2101175" y="768097"/>
              <a:chExt cx="345710" cy="3713186"/>
            </a:xfrm>
          </p:grpSpPr>
          <p:sp>
            <p:nvSpPr>
              <p:cNvPr id="6" name="TextBox 5"/>
              <p:cNvSpPr txBox="1"/>
              <p:nvPr/>
            </p:nvSpPr>
            <p:spPr>
              <a:xfrm flipH="1">
                <a:off x="2101175" y="768097"/>
                <a:ext cx="261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D1913"/>
                    </a:solidFill>
                  </a:rPr>
                  <a:t>A</a:t>
                </a:r>
                <a:endParaRPr lang="en-US" dirty="0">
                  <a:solidFill>
                    <a:srgbClr val="FD1913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21155" y="4111951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D1913"/>
                    </a:solidFill>
                  </a:rPr>
                  <a:t>B</a:t>
                </a:r>
                <a:endParaRPr lang="en-US" dirty="0">
                  <a:solidFill>
                    <a:srgbClr val="FD1913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32021" y="1205659"/>
                <a:ext cx="0" cy="28956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lowchart: Connector 10"/>
            <p:cNvSpPr/>
            <p:nvPr/>
          </p:nvSpPr>
          <p:spPr>
            <a:xfrm flipH="1">
              <a:off x="2187322" y="2647275"/>
              <a:ext cx="96698" cy="1600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453" y="2437962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D1913"/>
                  </a:solidFill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4774" y="2504965"/>
              <a:ext cx="417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D1913"/>
                  </a:solidFill>
                </a:rPr>
                <a:t>O</a:t>
              </a:r>
              <a:endParaRPr lang="en-US" dirty="0">
                <a:solidFill>
                  <a:srgbClr val="FD1913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42148" y="4904509"/>
                <a:ext cx="3796145" cy="18158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এখানে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Kalpurush" pitchFamily="2" charset="0"/>
                    <a:cs typeface="Kalpurush" pitchFamily="2" charset="0"/>
                  </a:rPr>
                  <a:t>ব্যাস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= 2r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ব্যাসার্ধ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= r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   </a:t>
                </a:r>
                <a:r>
                  <a:rPr lang="bn-BD" sz="28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 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পরিধি</a:t>
                </a:r>
                <a:r>
                  <a:rPr lang="en-US" sz="2800" dirty="0" smtClean="0">
                    <a:latin typeface="Kalpurush" pitchFamily="2" charset="0"/>
                    <a:cs typeface="Kalpurush" pitchFamily="2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sz="28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1416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48" y="4904509"/>
                <a:ext cx="3796145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3210"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14800" y="2354779"/>
            <a:ext cx="47244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বৃত্তের কেন্দ্রগামী যেকোনো জ্যা-ই হল ব্যাস ।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এখানে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A B </a:t>
            </a: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একটি </a:t>
            </a:r>
            <a:r>
              <a:rPr lang="en-US" sz="24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ব্যাস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বৃত্তের 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দুটি ব্যাসার্ধ মিলে একটি ব্যাস হয়। </a:t>
            </a:r>
            <a:endParaRPr lang="bn-BD" sz="2400" dirty="0" smtClean="0">
              <a:latin typeface="Kalpurush" pitchFamily="2" charset="0"/>
              <a:cs typeface="Kalpurush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বৃত্তের </a:t>
            </a:r>
            <a:r>
              <a:rPr lang="bn-BD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সম্পূর্ণ দৈর্ঘ্যকে পরিধি বলে। </a:t>
            </a:r>
            <a:r>
              <a:rPr lang="en-US" sz="24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এখানে</a:t>
            </a:r>
            <a:r>
              <a:rPr lang="en-US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A D B C </a:t>
            </a:r>
            <a:r>
              <a:rPr lang="en-US" sz="24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পরিধি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77090"/>
            <a:ext cx="3657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1" y="1488250"/>
            <a:ext cx="8458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একটি বৃত্তের ব্যাস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26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সেমি হলে, এর পরিধি নির্ণয় কর।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65" y="2380026"/>
            <a:ext cx="2025535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সমাধানঃ </a:t>
            </a:r>
            <a:endParaRPr lang="en-US" sz="32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257189"/>
                <a:ext cx="7162800" cy="349255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দেওয়া আছে, 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ব্যাস  = 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26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সেমি</a:t>
                </a:r>
              </a:p>
              <a:p>
                <a14:m>
                  <m:oMath xmlns:m="http://schemas.openxmlformats.org/officeDocument/2006/math">
                    <m:r>
                      <a:rPr lang="bn-BD" sz="24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2400" b="0" i="1" smtClean="0">
                        <a:latin typeface="Cambria Math"/>
                        <a:ea typeface="Cambria Math"/>
                      </a:rPr>
                      <m:t>ব্যাসার্ধ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সেমি</a:t>
                </a:r>
                <a:endParaRPr lang="en-US" sz="2400" b="0" i="1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400" dirty="0">
                    <a:latin typeface="Kalpurush" pitchFamily="2" charset="0"/>
                    <a:ea typeface="Cambria Math"/>
                    <a:cs typeface="Kalpurush" pitchFamily="2" charset="0"/>
                  </a:rPr>
                  <a:t>আ</a:t>
                </a:r>
                <a:r>
                  <a:rPr lang="bn-BD" sz="24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মরা জানি, </a:t>
                </a:r>
              </a:p>
              <a:p>
                <a:r>
                  <a:rPr lang="bn-BD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    পরিধি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	= 2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1416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13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সেমি</a:t>
                </a:r>
                <a:endParaRPr lang="en-US" sz="2400" b="0" i="1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400" b="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	= 81.68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সেমি</a:t>
                </a:r>
                <a:endParaRPr lang="en-US" sz="24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400" dirty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en-US" sz="24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	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Ans: 81.68 </a:t>
                </a:r>
                <a:r>
                  <a:rPr lang="bn-BD" sz="2400" b="1" dirty="0" smtClean="0">
                    <a:solidFill>
                      <a:srgbClr val="FF000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সেমি(প্রায়)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BD" sz="2400" b="1" dirty="0">
                  <a:solidFill>
                    <a:srgbClr val="00B05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endParaRPr lang="bn-BD" sz="2400" dirty="0" smtClean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57189"/>
                <a:ext cx="7162800" cy="3492559"/>
              </a:xfrm>
              <a:prstGeom prst="rect">
                <a:avLst/>
              </a:prstGeom>
              <a:blipFill rotWithShape="1">
                <a:blip r:embed="rId2"/>
                <a:stretch>
                  <a:fillRect l="-1362" t="-1396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7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438400" y="304800"/>
            <a:ext cx="3200400" cy="1181100"/>
          </a:xfrm>
          <a:prstGeom prst="wedgeEllipseCallout">
            <a:avLst>
              <a:gd name="adj1" fmla="val -27326"/>
              <a:gd name="adj2" fmla="val 6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বৃত্তাংশের</a:t>
            </a:r>
            <a:r>
              <a:rPr lang="en-US" sz="3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দৈর্ঘ্য</a:t>
            </a:r>
            <a:endParaRPr lang="en-US" sz="32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4381" y="1748872"/>
            <a:ext cx="2484723" cy="2299822"/>
            <a:chOff x="2968940" y="1739888"/>
            <a:chExt cx="2484723" cy="2299822"/>
          </a:xfrm>
        </p:grpSpPr>
        <p:grpSp>
          <p:nvGrpSpPr>
            <p:cNvPr id="7" name="Group 6"/>
            <p:cNvGrpSpPr/>
            <p:nvPr/>
          </p:nvGrpSpPr>
          <p:grpSpPr>
            <a:xfrm>
              <a:off x="2968940" y="1739888"/>
              <a:ext cx="2484723" cy="2299822"/>
              <a:chOff x="4430731" y="1932374"/>
              <a:chExt cx="2484723" cy="2299822"/>
            </a:xfrm>
          </p:grpSpPr>
          <p:sp>
            <p:nvSpPr>
              <p:cNvPr id="8" name="Flowchart: Connector 7"/>
              <p:cNvSpPr/>
              <p:nvPr/>
            </p:nvSpPr>
            <p:spPr>
              <a:xfrm>
                <a:off x="4430731" y="2403396"/>
                <a:ext cx="2057400" cy="1828800"/>
              </a:xfrm>
              <a:prstGeom prst="flowChartConnector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02852" y="3064681"/>
                <a:ext cx="312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400" b="1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33195" y="1932374"/>
                <a:ext cx="4329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4"/>
                    </a:solidFill>
                  </a:rPr>
                  <a:t>B</a:t>
                </a:r>
                <a:endParaRPr lang="en-US" sz="32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52345" y="3169334"/>
                <a:ext cx="648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/>
                    </a:solidFill>
                  </a:rPr>
                  <a:t>O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21021" y="2304256"/>
                <a:ext cx="4383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4"/>
                    </a:solidFill>
                  </a:rPr>
                  <a:t>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65738" y="3230890"/>
                <a:ext cx="312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r</a:t>
                </a:r>
                <a:endParaRPr lang="en-US" sz="2400" b="1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133704" y="2271539"/>
              <a:ext cx="1892636" cy="1453074"/>
              <a:chOff x="3133704" y="2271539"/>
              <a:chExt cx="1892636" cy="14530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3829840" y="2271539"/>
                <a:ext cx="648248" cy="8537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6"/>
              </p:cNvCxnSpPr>
              <p:nvPr/>
            </p:nvCxnSpPr>
            <p:spPr>
              <a:xfrm flipH="1">
                <a:off x="3829840" y="3125310"/>
                <a:ext cx="11965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 rot="1264332">
                <a:off x="3133704" y="2526007"/>
                <a:ext cx="1392272" cy="1198606"/>
              </a:xfrm>
              <a:prstGeom prst="arc">
                <a:avLst>
                  <a:gd name="adj1" fmla="val 17006263"/>
                  <a:gd name="adj2" fmla="val 2020599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103947" y="2721055"/>
                    <a:ext cx="3741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3947" y="2721055"/>
                    <a:ext cx="374141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Flowchart: Connector 38"/>
              <p:cNvSpPr/>
              <p:nvPr/>
            </p:nvSpPr>
            <p:spPr>
              <a:xfrm flipH="1">
                <a:off x="3791840" y="3067527"/>
                <a:ext cx="47625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1820" y="1729066"/>
                <a:ext cx="2284781" cy="193899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বৃত্তের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ব্যাসার্ধ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OA=r</a:t>
                </a:r>
              </a:p>
              <a:p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চাপ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AB=s</a:t>
                </a:r>
              </a:p>
              <a:p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উৎপন্ন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কোণ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𝜃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°</m:t>
                    </m:r>
                  </m:oMath>
                </a14:m>
                <a:endParaRPr lang="en-US" sz="240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পরিধি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0" y="1729066"/>
                <a:ext cx="2284781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4267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7601" y="4119723"/>
                <a:ext cx="2362200" cy="12003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আমরাজানি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,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কেন্দ্রে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মোট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উৎপন্ন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কোণ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=360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°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01" y="4119723"/>
                <a:ext cx="23622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866" t="-4061" r="-128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638800" y="2379076"/>
            <a:ext cx="3206861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Kalpurush" pitchFamily="2" charset="0"/>
                <a:cs typeface="Kalpurush" pitchFamily="2" charset="0"/>
              </a:rPr>
              <a:t>আমরাজানি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বৃত্তের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কোনো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চাপ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দ্বারা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উৎপন্ন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কেন্দ্রস্থ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কোণ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ঐ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বৃত্তচাপের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সমানুপাতিক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5478" y="4719887"/>
                <a:ext cx="4494649" cy="17877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360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Kalpurush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Kalpurush" pitchFamily="2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𝜋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00B05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180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bn-BD" sz="2800" dirty="0" smtClean="0">
                  <a:solidFill>
                    <a:srgbClr val="00B05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endParaRPr lang="en-US" sz="2800" dirty="0">
                  <a:solidFill>
                    <a:srgbClr val="00B050"/>
                  </a:solidFill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180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   </a:t>
                </a:r>
                <a:r>
                  <a:rPr lang="bn-BD" sz="2800" dirty="0" smtClean="0">
                    <a:solidFill>
                      <a:srgbClr val="00B050"/>
                    </a:solidFill>
                  </a:rPr>
                  <a:t>	     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Kalpurush" pitchFamily="2" charset="0"/>
                          </a:rPr>
                          <m:t>180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𝜋𝜃</m:t>
                        </m:r>
                      </m:den>
                    </m:f>
                    <m:r>
                      <a:rPr lang="bn-BD" sz="280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endParaRPr lang="bn-BD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78" y="4719887"/>
                <a:ext cx="4494649" cy="1787797"/>
              </a:xfrm>
              <a:prstGeom prst="rect">
                <a:avLst/>
              </a:prstGeom>
              <a:blipFill rotWithShape="1">
                <a:blip r:embed="rId5"/>
                <a:stretch>
                  <a:fillRect l="-2714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0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057400" y="55418"/>
            <a:ext cx="4343400" cy="15240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বৃত্তক্ষেত্র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বৃত্তকলা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ক্ষেত্রফল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359" y="1944467"/>
            <a:ext cx="6629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বেষ্টিত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এলাকাকে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বৃত্তক্ষেত্র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বৃত্তটিকে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এরুপ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বৃত্তক্ষেত্রের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সীমারেখা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8873" y="2752542"/>
            <a:ext cx="664388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বৃত্তকলাঃ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চাপ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চাপের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প্রান্তবিন্দু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সংশ্লিষ্ট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ব্যাসার্ধ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দ্বারা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বেষ্টিত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ক্ষেত্রকে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বৃত্তকলা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359" y="3561626"/>
                <a:ext cx="6629400" cy="12003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ব্যাসার্ধ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= r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হলে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latin typeface="Kalpurush" pitchFamily="2" charset="0"/>
                    <a:cs typeface="Kalpurush" pitchFamily="2" charset="0"/>
                  </a:rPr>
                  <a:t>ক্ষেত্রফল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Kalpurush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আমরাজানি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,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বৃত্তের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কোনো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চাপ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দ্বারা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উৎপন্ন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কেন্দ্রস্থ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কোণ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ঐ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বৃত্তচাপের</a:t>
                </a:r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>
                    <a:latin typeface="Kalpurush" pitchFamily="2" charset="0"/>
                    <a:cs typeface="Kalpurush" pitchFamily="2" charset="0"/>
                  </a:rPr>
                  <a:t>সমানুপাতিক</a:t>
                </a:r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59" y="3561626"/>
                <a:ext cx="6629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72" t="-3553" r="-1656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3400" y="5174118"/>
                <a:ext cx="3944257" cy="1003608"/>
              </a:xfrm>
              <a:prstGeom prst="rect">
                <a:avLst/>
              </a:prstGeom>
              <a:solidFill>
                <a:srgbClr val="A3271D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en-US" sz="2400" dirty="0" err="1" smtClean="0">
                    <a:solidFill>
                      <a:schemeClr val="bg2"/>
                    </a:solidFill>
                    <a:latin typeface="Kalpurush" pitchFamily="2" charset="0"/>
                    <a:cs typeface="Kalpurush" pitchFamily="2" charset="0"/>
                  </a:rPr>
                  <a:t>বৃত্তকলা</a:t>
                </a:r>
                <a:r>
                  <a:rPr lang="en-US" sz="2400" dirty="0" smtClean="0">
                    <a:solidFill>
                      <a:schemeClr val="bg2"/>
                    </a:solidFill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Kalpurush" pitchFamily="2" charset="0"/>
                    <a:cs typeface="Kalpurush" pitchFamily="2" charset="0"/>
                  </a:rPr>
                  <a:t>ক্ষেত্রফল</a:t>
                </a:r>
                <a:r>
                  <a:rPr lang="en-US" sz="2400" dirty="0" smtClean="0">
                    <a:solidFill>
                      <a:schemeClr val="bg2"/>
                    </a:solidFill>
                    <a:latin typeface="Kalpurush" pitchFamily="2" charset="0"/>
                    <a:cs typeface="Kalpurush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/>
                            <a:cs typeface="Kalpurush" pitchFamily="2" charset="0"/>
                          </a:rPr>
                          <m:t>360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°</m:t>
                        </m:r>
                      </m:den>
                    </m:f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×</m:t>
                    </m:r>
                    <m:r>
                      <a:rPr lang="en-US" sz="2400" b="0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Kalpurush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Kalpurush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2400" b="0" dirty="0" smtClean="0">
                  <a:solidFill>
                    <a:schemeClr val="bg2"/>
                  </a:solidFill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endParaRPr lang="bn-BD" sz="2400" dirty="0" smtClean="0">
                  <a:solidFill>
                    <a:schemeClr val="bg2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74118"/>
                <a:ext cx="3944257" cy="1003608"/>
              </a:xfrm>
              <a:prstGeom prst="rect">
                <a:avLst/>
              </a:prstGeom>
              <a:blipFill rotWithShape="1">
                <a:blip r:embed="rId3"/>
                <a:stretch>
                  <a:fillRect l="-2473" r="-773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74969" y="4607524"/>
            <a:ext cx="2507899" cy="2069583"/>
            <a:chOff x="4774969" y="4607524"/>
            <a:chExt cx="2507899" cy="2069583"/>
          </a:xfrm>
        </p:grpSpPr>
        <p:grpSp>
          <p:nvGrpSpPr>
            <p:cNvPr id="3" name="Group 2"/>
            <p:cNvGrpSpPr/>
            <p:nvPr/>
          </p:nvGrpSpPr>
          <p:grpSpPr>
            <a:xfrm>
              <a:off x="4774969" y="4607524"/>
              <a:ext cx="2507899" cy="2069583"/>
              <a:chOff x="4280411" y="4653191"/>
              <a:chExt cx="2507899" cy="206958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280411" y="4653191"/>
                <a:ext cx="2507899" cy="2069583"/>
                <a:chOff x="4430731" y="1904908"/>
                <a:chExt cx="2507899" cy="2327288"/>
              </a:xfrm>
            </p:grpSpPr>
            <p:sp>
              <p:nvSpPr>
                <p:cNvPr id="12" name="Flowchart: Connector 11"/>
                <p:cNvSpPr/>
                <p:nvPr/>
              </p:nvSpPr>
              <p:spPr>
                <a:xfrm>
                  <a:off x="4430731" y="2403396"/>
                  <a:ext cx="2057400" cy="18288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602852" y="3064681"/>
                  <a:ext cx="3126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accent4"/>
                      </a:solidFill>
                      <a:latin typeface="NikoshBAN" pitchFamily="2" charset="0"/>
                      <a:cs typeface="NikoshBAN" pitchFamily="2" charset="0"/>
                    </a:rPr>
                    <a:t>A</a:t>
                  </a:r>
                  <a:endParaRPr lang="en-US" sz="2400" b="1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186832" y="2162613"/>
                  <a:ext cx="4329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accent4"/>
                      </a:solidFill>
                    </a:rPr>
                    <a:t>B</a:t>
                  </a:r>
                  <a:endParaRPr lang="en-US" sz="320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14354" y="3169334"/>
                  <a:ext cx="4450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4"/>
                      </a:solidFill>
                    </a:rPr>
                    <a:t>O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500307" y="2489683"/>
                  <a:ext cx="43832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accent4"/>
                      </a:solidFill>
                    </a:rPr>
                    <a:t>p</a:t>
                  </a:r>
                  <a:endParaRPr lang="en-US" sz="36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565738" y="3230890"/>
                  <a:ext cx="3126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accent4"/>
                      </a:solidFill>
                      <a:latin typeface="NikoshBAN" pitchFamily="2" charset="0"/>
                      <a:cs typeface="NikoshBAN" pitchFamily="2" charset="0"/>
                    </a:rPr>
                    <a:t>r</a:t>
                  </a:r>
                  <a:endParaRPr lang="en-US" sz="2400" b="1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276964" y="1904908"/>
                  <a:ext cx="4450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accent4"/>
                      </a:solidFill>
                    </a:rPr>
                    <a:t>C</a:t>
                  </a:r>
                  <a:endParaRPr lang="en-US" sz="3200" b="1" dirty="0">
                    <a:solidFill>
                      <a:schemeClr val="accent4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755194" y="2843626"/>
                      <a:ext cx="44507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1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oMath>
                        </m:oMathPara>
                      </a14:m>
                      <a:endParaRPr lang="en-US" sz="3200" b="1" dirty="0">
                        <a:solidFill>
                          <a:schemeClr val="accent4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5194" y="2843626"/>
                      <a:ext cx="445075" cy="58477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12500" r="-56164" b="-34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Arc 54"/>
              <p:cNvSpPr/>
              <p:nvPr/>
            </p:nvSpPr>
            <p:spPr>
              <a:xfrm>
                <a:off x="5114519" y="5432612"/>
                <a:ext cx="914400" cy="914400"/>
              </a:xfrm>
              <a:prstGeom prst="arc">
                <a:avLst>
                  <a:gd name="adj1" fmla="val 17306102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endCxn id="12" idx="6"/>
            </p:cNvCxnSpPr>
            <p:nvPr/>
          </p:nvCxnSpPr>
          <p:spPr>
            <a:xfrm>
              <a:off x="5803669" y="5762708"/>
              <a:ext cx="1028700" cy="101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12" idx="0"/>
            </p:cNvCxnSpPr>
            <p:nvPr/>
          </p:nvCxnSpPr>
          <p:spPr>
            <a:xfrm flipV="1">
              <a:off x="5803669" y="5050813"/>
              <a:ext cx="0" cy="711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12" idx="7"/>
            </p:cNvCxnSpPr>
            <p:nvPr/>
          </p:nvCxnSpPr>
          <p:spPr>
            <a:xfrm flipV="1">
              <a:off x="5803669" y="5288978"/>
              <a:ext cx="727401" cy="473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382259" y="3810712"/>
            <a:ext cx="142058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পূর্বজ্ঞানঃ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69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865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60</cp:revision>
  <dcterms:created xsi:type="dcterms:W3CDTF">2020-10-26T18:32:44Z</dcterms:created>
  <dcterms:modified xsi:type="dcterms:W3CDTF">2020-10-30T13:44:48Z</dcterms:modified>
</cp:coreProperties>
</file>