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3" r:id="rId1"/>
  </p:sldMasterIdLst>
  <p:notesMasterIdLst>
    <p:notesMasterId r:id="rId36"/>
  </p:notesMasterIdLst>
  <p:sldIdLst>
    <p:sldId id="276" r:id="rId2"/>
    <p:sldId id="259" r:id="rId3"/>
    <p:sldId id="277" r:id="rId4"/>
    <p:sldId id="261" r:id="rId5"/>
    <p:sldId id="260" r:id="rId6"/>
    <p:sldId id="257" r:id="rId7"/>
    <p:sldId id="287" r:id="rId8"/>
    <p:sldId id="288" r:id="rId9"/>
    <p:sldId id="289" r:id="rId10"/>
    <p:sldId id="263" r:id="rId11"/>
    <p:sldId id="315" r:id="rId12"/>
    <p:sldId id="293" r:id="rId13"/>
    <p:sldId id="294" r:id="rId14"/>
    <p:sldId id="295" r:id="rId15"/>
    <p:sldId id="296" r:id="rId16"/>
    <p:sldId id="297" r:id="rId17"/>
    <p:sldId id="298" r:id="rId18"/>
    <p:sldId id="290" r:id="rId19"/>
    <p:sldId id="291" r:id="rId20"/>
    <p:sldId id="299" r:id="rId21"/>
    <p:sldId id="300" r:id="rId22"/>
    <p:sldId id="302" r:id="rId23"/>
    <p:sldId id="301" r:id="rId24"/>
    <p:sldId id="303" r:id="rId25"/>
    <p:sldId id="304" r:id="rId26"/>
    <p:sldId id="305" r:id="rId27"/>
    <p:sldId id="311" r:id="rId28"/>
    <p:sldId id="308" r:id="rId29"/>
    <p:sldId id="309" r:id="rId30"/>
    <p:sldId id="306" r:id="rId31"/>
    <p:sldId id="307" r:id="rId32"/>
    <p:sldId id="310" r:id="rId33"/>
    <p:sldId id="312" r:id="rId34"/>
    <p:sldId id="314" r:id="rId35"/>
  </p:sldIdLst>
  <p:sldSz cx="12801600" cy="9144000"/>
  <p:notesSz cx="9144000" cy="6858000"/>
  <p:defaultTextStyle>
    <a:defPPr>
      <a:defRPr lang="en-US"/>
    </a:defPPr>
    <a:lvl1pPr marL="0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8461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6924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5386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3850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2310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0772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9235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7696" algn="l" defTabSz="9969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FD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1350" y="1830"/>
      </p:cViewPr>
      <p:guideLst>
        <p:guide orient="horz" pos="288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15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144F4-C679-4E11-8B1E-322BFF0B6E60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51163" y="857250"/>
            <a:ext cx="32416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186B2-584D-467C-80A2-CF3F16761A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9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98461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96924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495386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993850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492310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990772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489235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987696" algn="l" defTabSz="99692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51163" y="857250"/>
            <a:ext cx="32416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186B2-584D-467C-80A2-CF3F16761A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7832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005584" y="479864"/>
            <a:ext cx="10369296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005584" y="2466752"/>
            <a:ext cx="10369296" cy="2336800"/>
          </a:xfrm>
        </p:spPr>
        <p:txBody>
          <a:bodyPr tIns="0"/>
          <a:lstStyle>
            <a:lvl1pPr marL="37613" indent="0" algn="l">
              <a:buNone/>
              <a:defRPr sz="35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26888" indent="0" algn="ctr">
              <a:buNone/>
            </a:lvl2pPr>
            <a:lvl3pPr marL="1253775" indent="0" algn="ctr">
              <a:buNone/>
            </a:lvl3pPr>
            <a:lvl4pPr marL="1880663" indent="0" algn="ctr">
              <a:buNone/>
            </a:lvl4pPr>
            <a:lvl5pPr marL="2507551" indent="0" algn="ctr">
              <a:buNone/>
            </a:lvl5pPr>
            <a:lvl6pPr marL="3134437" indent="0" algn="ctr">
              <a:buNone/>
            </a:lvl6pPr>
            <a:lvl7pPr marL="3761325" indent="0" algn="ctr">
              <a:buNone/>
            </a:lvl7pPr>
            <a:lvl8pPr marL="4388213" indent="0" algn="ctr">
              <a:buNone/>
            </a:lvl8pPr>
            <a:lvl9pPr marL="5015101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BBF50-292F-4757-8A3F-E1558AE4405C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90006" y="1885069"/>
            <a:ext cx="294437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620047" y="1793355"/>
            <a:ext cx="89611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6EBAAE-8897-47AC-8CDC-282333DBB547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01200" y="366188"/>
            <a:ext cx="2560320" cy="7802033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366189"/>
            <a:ext cx="778764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4F9C25-8A14-405C-A466-10D532BFED12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F44711-70F6-49CA-B11A-CA37507DA498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96046" y="-72"/>
            <a:ext cx="96012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749" y="3467100"/>
            <a:ext cx="8961120" cy="3048000"/>
          </a:xfrm>
        </p:spPr>
        <p:txBody>
          <a:bodyPr anchor="t"/>
          <a:lstStyle>
            <a:lvl1pPr algn="l">
              <a:lnSpc>
                <a:spcPts val="6169"/>
              </a:lnSpc>
              <a:buNone/>
              <a:defRPr sz="55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749" y="1422400"/>
            <a:ext cx="8961120" cy="2012949"/>
          </a:xfrm>
        </p:spPr>
        <p:txBody>
          <a:bodyPr anchor="b"/>
          <a:lstStyle>
            <a:lvl1pPr marL="25075" indent="0">
              <a:lnSpc>
                <a:spcPts val="3153"/>
              </a:lnSpc>
              <a:spcBef>
                <a:spcPts val="0"/>
              </a:spcBef>
              <a:buNone/>
              <a:defRPr sz="27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BF73B-84DE-44DE-B827-734D95CDB721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200400" y="0"/>
            <a:ext cx="10668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3041250" y="3752875"/>
            <a:ext cx="294437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371291" y="3661160"/>
            <a:ext cx="89611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365760"/>
            <a:ext cx="10497312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851" y="2032000"/>
            <a:ext cx="5120640" cy="6217920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6523" y="2032000"/>
            <a:ext cx="5120640" cy="6217920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6A9A6-A233-4548-8DB7-734D41F608E6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880448"/>
            <a:ext cx="11521440" cy="1524000"/>
          </a:xfrm>
        </p:spPr>
        <p:txBody>
          <a:bodyPr anchor="ctr"/>
          <a:lstStyle>
            <a:lvl1pPr algn="ctr">
              <a:defRPr sz="62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437704"/>
            <a:ext cx="5632704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7765" indent="0" algn="l">
              <a:lnSpc>
                <a:spcPct val="100000"/>
              </a:lnSpc>
              <a:spcBef>
                <a:spcPts val="137"/>
              </a:spcBef>
              <a:buNone/>
              <a:defRPr sz="2600" b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28816" y="437704"/>
            <a:ext cx="5632704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87765" indent="0" algn="l">
              <a:lnSpc>
                <a:spcPct val="100000"/>
              </a:lnSpc>
              <a:spcBef>
                <a:spcPts val="137"/>
              </a:spcBef>
              <a:buNone/>
              <a:defRPr sz="2600" b="0">
                <a:solidFill>
                  <a:schemeClr val="tx1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40080" y="1292448"/>
            <a:ext cx="5632704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39123" indent="-376132">
              <a:lnSpc>
                <a:spcPct val="100000"/>
              </a:lnSpc>
              <a:spcBef>
                <a:spcPts val="959"/>
              </a:spcBef>
              <a:defRPr sz="3300"/>
            </a:lvl1pPr>
            <a:lvl2pPr>
              <a:lnSpc>
                <a:spcPct val="100000"/>
              </a:lnSpc>
              <a:spcBef>
                <a:spcPts val="959"/>
              </a:spcBef>
              <a:defRPr sz="2700"/>
            </a:lvl2pPr>
            <a:lvl3pPr>
              <a:lnSpc>
                <a:spcPct val="100000"/>
              </a:lnSpc>
              <a:spcBef>
                <a:spcPts val="959"/>
              </a:spcBef>
              <a:defRPr sz="2500"/>
            </a:lvl3pPr>
            <a:lvl4pPr>
              <a:lnSpc>
                <a:spcPct val="100000"/>
              </a:lnSpc>
              <a:spcBef>
                <a:spcPts val="959"/>
              </a:spcBef>
              <a:defRPr sz="2200"/>
            </a:lvl4pPr>
            <a:lvl5pPr>
              <a:lnSpc>
                <a:spcPct val="100000"/>
              </a:lnSpc>
              <a:spcBef>
                <a:spcPts val="959"/>
              </a:spcBef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8816" y="1292448"/>
            <a:ext cx="5632704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539123" indent="-376132">
              <a:lnSpc>
                <a:spcPct val="100000"/>
              </a:lnSpc>
              <a:spcBef>
                <a:spcPts val="959"/>
              </a:spcBef>
              <a:defRPr sz="3300"/>
            </a:lvl1pPr>
            <a:lvl2pPr>
              <a:lnSpc>
                <a:spcPct val="100000"/>
              </a:lnSpc>
              <a:spcBef>
                <a:spcPts val="959"/>
              </a:spcBef>
              <a:defRPr sz="2700"/>
            </a:lvl2pPr>
            <a:lvl3pPr>
              <a:lnSpc>
                <a:spcPct val="100000"/>
              </a:lnSpc>
              <a:spcBef>
                <a:spcPts val="959"/>
              </a:spcBef>
              <a:defRPr sz="2500"/>
            </a:lvl3pPr>
            <a:lvl4pPr>
              <a:lnSpc>
                <a:spcPct val="100000"/>
              </a:lnSpc>
              <a:spcBef>
                <a:spcPts val="959"/>
              </a:spcBef>
              <a:defRPr sz="2200"/>
            </a:lvl4pPr>
            <a:lvl5pPr>
              <a:lnSpc>
                <a:spcPct val="100000"/>
              </a:lnSpc>
              <a:spcBef>
                <a:spcPts val="959"/>
              </a:spcBef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F7937-1E2E-4B9C-B581-0454909A2BCB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851" y="365760"/>
            <a:ext cx="10497312" cy="1524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3F7126-E788-437F-8495-2460DE999105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0978" y="0"/>
            <a:ext cx="1138062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FC624B-B297-423F-B047-80BB6D74DCA7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420979" y="-72"/>
            <a:ext cx="102413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89037"/>
            <a:ext cx="53340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742"/>
              </a:lnSpc>
              <a:buNone/>
              <a:defRPr sz="30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40080" y="1875952"/>
            <a:ext cx="5334000" cy="931333"/>
          </a:xfrm>
        </p:spPr>
        <p:txBody>
          <a:bodyPr/>
          <a:lstStyle>
            <a:lvl1pPr marL="62688" indent="0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>
              <a:buNone/>
              <a:defRPr sz="1600"/>
            </a:lvl2pPr>
            <a:lvl3pPr>
              <a:buNone/>
              <a:defRPr sz="1400"/>
            </a:lvl3pPr>
            <a:lvl4pPr>
              <a:buNone/>
              <a:defRPr sz="1200"/>
            </a:lvl4pPr>
            <a:lvl5pPr>
              <a:buNone/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0080" y="2844802"/>
            <a:ext cx="11414760" cy="5323417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FCDE59-41FE-4186-A415-6A783A70A0CC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654" y="1422400"/>
            <a:ext cx="3840480" cy="2641600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98CD6-3272-474E-9006-E5F900CAF29F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E-mail: sun.bhola.bd@gmail.com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1422400"/>
            <a:ext cx="64008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125377" tIns="376132" rIns="125377" bIns="62688" rtlCol="0" anchor="t">
            <a:normAutofit/>
          </a:bodyPr>
          <a:lstStyle>
            <a:extLst/>
          </a:lstStyle>
          <a:p>
            <a:pPr marL="0" indent="-388671" algn="l" rtl="0" eaLnBrk="1" latinLnBrk="0" hangingPunct="1">
              <a:lnSpc>
                <a:spcPts val="4113"/>
              </a:lnSpc>
              <a:spcBef>
                <a:spcPts val="823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45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3480" y="1524006"/>
            <a:ext cx="618744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125377" tIns="376132" anchor="t"/>
          <a:lstStyle>
            <a:lvl1pPr marL="0" indent="0" algn="l" eaLnBrk="1" latinLnBrk="0" hangingPunct="1">
              <a:buNone/>
              <a:defRPr sz="45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55414" y="1272456"/>
            <a:ext cx="96012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7005135" y="1249048"/>
            <a:ext cx="908914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3480" y="6400800"/>
            <a:ext cx="6187440" cy="1016000"/>
          </a:xfrm>
        </p:spPr>
        <p:txBody>
          <a:bodyPr anchor="ctr"/>
          <a:lstStyle>
            <a:lvl1pPr marL="0" indent="0" algn="l">
              <a:lnSpc>
                <a:spcPts val="2194"/>
              </a:lnSpc>
              <a:spcBef>
                <a:spcPts val="0"/>
              </a:spcBef>
              <a:buNone/>
              <a:defRPr sz="2000">
                <a:solidFill>
                  <a:srgbClr val="777777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142296" y="-1087896"/>
            <a:ext cx="2294442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6344" y="28138"/>
            <a:ext cx="2383067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56035" y="1406771"/>
            <a:ext cx="1576004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418024" y="-72"/>
            <a:ext cx="11383578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009851" y="366184"/>
            <a:ext cx="10497312" cy="1524000"/>
          </a:xfrm>
          <a:prstGeom prst="rect">
            <a:avLst/>
          </a:prstGeom>
        </p:spPr>
        <p:txBody>
          <a:bodyPr lIns="125377" tIns="62688" rIns="125377" bIns="62688"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2009851" y="1930400"/>
            <a:ext cx="10497312" cy="6400800"/>
          </a:xfrm>
          <a:prstGeom prst="rect">
            <a:avLst/>
          </a:prstGeom>
        </p:spPr>
        <p:txBody>
          <a:bodyPr lIns="125377" tIns="62688" rIns="125377" bIns="62688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013960" y="8407400"/>
            <a:ext cx="2987040" cy="635000"/>
          </a:xfrm>
          <a:prstGeom prst="rect">
            <a:avLst/>
          </a:prstGeom>
        </p:spPr>
        <p:txBody>
          <a:bodyPr lIns="125377" tIns="62688" rIns="125377" bIns="62688" anchor="b"/>
          <a:lstStyle>
            <a:lvl1pPr algn="r"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D73F7F-1E80-4F5E-AE86-2F5CC37E683B}" type="datetime1">
              <a:rPr lang="en-US" smtClean="0"/>
              <a:pPr/>
              <a:t>10/30/2020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8001000" y="8407400"/>
            <a:ext cx="4053840" cy="635000"/>
          </a:xfrm>
          <a:prstGeom prst="rect">
            <a:avLst/>
          </a:prstGeom>
        </p:spPr>
        <p:txBody>
          <a:bodyPr lIns="125377" tIns="62688" rIns="125377" bIns="62688" anchor="b"/>
          <a:lstStyle>
            <a:lvl1pPr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E-mail: sun.bhola.bd@gmail.com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2059107" y="8407400"/>
            <a:ext cx="640080" cy="635000"/>
          </a:xfrm>
          <a:prstGeom prst="rect">
            <a:avLst/>
          </a:prstGeom>
        </p:spPr>
        <p:txBody>
          <a:bodyPr lIns="125377" tIns="62688" rIns="125377" bIns="62688" anchor="b"/>
          <a:lstStyle>
            <a:lvl1pPr algn="ctr" eaLnBrk="1" latinLnBrk="0" hangingPunct="1">
              <a:defRPr kumimoji="0" sz="16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F76513-50E5-469A-B3B0-CB48F496C5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420979" y="-72"/>
            <a:ext cx="102413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77" tIns="62688" rIns="125377" bIns="6268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4" r:id="rId1"/>
    <p:sldLayoutId id="2147484265" r:id="rId2"/>
    <p:sldLayoutId id="2147484266" r:id="rId3"/>
    <p:sldLayoutId id="2147484267" r:id="rId4"/>
    <p:sldLayoutId id="2147484268" r:id="rId5"/>
    <p:sldLayoutId id="2147484269" r:id="rId6"/>
    <p:sldLayoutId id="2147484270" r:id="rId7"/>
    <p:sldLayoutId id="2147484271" r:id="rId8"/>
    <p:sldLayoutId id="2147484272" r:id="rId9"/>
    <p:sldLayoutId id="2147484273" r:id="rId10"/>
    <p:sldLayoutId id="2147484274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9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01509" indent="-388671" algn="l" rtl="0" eaLnBrk="1" latinLnBrk="0" hangingPunct="1">
        <a:lnSpc>
          <a:spcPct val="100000"/>
        </a:lnSpc>
        <a:spcBef>
          <a:spcPts val="823"/>
        </a:spcBef>
        <a:buClr>
          <a:schemeClr val="accent1"/>
        </a:buClr>
        <a:buSzPct val="80000"/>
        <a:buFont typeface="Wingdings 2"/>
        <a:buChar char=""/>
        <a:defRPr kumimoji="0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877643" indent="-325982" algn="l" rtl="0" eaLnBrk="1" latinLnBrk="0" hangingPunct="1">
        <a:lnSpc>
          <a:spcPct val="100000"/>
        </a:lnSpc>
        <a:spcBef>
          <a:spcPts val="754"/>
        </a:spcBef>
        <a:buClr>
          <a:schemeClr val="accent1"/>
        </a:buClr>
        <a:buFont typeface="Verdana"/>
        <a:buChar char="◦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6162" indent="-313444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1504531" indent="-238218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780362" indent="-250756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2068729" indent="-250756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2357097" indent="-2507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2632928" indent="-2507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2921297" indent="-250756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268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537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806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075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1344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761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3882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0151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C:\Users\bfkc\Desktop\&#2474;&#2494;&#2451;&#2527;&#2494;&#2480;%20&#2474;&#2527;&#2503;&#2472;&#2509;&#2463;\&#2477;&#2495;&#2465;&#2495;&#2451;\Elizabethan%20Poor%20Laws%20of%201601%20-%20Video%20&amp;%20Lesson%20Transcript%20-%20Study.com.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fkc\Desktop\পাওয়ার পয়েন্ট\ছবি\images (1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01600" cy="91440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0854504" y="0"/>
            <a:ext cx="1947101" cy="9144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7" rIns="99691" bIns="49847" rtlCol="0" anchor="ctr"/>
          <a:lstStyle/>
          <a:p>
            <a:pPr algn="ctr"/>
            <a:r>
              <a:rPr lang="en-US" sz="12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স্বা</a:t>
            </a:r>
            <a:endParaRPr lang="en-US" sz="12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en-US" sz="1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গ</a:t>
            </a:r>
          </a:p>
          <a:p>
            <a:pPr algn="ctr"/>
            <a:r>
              <a:rPr lang="en-US" sz="1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ত</a:t>
            </a:r>
          </a:p>
          <a:p>
            <a:pPr algn="ctr"/>
            <a:r>
              <a:rPr lang="en-US" sz="1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ম</a:t>
            </a:r>
            <a:endParaRPr lang="en-US" sz="1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0852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as-IN" sz="4800" b="1" dirty="0" smtClean="0">
                <a:latin typeface="Nikosh" pitchFamily="2" charset="0"/>
                <a:cs typeface="Nikosh" pitchFamily="2" charset="0"/>
              </a:rPr>
              <a:t>দরিদ্র আইন একটি সামগ্রিক ও সাধারণ পরিভাষা। দরিদ্র আইনের ভিত্তিভূমি হিসেবে ইংল্যান্ডকে বিবেচনা করা হয়ে থাকে। মূলত দারিদ্র্য দূরীকরণ ও ভিক্ষাবৃত্তি রোধকল্পে চতুর্দশ শতাব্দী থেকে বিংশ শতাব্দী পর্যন্ত ইংল্যান্ডে যেসব আইন প্রণয়ন ও বাস্তবায়ন করা হয় সেগুলোকেই দরিদ্র আইন বলা হয়।</a:t>
            </a:r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endParaRPr lang="en-US" sz="4800" b="1" dirty="0" smtClean="0">
              <a:latin typeface="Nikosh" pitchFamily="2" charset="0"/>
              <a:cs typeface="Nikosh" pitchFamily="2" charset="0"/>
            </a:endParaRPr>
          </a:p>
          <a:p>
            <a:r>
              <a:rPr lang="as-IN" sz="4800" b="1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4800" b="1" dirty="0" smtClean="0">
                <a:latin typeface="Nikosh" pitchFamily="2" charset="0"/>
                <a:cs typeface="Nikosh" pitchFamily="2" charset="0"/>
              </a:rPr>
            </a:br>
            <a:endParaRPr lang="en-US" sz="4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188541"/>
            <a:ext cx="12801600" cy="49554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48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as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অন্যভাবে বলা যায় ইংল্যান্ড ও আমেরিকায় ভিক্ষুক, ভবঘুরে এবং সমাজের দুস্থদের কল্যাণে দরিদ্রদের শ্রেণিকরণ, সংশোধনের মাধ্যমে দারিদ্র্য নিয়ন্ত্রণমূলক আইনকে দরিদ্র আইন বলে। দরিদ্র আইনগুলোর মধ্যে রাজা অষ্টম হেনরি প্রণীত 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১৫৩১ ও ১৫৩৬ 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দরিদ্র আইন, 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১৬০১ 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এলিজাবেথীয় দরিদ্র আইন, শ্রমিক আইন, দরিদ্র আইন </a:t>
            </a:r>
            <a:r>
              <a:rPr lang="en-US" sz="48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সংস্কার</a:t>
            </a:r>
            <a:r>
              <a:rPr lang="en-US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১৮৩৪ বিশেষভাবে উল্লেখযোগ্য।</a:t>
            </a:r>
            <a:br>
              <a:rPr lang="as-IN" sz="48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648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রানী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১ম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এরিজাবেথের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শাসন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আমলের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পূর্বে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প্রণিত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(১৩৪৯-১৫৯৭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পর্যন্ত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আইনগুলোর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সমন্বয়ে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প্রণয়ন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তাই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১৬০১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এলিজাবেথীয়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হিসেবে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পরিচিত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  <a:p>
            <a:pPr lvl="1" algn="just"/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endParaRPr lang="en-US" sz="36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128587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sz="60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7200" b="1" dirty="0" smtClean="0">
                <a:latin typeface="Nikosh" pitchFamily="2" charset="0"/>
                <a:cs typeface="Nikosh" pitchFamily="2" charset="0"/>
              </a:rPr>
              <a:t>১৬০১ </a:t>
            </a:r>
            <a:r>
              <a:rPr lang="en-US" sz="7200" b="1" dirty="0" err="1" smtClean="0"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7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dirty="0" err="1" smtClean="0"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72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7200" b="1" dirty="0" err="1" smtClean="0">
                <a:latin typeface="Nikosh" pitchFamily="2" charset="0"/>
                <a:cs typeface="Nikosh" pitchFamily="2" charset="0"/>
              </a:rPr>
              <a:t>আইন</a:t>
            </a:r>
            <a:endParaRPr lang="en-US" sz="72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6000" b="1" dirty="0"/>
          </a:p>
        </p:txBody>
      </p:sp>
      <p:sp>
        <p:nvSpPr>
          <p:cNvPr id="7" name="Rectangle 6"/>
          <p:cNvSpPr/>
          <p:nvPr/>
        </p:nvSpPr>
        <p:spPr>
          <a:xfrm>
            <a:off x="1458098" y="2437266"/>
            <a:ext cx="7735330" cy="568408"/>
          </a:xfrm>
          <a:prstGeom prst="rec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1601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weavbmg~n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mvnvh¨`vb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3184634"/>
            <a:ext cx="9553903" cy="59593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endParaRPr lang="en-US" sz="3800" dirty="0" smtClean="0">
              <a:latin typeface="SutonnyMJ" pitchFamily="2" charset="0"/>
              <a:cs typeface="SutonnyMJ" pitchFamily="2" charset="0"/>
            </a:endParaRPr>
          </a:p>
          <a:p>
            <a:pPr lvl="1" algn="just"/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K. ‡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mBme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`ª I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Amnvq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e¨w³‡K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ZvwjKvf~w³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weiZ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hv‡`i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 algn="just"/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m¤ú`kvjx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vwqZ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MÖn‡Y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 algn="just"/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L.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c¨vwik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mBme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¯’ I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`ª e¨w³‡`i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¨ ZvwjKvfy³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hviv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c¨vwi‡mi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evwm›`v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wZbeQi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a‡i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c¨vwi‡k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emevm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M.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wf¶zK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I ¯^”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Qj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wf¶zK‡`i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¨ †`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qv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bqv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wbwl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×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NvlYv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N. 1601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¯’ I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‡_©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:</a:t>
            </a:r>
          </a:p>
          <a:p>
            <a:pPr lvl="1" algn="just"/>
            <a:endParaRPr lang="en-US" sz="36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 descr="download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4095" y="3186508"/>
            <a:ext cx="3102912" cy="4853905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514255" indent="-514255" algn="just">
              <a:buAutoNum type="arabicPeriod"/>
            </a:pPr>
            <a:endParaRPr lang="en-US" sz="27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4339" name="Picture 3" descr="J:\Jewel\Jewel\jewel-1\BNF-Fainal-Picture\Ak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58450" y="3395494"/>
            <a:ext cx="2143125" cy="275278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0" y="0"/>
            <a:ext cx="10373710" cy="9140948"/>
          </a:xfrm>
          <a:prstGeom prst="rect">
            <a:avLst/>
          </a:prstGeom>
          <a:solidFill>
            <a:srgbClr val="00B050"/>
          </a:solidFill>
        </p:spPr>
        <p:txBody>
          <a:bodyPr wrap="square" lIns="91423" tIns="45712" rIns="91423" bIns="45712">
            <a:spAutoFit/>
          </a:bodyPr>
          <a:lstStyle/>
          <a:p>
            <a:pPr marL="514255" indent="-514255" algn="just">
              <a:buAutoNum type="arabicPeriod"/>
            </a:pPr>
            <a:r>
              <a:rPr lang="en-US" sz="2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2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gvbwmKfv‡e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my¯’,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mej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Kg©ÿg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wfÿve„wË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mÿg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G‡`i‡K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wfÿv`v‡b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K‡Vvifv‡e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wbwl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×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NvlYv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c¨vwik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 †_‡K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AvMZ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wbR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c¨vwi‡m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diZ</a:t>
            </a:r>
            <a:r>
              <a:rPr lang="en-US" sz="26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cvVv‡bvi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ms‡kva‡bi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ms†kvabvMvi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kªgvMv‡i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Awb”Qv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KvivMv‡i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kvw¯Í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Iqv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255" indent="-514255" algn="just"/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2. 	</a:t>
            </a:r>
            <a:r>
              <a:rPr lang="en-US" sz="255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55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55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55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`ª</a:t>
            </a:r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kvixwiK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gvbwmKfv‡e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iæMœ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2. e„×, AÜ,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ewai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c½y,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wkïmšÍvbmn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kªwYi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AšÍfy©³|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G‡`i‡K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_©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wi`ªvMv‡i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fiY‡cvl‡Yi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hv‡`i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evm¯’vb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wQ‡jv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fiY†cvlY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e¨qeûj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Zvn‡j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Ifviwmqvi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wbhy³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mgvRKg©x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ZË¡veav‡b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ewnt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we‡klZ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`¨, e¯¿,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R¡vjvwb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BZ¨vw`i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255" indent="-514255" algn="just"/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3. </a:t>
            </a:r>
            <a:r>
              <a:rPr lang="en-US" sz="255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wbf©ikxj</a:t>
            </a:r>
            <a:r>
              <a:rPr lang="en-US" sz="255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evjK-evwjKv</a:t>
            </a:r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GwZg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cwiZ¨³ I 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mšÍvbÑ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hv‡`i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wcZvgvZv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cjvqb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fiY‡cvl‡Y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yt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evjK-evwjKvivB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kªwYi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AšÍfy©³| G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Gme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evjKevwjKv‡`i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fiY‡cvl‡Yi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iÿYv‡eÿ‡Yi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K‡qKwU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weKí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: </a:t>
            </a:r>
          </a:p>
          <a:p>
            <a:pPr marL="514255" indent="-514255" algn="just"/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55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cÖ_gZ</a:t>
            </a:r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¯^”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Qj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webv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Li‡P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wbf©ikxj‡`i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bqvi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B”Qv‡cvlY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kZ©nxbfv‡e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`ËK †`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255" indent="-514255" algn="just"/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55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wØZxqZ</a:t>
            </a:r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Abyiƒc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m¤¢e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Kg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Li‡P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vwqZ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wb‡Z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B”QzK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e¨w³i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255" indent="-514255" algn="just"/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255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Z…</a:t>
            </a:r>
            <a:r>
              <a:rPr lang="en-US" sz="255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Zxq</a:t>
            </a:r>
            <a:r>
              <a:rPr lang="en-US" sz="255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: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AvU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P‡q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eq‡mi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evjK-evwjKviv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M„n¯’vwj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Abyiƒc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Zv‡`i‡K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wkÿvbexk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bvMwi‡Ki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Pzw³e×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`ËK †`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GB Pzw³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Abyhvqx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Q‡jiv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24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eqm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g‡qiv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21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eQi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we‡qi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c~e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eva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_</a:t>
            </a:r>
            <a:r>
              <a:rPr lang="en-US" sz="255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vK‡Zv</a:t>
            </a:r>
            <a:r>
              <a:rPr lang="en-US" sz="255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55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772" y="315310"/>
            <a:ext cx="2238703" cy="2740244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2" name="Picture 11" descr="images (2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8304" y="6296682"/>
            <a:ext cx="2238703" cy="2784256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just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Bsj¨vÐ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Z_v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mvivwe‡k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¦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Kj¨v‡Y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M„nxZ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cwiKwíZ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AvBbMZ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c`‡ÿc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GwjRv‡e_xq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Rb‡Mvôxi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Kj¨vY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mva‡b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vq-`vwq‡Z¡i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xK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AvBbwUi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eZ©gv‡bI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iæZ¡mn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mvgšÍmgvR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e¨e¯’vq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fv½b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c~e©j‡Mœ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µ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gea©gvb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wfÿve„wË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feNy‡i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Amnvq‡`i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me©cÖ_g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cÖZ¨ÿ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ZË¡veav‡b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mgvRKj¨v‡Yi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cÖvwZôvwbKfv‡e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Kg©x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Ifviwmqvi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wb‡qv‡Mi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m~PbvI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m¤¢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eZ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¨‡g|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A‡b‡KB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AvBbwU‡K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¥-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v‡Kb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97339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1601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GwjRv‡e_xq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Zvrch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©: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31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wkíwecø‡ei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cÖfv‡e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wkívqb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knivq‡bi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cÖmvi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wkí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evwY‡R¨i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vk©wbK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gZev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e¨_©Zv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NUbvi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cÖfv‡e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mgvR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Rxe‡bi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Amw½Z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Abyf~Z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cÖwÿ‡ZB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1832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cvj©v‡gÈ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KZ…©K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AvBbmg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~‡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Kvh©KvwiZv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AbymÜvb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welqK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xN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yÕeQi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cÖkvmb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KvDwÈi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eÿY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mva‡bi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QqwU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mycvwik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†ck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lvl="1"/>
            <a:r>
              <a:rPr lang="en-US" sz="3100" dirty="0" smtClean="0">
                <a:latin typeface="SutonnyMJ" pitchFamily="2" charset="0"/>
                <a:cs typeface="SutonnyMJ" pitchFamily="2" charset="0"/>
              </a:rPr>
              <a:t>1. 1795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w¯úb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n¨vgj¨vÐ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G¨v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± KZ…©K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AvswkK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we‡jvc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3100" dirty="0" smtClean="0">
                <a:latin typeface="SutonnyMJ" pitchFamily="2" charset="0"/>
                <a:cs typeface="SutonnyMJ" pitchFamily="2" charset="0"/>
              </a:rPr>
              <a:t>2.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mÿg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Kg©ÿg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cÖv_©x‡K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kªgvMv‡i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3100" dirty="0" smtClean="0">
                <a:latin typeface="SutonnyMJ" pitchFamily="2" charset="0"/>
                <a:cs typeface="SutonnyMJ" pitchFamily="2" charset="0"/>
              </a:rPr>
              <a:t>3.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Aÿg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, e„×, Amy¯’ 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mšÍvbmšÍwZmn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weaev‡`i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ewnt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3100" dirty="0" smtClean="0">
                <a:latin typeface="SutonnyMJ" pitchFamily="2" charset="0"/>
                <a:cs typeface="SutonnyMJ" pitchFamily="2" charset="0"/>
              </a:rPr>
              <a:t>4.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BDwbqb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c¨vwi‡ki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cÖkvm‡bi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1"/>
            <a:r>
              <a:rPr lang="en-US" sz="3100" dirty="0" smtClean="0">
                <a:latin typeface="SutonnyMJ" pitchFamily="2" charset="0"/>
                <a:cs typeface="SutonnyMJ" pitchFamily="2" charset="0"/>
              </a:rPr>
              <a:t>5.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mvnvh¨cÖv_x©i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Rxebgvb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wbgœ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†eZbfz³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Kg©Pvix‡`i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A‡cÿv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wbgœ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1"/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6.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KZ…©K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evW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2"/>
            <a:r>
              <a:rPr lang="en-US" sz="3100" dirty="0" smtClean="0">
                <a:latin typeface="SutonnyMJ" pitchFamily="2" charset="0"/>
                <a:cs typeface="SutonnyMJ" pitchFamily="2" charset="0"/>
              </a:rPr>
              <a:t>1832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ivRKxq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Kwgk‡bi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mycvwik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jvB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©‡Z 1834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14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AvM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÷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cwiYZ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BwZnv‡m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1834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AvBbms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¯‹vi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3100" dirty="0" smtClean="0"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1026" name="AutoShape 2" descr="রাজা অষ্টম হেনরি | 42566|| Bangladesh Pratidin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12801600" cy="831273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1834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ms¯‹vi: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115" indent="-457115"/>
            <a:endParaRPr lang="en-US" sz="3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"/>
            <a:ext cx="12801600" cy="69272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115" indent="-457115" algn="ctr"/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1905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6000" b="1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pic>
        <p:nvPicPr>
          <p:cNvPr id="41986" name="Picture 2" descr="C:\Users\bfkc\Desktop\পাওয়ার পয়েন্ট\আরো ছবি\go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02097" y="741406"/>
            <a:ext cx="2199503" cy="3113903"/>
          </a:xfrm>
          <a:prstGeom prst="rect">
            <a:avLst/>
          </a:prstGeom>
          <a:noFill/>
          <a:effectLst>
            <a:outerShdw dist="50800" dir="21300000" sx="83000" sy="83000" algn="ctr" rotWithShape="0">
              <a:schemeClr val="bg1">
                <a:lumMod val="85000"/>
                <a:alpha val="17000"/>
              </a:schemeClr>
            </a:outerShdw>
          </a:effectLst>
        </p:spPr>
      </p:pic>
      <p:pic>
        <p:nvPicPr>
          <p:cNvPr id="41987" name="Picture 3" descr="C:\Users\bfkc\Desktop\পাওয়ার পয়েন্ট\আরো ছবি\gor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26812" y="6054811"/>
            <a:ext cx="2174788" cy="308918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17837"/>
            <a:ext cx="10577383" cy="8526163"/>
          </a:xfrm>
          <a:prstGeom prst="rect">
            <a:avLst/>
          </a:prstGeom>
          <a:solidFill>
            <a:srgbClr val="00B050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115" indent="-457115"/>
            <a:endParaRPr lang="en-US" sz="3100" b="1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marL="457115" indent="-457115"/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Av_©-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m„ó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vwi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cvkvcvwk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eKviZ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¡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ÎvYmvnvh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©µ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we‡klfv‡e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cÖfvweZ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BD‡ivc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†`‡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DbœZ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cÖhyw³, †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AwaKvsk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RbwcÖq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Kqjvi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Lwb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eÜ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wekvj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kªwgK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eKvi‡Z¡i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wkKvi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cwiRbmn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mvnv‡h¨i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Av‡e`b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Rvbvq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	D™¢~Z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cwiw¯’wZ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gvKvwejvq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1905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mycvwikgvjv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miKv‡ii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wbKU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†ck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marL="457115" indent="-457115"/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1) `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BDwbqb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AwffveK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ev‡W©i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KvDwÈ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cwil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vbxq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ÎvY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cÖkvm‡bi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Kwg‡q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AÂ‡j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2)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kvw¯Íg~jK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Kg©m~wPi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we‡jvc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gvbexq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Kg©m~wPi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3)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wgk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ª `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wi`ªvMv‡ii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we‡jvc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cÖwZeÜx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gvbwmK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Amy¯’‡`i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nvmcvZv‡j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wPwKrmv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wkï‡`i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`ËK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AvevwmK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z‡j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57115" indent="-457115"/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4)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cÖexY‡`i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RvZxqwfwËK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cÖkvmb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`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webvg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~‡j¨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nvmcvZvj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eKvi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Aÿg‡`i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webvg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~‡j¨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Kg©ms¯’vb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mev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100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1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552671" y="3855308"/>
            <a:ext cx="2248929" cy="22489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4100" b="1" dirty="0" smtClean="0">
                <a:latin typeface="SutonnyMJ" pitchFamily="2" charset="0"/>
                <a:cs typeface="SutonnyMJ" pitchFamily="2" charset="0"/>
              </a:rPr>
              <a:t>RR© </a:t>
            </a:r>
            <a:r>
              <a:rPr lang="en-US" sz="4100" b="1" dirty="0" err="1" smtClean="0">
                <a:latin typeface="SutonnyMJ" pitchFamily="2" charset="0"/>
                <a:cs typeface="SutonnyMJ" pitchFamily="2" charset="0"/>
              </a:rPr>
              <a:t>n¨vwgëb</a:t>
            </a:r>
            <a:r>
              <a:rPr lang="en-US" sz="4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atin typeface="SutonnyMJ" pitchFamily="2" charset="0"/>
                <a:cs typeface="SutonnyMJ" pitchFamily="2" charset="0"/>
              </a:rPr>
              <a:t>Kwgk‡bi</a:t>
            </a:r>
            <a:r>
              <a:rPr lang="en-US" sz="41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100" b="1" dirty="0" err="1" smtClean="0">
                <a:latin typeface="SutonnyMJ" pitchFamily="2" charset="0"/>
                <a:cs typeface="SutonnyMJ" pitchFamily="2" charset="0"/>
              </a:rPr>
              <a:t>mfvcwZ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just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ckvq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, 1834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`ª ms¯‹vi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1905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Kwgkb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  †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ckvi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my`„pKi‡Y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Zvrch©c~Y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f‚wgKv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gva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¨‡g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e¨e¯’v‡K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AvB‡bi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Kvh©Ki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iyc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weKv‡k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iæZ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Abk¦xKvh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©| 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3100" dirty="0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12801600" cy="108739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wi‡cvU</a:t>
            </a:r>
            <a:r>
              <a:rPr lang="en-US" sz="8000" b="1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sz="8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87396"/>
            <a:ext cx="8946292" cy="805660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endParaRPr lang="en-US" sz="4800" b="1" dirty="0" smtClean="0">
              <a:latin typeface="SutonnyMJ" pitchFamily="2" charset="0"/>
              <a:cs typeface="Nikosh" pitchFamily="2" charset="0"/>
            </a:endParaRPr>
          </a:p>
          <a:p>
            <a:endParaRPr lang="en-US" sz="4800" b="1" dirty="0" smtClean="0">
              <a:latin typeface="SutonnyMJ" pitchFamily="2" charset="0"/>
              <a:cs typeface="Nikosh" pitchFamily="2" charset="0"/>
            </a:endParaRPr>
          </a:p>
          <a:p>
            <a:r>
              <a:rPr lang="as-IN" sz="4800" b="1" dirty="0" smtClean="0">
                <a:latin typeface="SutonnyMJ" pitchFamily="2" charset="0"/>
                <a:cs typeface="Nikosh" pitchFamily="2" charset="0"/>
              </a:rPr>
              <a:t>বিভারিজ রিপোর্ট সামাজিক নিরাপত্তা কর্মসূচি প্রণয়ন সংক্রান্ত একটি প্রতিবেদন, যা শুধু ইংল্যান্ডের জন্য নয় বরং সমগ্র বিশ্বের সামাজিক নিরাপত্তা কর্মসূচি প্রণয়নে এক গুরুত্বপূর্ণ মডেল হিসেবে বিবেচিত।</a:t>
            </a:r>
            <a:br>
              <a:rPr lang="as-IN" sz="4800" b="1" dirty="0" smtClean="0">
                <a:latin typeface="SutonnyMJ" pitchFamily="2" charset="0"/>
                <a:cs typeface="Nikosh" pitchFamily="2" charset="0"/>
              </a:rPr>
            </a:br>
            <a:r>
              <a:rPr lang="as-IN" sz="4800" b="1" dirty="0" smtClean="0">
                <a:latin typeface="SutonnyMJ" pitchFamily="2" charset="0"/>
                <a:cs typeface="Nikosh" pitchFamily="2" charset="0"/>
              </a:rPr>
              <a:t/>
            </a:r>
            <a:br>
              <a:rPr lang="as-IN" sz="4800" b="1" dirty="0" smtClean="0">
                <a:latin typeface="SutonnyMJ" pitchFamily="2" charset="0"/>
                <a:cs typeface="Nikosh" pitchFamily="2" charset="0"/>
              </a:rPr>
            </a:br>
            <a:r>
              <a:rPr lang="as-IN" sz="4800" b="1" dirty="0" smtClean="0">
                <a:latin typeface="SutonnyMJ" pitchFamily="2" charset="0"/>
                <a:cs typeface="Nikosh" pitchFamily="2" charset="0"/>
              </a:rPr>
              <a:t>১৯৪২ সালের ২০ নভেম্বর তৎকালীন ইংল্যান্ড সরকারের কাছে উইলিয়াম বিভারিজ বাস্তবভিত্তিক সুপারিশমালাসহ একটি রিপোর্ট পেশ করেন। যা সমাজসেবায় ইতিহাসে বিভারিজ রিপোর্ট নামে পরিচিত।</a:t>
            </a:r>
            <a:br>
              <a:rPr lang="as-IN" sz="4800" b="1" dirty="0" smtClean="0">
                <a:latin typeface="SutonnyMJ" pitchFamily="2" charset="0"/>
                <a:cs typeface="Nikosh" pitchFamily="2" charset="0"/>
              </a:rPr>
            </a:br>
            <a:r>
              <a:rPr lang="as-IN" sz="4800" b="1" dirty="0" smtClean="0">
                <a:latin typeface="SutonnyMJ" pitchFamily="2" charset="0"/>
                <a:cs typeface="Nikosh" pitchFamily="2" charset="0"/>
              </a:rPr>
              <a:t/>
            </a:r>
            <a:br>
              <a:rPr lang="as-IN" sz="4800" b="1" dirty="0" smtClean="0">
                <a:latin typeface="SutonnyMJ" pitchFamily="2" charset="0"/>
                <a:cs typeface="Nikosh" pitchFamily="2" charset="0"/>
              </a:rPr>
            </a:b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613" y="1013253"/>
            <a:ext cx="4917989" cy="5016843"/>
          </a:xfrm>
          <a:prstGeom prst="ellipse">
            <a:avLst/>
          </a:prstGeom>
        </p:spPr>
      </p:pic>
      <p:sp>
        <p:nvSpPr>
          <p:cNvPr id="11" name="Horizontal Scroll 10"/>
          <p:cNvSpPr/>
          <p:nvPr/>
        </p:nvSpPr>
        <p:spPr>
          <a:xfrm>
            <a:off x="9020432" y="6054813"/>
            <a:ext cx="3361038" cy="2372497"/>
          </a:xfrm>
          <a:prstGeom prst="horizontalScrol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 sz="45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500" b="1" dirty="0" err="1" smtClean="0">
                <a:latin typeface="Nikosh" pitchFamily="2" charset="0"/>
                <a:cs typeface="Nikosh" pitchFamily="2" charset="0"/>
              </a:rPr>
              <a:t>স্যার</a:t>
            </a:r>
            <a:r>
              <a:rPr lang="en-US" sz="4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b="1" dirty="0" err="1" smtClean="0">
                <a:latin typeface="Nikosh" pitchFamily="2" charset="0"/>
                <a:cs typeface="Nikosh" pitchFamily="2" charset="0"/>
              </a:rPr>
              <a:t>উইলিয়াম</a:t>
            </a:r>
            <a:r>
              <a:rPr lang="en-US" sz="45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b="1" dirty="0" err="1" smtClean="0">
                <a:latin typeface="Nikosh" pitchFamily="2" charset="0"/>
                <a:cs typeface="Nikosh" pitchFamily="2" charset="0"/>
              </a:rPr>
              <a:t>বিভারিজ</a:t>
            </a:r>
            <a:endParaRPr lang="en-US" sz="4500" b="1" dirty="0" smtClean="0">
              <a:latin typeface="Nikosh" pitchFamily="2" charset="0"/>
              <a:cs typeface="Nikosh" pitchFamily="2" charset="0"/>
            </a:endParaRPr>
          </a:p>
          <a:p>
            <a:pPr algn="ctr"/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just"/>
            <a:r>
              <a:rPr lang="as-IN" sz="4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as-IN" sz="4800" dirty="0" smtClean="0">
                <a:latin typeface="Nikosh" pitchFamily="2" charset="0"/>
                <a:cs typeface="Nikosh" pitchFamily="2" charset="0"/>
              </a:rPr>
            </a:br>
            <a:endParaRPr lang="en-US" sz="41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1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1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500" dirty="0" smtClean="0">
              <a:latin typeface="Nikosh" pitchFamily="2" charset="0"/>
              <a:cs typeface="Nikosh" pitchFamily="2" charset="0"/>
            </a:endParaRPr>
          </a:p>
          <a:p>
            <a:pPr algn="just"/>
            <a:endParaRPr lang="en-US" sz="4500" dirty="0" smtClean="0">
              <a:latin typeface="Nikosh" pitchFamily="2" charset="0"/>
              <a:cs typeface="Nikosh" pitchFamily="2" charset="0"/>
            </a:endParaRPr>
          </a:p>
          <a:p>
            <a:endParaRPr lang="en-US" sz="4800" dirty="0" smtClean="0">
              <a:latin typeface="Nikosh" pitchFamily="2" charset="0"/>
              <a:cs typeface="Nikosh" pitchFamily="2" charset="0"/>
            </a:endParaRPr>
          </a:p>
          <a:p>
            <a:endParaRPr lang="en-US" sz="4800" dirty="0"/>
          </a:p>
        </p:txBody>
      </p:sp>
      <p:pic>
        <p:nvPicPr>
          <p:cNvPr id="1026" name="Picture 2" descr="C:\Users\bfkc\Desktop\পাওয়ার পয়েন্ট\আরো ছবি\download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8736" y="841249"/>
            <a:ext cx="6912864" cy="3950208"/>
          </a:xfrm>
          <a:prstGeom prst="rect">
            <a:avLst/>
          </a:prstGeom>
          <a:noFill/>
        </p:spPr>
      </p:pic>
      <p:pic>
        <p:nvPicPr>
          <p:cNvPr id="1028" name="Picture 4" descr="C:\Users\bfkc\Desktop\পাওয়ার পয়েন্ট\আরো ছবি\download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88737" y="4791456"/>
            <a:ext cx="6912864" cy="435254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1"/>
            <a:ext cx="12801600" cy="104986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as-IN" sz="8000" b="1" dirty="0" smtClean="0">
                <a:latin typeface="Nikosh" pitchFamily="2" charset="0"/>
                <a:cs typeface="Nikosh" pitchFamily="2" charset="0"/>
              </a:rPr>
              <a:t> পঞ্চ দৈত্য</a:t>
            </a:r>
            <a:r>
              <a:rPr lang="en-US" sz="8000" b="1" dirty="0" smtClean="0">
                <a:latin typeface="Nikosh" pitchFamily="2" charset="0"/>
                <a:cs typeface="Nikosh" pitchFamily="2" charset="0"/>
              </a:rPr>
              <a:t>: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" y="1097280"/>
            <a:ext cx="5925312" cy="801014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just"/>
            <a:r>
              <a:rPr lang="as-IN" sz="4400" b="1" dirty="0" smtClean="0">
                <a:latin typeface="Nikosh" pitchFamily="2" charset="0"/>
                <a:cs typeface="Nikosh" pitchFamily="2" charset="0"/>
              </a:rPr>
              <a:t>বিভারিজ রিপোর্টের অন্যতম গুরুত্বপূর্ণ দিক হচ্ছে পঞ্চ দৈত্য (5 </a:t>
            </a:r>
            <a:r>
              <a:rPr lang="en-US" sz="4400" b="1" dirty="0" smtClean="0">
                <a:latin typeface="Nikosh" pitchFamily="2" charset="0"/>
                <a:cs typeface="Nikosh" pitchFamily="2" charset="0"/>
              </a:rPr>
              <a:t>giants)। </a:t>
            </a:r>
            <a:r>
              <a:rPr lang="as-IN" sz="4400" b="1" dirty="0" smtClean="0">
                <a:latin typeface="Nikosh" pitchFamily="2" charset="0"/>
                <a:cs typeface="Nikosh" pitchFamily="2" charset="0"/>
              </a:rPr>
              <a:t>মানব সমাজের অগ্রগতির প্রধান অন্তরায় ও প্রতিবন্ধকতা হিসেবে </a:t>
            </a:r>
            <a:r>
              <a:rPr lang="as-IN" sz="4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অভাব, রোগ, অজ্ঞতা, অলসতা, মলিনতাকে </a:t>
            </a:r>
            <a:r>
              <a:rPr lang="as-IN" sz="4400" b="1" dirty="0" smtClean="0">
                <a:latin typeface="Nikosh" pitchFamily="2" charset="0"/>
                <a:cs typeface="Nikosh" pitchFamily="2" charset="0"/>
              </a:rPr>
              <a:t>বিভারিজ রিপোর্টে দেখানো হয়েছে। মানব সমাজের অগ্রগতিতে এ পাঁচটি অস্বাভাবিক অবস্থার নেতিবাচক প্রভাবের পরিপ্রেক্ষিতে এগুলোকে পঞ্চ দৈত্য হিসেবে আখ্যায়িত করা হয়।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marL="457200" indent="-457200"/>
            <a:endParaRPr lang="en-US" sz="3600" b="1" dirty="0" smtClean="0">
              <a:latin typeface="SutonnyMJ" pitchFamily="2" charset="0"/>
              <a:cs typeface="SutonnyMJ" pitchFamily="2" charset="0"/>
            </a:endParaRPr>
          </a:p>
          <a:p>
            <a:pPr marL="955661" lvl="1" indent="-457200">
              <a:buAutoNum type="arabicPeriod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GKxf~Z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mgwš^Z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ch©vß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; </a:t>
            </a:r>
          </a:p>
          <a:p>
            <a:pPr marL="955661" lvl="1" indent="-457200">
              <a:buAutoNum type="arabicPeriod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exgvi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myweav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ewnf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~©Z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Kg©m~wPwfwËK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mvn‡h¨i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; </a:t>
            </a:r>
          </a:p>
          <a:p>
            <a:pPr marL="955661" lvl="1" indent="-457200">
              <a:buAutoNum type="arabicPeriod"/>
            </a:pP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mvßvwnK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; </a:t>
            </a:r>
          </a:p>
          <a:p>
            <a:pPr marL="955661" lvl="1" indent="-457200">
              <a:buAutoNum type="arabicPeriod"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me©¯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Í‡ii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Rbmvavi‡Yi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e¨vcKfv‡e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webvg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~‡j¨ ¯^v¯’¨ 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c~be©vmb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;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955661" lvl="1" indent="-457200">
              <a:buAutoNum type="arabicPeriod"/>
            </a:pP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A_©‰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wech©qKv‡j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e¨vcK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MY‡eKviZ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cÖwZ‡iv‡a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miKvwifv‡e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c~Y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Kg©ms¯’v‡bi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marL="955661" lvl="1" indent="-457200"/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marL="955661" lvl="1" indent="-457200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K) 1945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fvZv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L) 1945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M) 1946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wkí`yN©Ubv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955661" lvl="1" indent="-457200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N) 1946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¯^v¯’¨†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955661" lvl="1" indent="-457200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O) 1948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e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223935"/>
            <a:ext cx="12801600" cy="95172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mycvwikgvjv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5209582"/>
            <a:ext cx="12801600" cy="95172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wi‡cv‡U©i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mycvwi‡ki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©‡Z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hme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7" rIns="99691" bIns="49847"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47602" y="4502747"/>
            <a:ext cx="12085433" cy="4410364"/>
          </a:xfrm>
          <a:prstGeom prst="round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691" tIns="49847" rIns="99691" bIns="49847" rtlCol="0" anchor="ctr"/>
          <a:lstStyle/>
          <a:p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বিল্লাল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জুয়েল</a:t>
            </a:r>
            <a:endParaRPr lang="en-US" sz="71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endParaRPr lang="en-US" sz="71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বাংলাবাজার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ফাতেমা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খানম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ডিগ্রি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কলেজ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ভোলা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71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bfkc\Desktop\jewel-Picture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7391" y="292608"/>
            <a:ext cx="3124753" cy="4017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27391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98904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ckvi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BwZnv‡m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msMV‡bi</a:t>
            </a:r>
            <a:r>
              <a:rPr lang="en-US" sz="5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latin typeface="SutonnyMJ" pitchFamily="2" charset="0"/>
                <a:cs typeface="SutonnyMJ" pitchFamily="2" charset="0"/>
              </a:rPr>
              <a:t>f‚wgKv</a:t>
            </a:r>
            <a:endParaRPr lang="en-US" sz="5400" b="1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 descr="Co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6750" y="4891571"/>
            <a:ext cx="5189362" cy="3303523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11" name="Picture 10" descr="COS-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" y="4877256"/>
            <a:ext cx="5179300" cy="3517281"/>
          </a:xfrm>
          <a:prstGeom prst="ellipse">
            <a:avLst/>
          </a:prstGeom>
          <a:ln>
            <a:solidFill>
              <a:srgbClr val="FF0000"/>
            </a:solidFill>
          </a:ln>
        </p:spPr>
      </p:pic>
      <p:pic>
        <p:nvPicPr>
          <p:cNvPr id="13" name="Picture 12" descr="download (2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04" y="1167785"/>
            <a:ext cx="6195527" cy="3038455"/>
          </a:xfrm>
          <a:prstGeom prst="verticalScroll">
            <a:avLst/>
          </a:prstGeom>
          <a:ln w="76200">
            <a:solidFill>
              <a:srgbClr val="FF0000"/>
            </a:solidFill>
          </a:ln>
        </p:spPr>
      </p:pic>
      <p:pic>
        <p:nvPicPr>
          <p:cNvPr id="18" name="Picture 17" descr="image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823" y="1187903"/>
            <a:ext cx="6064898" cy="3066856"/>
          </a:xfrm>
          <a:prstGeom prst="verticalScroll">
            <a:avLst/>
          </a:prstGeom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3200" dirty="0" smtClean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c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925" y="1278487"/>
            <a:ext cx="3146751" cy="3009733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12801600" cy="1156996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Charity Organization Society (COS)</a:t>
            </a:r>
            <a:endParaRPr lang="en-US" sz="4800" b="1" dirty="0"/>
          </a:p>
        </p:txBody>
      </p:sp>
      <p:sp>
        <p:nvSpPr>
          <p:cNvPr id="15" name="Rectangle 14"/>
          <p:cNvSpPr/>
          <p:nvPr/>
        </p:nvSpPr>
        <p:spPr>
          <a:xfrm>
            <a:off x="-1" y="1156996"/>
            <a:ext cx="9515475" cy="798700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mgvRKj¨v‡Yi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weeZ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©‡b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©‡K †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ckvi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ch©v‡q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DcbxZ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Bsj¨vÐ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mbvZb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mgvRKj¨v‡Yi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aviv‡K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I ‰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eÁvwbK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iƒc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cÖ`v‡b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©|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vbkxjZv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gvbe‡mevi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cÖvPxb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mbvZb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cÖ_v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| c~‡e©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AmsMwVZ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Dcv‡q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n‡Zv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cieZx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©‡Z Av_©-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we‡ePbv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mgvR‡mev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msMwVZ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myk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„•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Ljfv‡e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cwiPvjbv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j‡ÿ¨B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Dbwesk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kZvãx‡Z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Av‡›`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vjb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D‡V| GB Av‡›`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vj‡bi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d‡jB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D‡V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mgvRKj¨vY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|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1869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yt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¯’,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`ª I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Amnvq‡`i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c„ô‡cvlKZvq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mvnvh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Kvh©Kix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c`‡ÿc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cvjb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Zgwb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Bsj¨v‡Ði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AbyKi‡Y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Av‡gwiKv‡ZI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1877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D‡V|</a:t>
            </a:r>
            <a:endParaRPr lang="en-US" sz="3400" b="1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26" name="Picture 2" descr="C:\Users\bfkc\Desktop\পাওয়ার পয়েন্ট\আরো ছবি\Cos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48497" y="4749362"/>
            <a:ext cx="3153103" cy="31018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g~j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jÿ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ÎvY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pPr marL="1241411" lvl="1" indent="-742950">
              <a:buAutoNum type="arabicParenR"/>
            </a:pP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cybive„wË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iv‡ai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jÐ‡bi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Kvh©vewji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mvab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241411" lvl="1" indent="-742950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2)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ms¯’v‡K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241411" lvl="1" indent="-742950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3)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iwRwó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¨‡iv ¯’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vcb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241411" lvl="1" indent="-742950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4)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e¯‘MZ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mvnvh¨`v‡bi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cwie‡Z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AvZ¥wbf©ikxjZv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AR©‡b e¨w³MZ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241411" lvl="1" indent="-742950"/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5) `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`ª¨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cÖwZ‡iv‡ai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MÖn‡Y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DrmvwnZ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nIqv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839755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¨: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b¨vkbvj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G‡mvwm‡qkb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mvk¨vj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IqviKvm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we‡k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¦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e„nËg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m`m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wbf©i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msMVbwUi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m`m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1991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1,30,000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cuŠQvq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, 2012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GB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m`m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1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jvL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45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nvRvi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Av‡gwiKvb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G‡mvwm‡qkb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mvm¨vj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IqviKvm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 1929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mvv‡j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wkÿv‡K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mymgwš^Z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my`„p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wfwËi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1952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cwil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e„nr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) 1955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Kg©iZ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msMV‡bi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800" b="1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8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801600" cy="78377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National Association of Social Workers (NASW)</a:t>
            </a:r>
            <a:endParaRPr lang="en-US" sz="4000" b="1" dirty="0"/>
          </a:p>
        </p:txBody>
      </p:sp>
      <p:pic>
        <p:nvPicPr>
          <p:cNvPr id="1026" name="Picture 2" descr="C:\Users\bfkc\Desktop\পাওয়ার পয়েন্ট\আরো ছবি\download (2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4900" y="838200"/>
            <a:ext cx="348615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1012811" lvl="1" indent="-514350">
              <a:buAutoNum type="arabicParenR"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cÖkvmwbK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>
              <a:buAutoNum type="arabicParenR"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M‡elYvi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>
              <a:buAutoNum type="arabicParenR"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RbM‡Yi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aviYv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e„w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>
              <a:buAutoNum type="arabicParenR"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eZb-fvZvw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`,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Kg©cwi‡ek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>
              <a:buAutoNum type="arabicParenR"/>
            </a:pP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gvb`‡Ði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mgvRKg©x‡`i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hvM¨Zv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cÖZ¨vwqZ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>
              <a:buAutoNum type="arabicParenR"/>
            </a:pP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we‡k¦i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†`‡k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ckv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Dbœq‡b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cÖ‡Póv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Pvjv‡bv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/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1012811" lvl="1" indent="-514350"/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pPr marL="1012811" lvl="1" indent="-5143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1) 1960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gvb`Ð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2) 1996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gvb`Ð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ms‡kvab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1012811" lvl="1" indent="-5143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3)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mvwU©wd‡KU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iwR‡óªkb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cÖ`v‡bi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1961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Academy of Certified Social Workers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4)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cÖmv‡ii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j‡ÿ¨I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wbqwgZfv‡e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cvV¨cy¯ÍK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Rvb©vj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idv‡iÝ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Z_¨vw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5)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cÖKvkbx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ÎgvwmK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cÖwÎKv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“The Social Work”|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GQvov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msMVbwU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cÖwZeQi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Social Work Year Book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cÖKv‡ki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1012811" lvl="1" indent="-5143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6)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¦‡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Kvl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(Encyclopedia of Social Work)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6096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ctr"/>
            <a:endParaRPr lang="en-US" sz="40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3810000"/>
            <a:ext cx="12801600" cy="6096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mwgwZi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Kvh©vejx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 algn="ctr"/>
            <a:endParaRPr lang="en-US" b="1" dirty="0" smtClean="0">
              <a:latin typeface="SutonnyMJ" pitchFamily="2" charset="0"/>
              <a:cs typeface="SutonnyMJ" pitchFamily="2" charset="0"/>
            </a:endParaRPr>
          </a:p>
          <a:p>
            <a:pPr marL="0" lvl="1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lvl="1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ms¯’vwU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cÖwZeQi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kn‡i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evwl©K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mfvi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Av‡qvRb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lvl="1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wkÿv-mswkøó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eyK‡jU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Ges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The Journal of Social Work Education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1982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CSWE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curriculum </a:t>
            </a:r>
            <a:r>
              <a:rPr lang="en-US" sz="2800" b="1" dirty="0" smtClean="0"/>
              <a:t>policy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0" lvl="1"/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`k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eQi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KvwiKzj¨vg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cwjwm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ms‡kvab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¨µ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nvjbvMv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lvl="1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cwiPvwjZ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K¨v_vwib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G.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K¨vbWvj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Bbw÷wUDU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BÈvib¨vkbvj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mvk¨vj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IqvK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GWz‡Kkb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(Katherine A. Kendall Institute for International Social Work Education)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wek¦e¨vcx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d‡jvwkc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801600" cy="78377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Council for Social Work Education (CSWE)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bfkc\Desktop\পাওয়ার পয়েন্ট\আরো ছবি\images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2836" y="762001"/>
            <a:ext cx="3038764" cy="360045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1143000"/>
            <a:ext cx="9715500" cy="424815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KvDwÝj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mvk¨vj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IqvK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GWz‡Kkb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Council on Social Work Education (CSWE)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ch©v‡qi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Kvh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ch©v‡jvPbv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cÖeZ©b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cÖPwjZ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g~j¨vqb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mswkøó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welqvw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cÖKvkbvi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e¨e¯’vKiY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weZiY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Kg©m~wP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Dbœq‡bi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j‡ÿ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D‡`¨vM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cÖf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| 1951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ckvRxex‡`i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 b~¨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bZg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eQ‡ii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gv÷vm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Kv‡m©i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e‡a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†`q|</a:t>
            </a:r>
          </a:p>
          <a:p>
            <a:pPr algn="just"/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5010151"/>
            <a:ext cx="12801600" cy="62865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CSWE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f‚wgKv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myZivs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</a:p>
          <a:p>
            <a:pPr marL="498463" lvl="2" algn="just"/>
            <a:r>
              <a:rPr lang="en-US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I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Ae`vb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Av‡gwiKv‡Z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wfwË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weKvk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mvab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COS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bxwZgvjvi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cÖK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…Z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Z`‡šÍi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¯^v‡_©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cÖwkÿ‡Yi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G¨vbv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Gj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W‡qm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me©cÖ_g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mgvRK‡g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 †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mev`v‡bi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Kgx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©‡`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cÖwkÿY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v‡bi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Dc¯’vcb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‡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gvUK_v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weKv‡ki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cÖ¯ÍveK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aviK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evnK</a:t>
            </a:r>
            <a:r>
              <a:rPr lang="en-US" sz="3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498463" lvl="2" algn="just"/>
            <a:r>
              <a:rPr lang="en-US" sz="3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NASW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gh©v`v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gvb`Ð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cÖwZôvq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©‡K †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xK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cÖ`v‡b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cÖmv‡i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b¨vkbvj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G‡mvwm‡qkb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Ae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mvm¨vj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IqviKvm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f~wgKv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39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9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©|</a:t>
            </a:r>
          </a:p>
          <a:p>
            <a:pPr marL="498463" lvl="2" algn="just"/>
            <a:r>
              <a:rPr lang="en-US" sz="3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900" b="1" dirty="0" smtClean="0">
                <a:solidFill>
                  <a:schemeClr val="tx1"/>
                </a:solidFill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ckv`vi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AjvfRbK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1952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GwU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mgvRK‡g©i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wkÿv_x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©, †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ckvMZ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cÖwZôvb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cÖwZôv‡bi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mgš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9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9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900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037968"/>
            <a:ext cx="12801600" cy="81060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বিভারিজ</a:t>
            </a:r>
            <a:r>
              <a:rPr lang="en-US" sz="88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রিপোর্টের</a:t>
            </a:r>
            <a:r>
              <a:rPr lang="en-US" sz="88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পঞ্চ</a:t>
            </a:r>
            <a:r>
              <a:rPr lang="en-US" sz="8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দৈত্য</a:t>
            </a:r>
            <a:r>
              <a:rPr lang="en-US" sz="8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সমূহ</a:t>
            </a:r>
            <a:r>
              <a:rPr lang="en-US" sz="8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8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b="1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8800" b="1" dirty="0" smtClean="0">
                <a:latin typeface="Nikosh" pitchFamily="2" charset="0"/>
                <a:cs typeface="Nikosh" pitchFamily="2" charset="0"/>
              </a:rPr>
              <a:t>?</a:t>
            </a:r>
            <a:endParaRPr lang="en-US" sz="8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1037968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latin typeface="Nikosh" pitchFamily="2" charset="0"/>
                <a:cs typeface="Nikosh" pitchFamily="2" charset="0"/>
              </a:rPr>
              <a:t>একক</a:t>
            </a:r>
            <a:r>
              <a:rPr lang="en-US" sz="9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9600" b="1" dirty="0" err="1" smtClean="0">
                <a:latin typeface="Nikosh" pitchFamily="2" charset="0"/>
                <a:cs typeface="Nikosh" pitchFamily="2" charset="0"/>
              </a:rPr>
              <a:t>কাজ</a:t>
            </a:r>
            <a:endParaRPr lang="en-US" sz="9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just"/>
            <a:r>
              <a:rPr lang="en-US" sz="80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`ª¨ `~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ixKi‡Y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Bsjv‡Û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mg¯Í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585"/>
            <a:ext cx="12801600" cy="1300231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jxq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1433384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115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11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b="1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11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115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115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458097"/>
            <a:ext cx="12801600" cy="768590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download (4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040" y="1819538"/>
            <a:ext cx="9856051" cy="6697392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06" y="1045246"/>
            <a:ext cx="12107807" cy="1031669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en-US" sz="65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65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500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65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65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325" y="2031986"/>
            <a:ext cx="12152569" cy="5574159"/>
          </a:xfrm>
          <a:solidFill>
            <a:srgbClr val="C00000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একাদশ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শ্রেণি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7100" b="1" dirty="0" err="1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7100" b="1" dirty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bn-IN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১ম</a:t>
            </a:r>
            <a:r>
              <a:rPr lang="bn-IN" sz="71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পত্র</a:t>
            </a:r>
            <a:endParaRPr lang="en-US" sz="71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100000"/>
              </a:lnSpc>
            </a:pP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২য় (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ঐতিহাসিক</a:t>
            </a:r>
            <a:r>
              <a:rPr lang="en-US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প্রেক্ষাপট</a:t>
            </a:r>
            <a:r>
              <a:rPr lang="bn-IN" sz="5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54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endParaRPr lang="en-US" sz="2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01961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lvl="1"/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mwVK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DË‡ii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cv‡k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wUK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wPý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vI</a:t>
            </a:r>
            <a:r>
              <a:rPr lang="en-US" sz="3600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1|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cÖYqb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K)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Aóg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nbwi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		L)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ivRv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Ryqvb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Kv‡j©m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M)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cÂg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nivì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			N) Z…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Zxq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GWIqvf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</a:p>
          <a:p>
            <a:pPr lvl="1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2| 1601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`ª‡`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kªwY‡Z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K) 2wU 				L) 3wU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	M) 4wU 				N) 5wU</a:t>
            </a:r>
          </a:p>
          <a:p>
            <a:pPr lvl="1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3|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KZmv‡j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1601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ms¯‹vi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K) 1830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			L) 1832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M) 1834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			N) 1836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4.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wefvwiR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wi‡cv‡U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wbivcËv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mycvwik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†ck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K) 3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				L) 5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	M) 7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				N) 9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36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9525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atin typeface="SutonnyMJ" pitchFamily="2" charset="0"/>
                <a:cs typeface="SutonnyMJ" pitchFamily="2" charset="0"/>
              </a:rPr>
              <a:t>g~j¨vqY</a:t>
            </a:r>
            <a:endParaRPr lang="en-US" sz="80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5|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Bsj¨v‡Ð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	K) 1869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L) 1873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	M) 1877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N) 1883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6|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	K) 1859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L) 1871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	M) 1875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N) 1877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7|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Av‡gwiKvi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RvZxq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mgvRKgx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mwgwZ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KZ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	K) 1929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L) 1939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1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	M) 1949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N) 1959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8|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mgvRKg©x‡`i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e„nr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NASW KZ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K) 1945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L) 1955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 M) 1965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N) 1975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9|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KvbwU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mgvRKg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wkÿvi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Aby‡gv`b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†`q? </a:t>
            </a: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K)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IFSW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	L)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M)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UNICEF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N)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10|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Kv_vq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? </a:t>
            </a: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	K)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Av‡gwiKvq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	L)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Bsj¨v‡Ð</a:t>
            </a: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M)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Rvcv‡b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			N)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Px‡b</a:t>
            </a:r>
            <a:endParaRPr lang="en-US" sz="3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80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5285" y="1695979"/>
            <a:ext cx="8622148" cy="697847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0" y="0"/>
            <a:ext cx="12801600" cy="1383957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/>
              <a:t>বাড়ীর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কাজ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500" dirty="0" smtClean="0"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ইসান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পিতা-মাতার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পরিত্যাক্ত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সন্তান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বাবা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মাকে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ফেলে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অন্যত্র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বিয়ে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চলে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যান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পরবর্তীতে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মাও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অন্য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জায়গায়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বিয়ে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স্বামীর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সংসার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করেন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স্বমী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ইসানকে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গ্রহণ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করায়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তাকে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ফেলে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দাদীর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কাছে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দাদীর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আর্থিক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অনটনের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কারনে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বর্তমানে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ইসান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ছিন্নমূল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শিশুদের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ঘুরে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বেড়ায়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নানা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অপরাধে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জড়িয়ে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পরে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1"/>
            <a:r>
              <a:rPr lang="en-US" sz="4500" dirty="0" smtClean="0">
                <a:latin typeface="Nikosh" pitchFamily="2" charset="0"/>
                <a:cs typeface="Nikosh" pitchFamily="2" charset="0"/>
              </a:rPr>
              <a:t>ক) COS 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পূর্ণাঙ্গরুপ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lvl="1"/>
            <a:r>
              <a:rPr lang="en-US" sz="4500" dirty="0" smtClean="0">
                <a:latin typeface="Nikosh" pitchFamily="2" charset="0"/>
                <a:cs typeface="Nikosh" pitchFamily="2" charset="0"/>
              </a:rPr>
              <a:t>খ)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অক্ষম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কাদেরকে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বলা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?</a:t>
            </a:r>
          </a:p>
          <a:p>
            <a:pPr lvl="1"/>
            <a:r>
              <a:rPr lang="en-US" sz="4500" dirty="0" smtClean="0">
                <a:latin typeface="Nikosh" pitchFamily="2" charset="0"/>
                <a:cs typeface="Nikosh" pitchFamily="2" charset="0"/>
              </a:rPr>
              <a:t>গ)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ইসানের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মত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শিশুদের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১৬০১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অঅিইন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কল্যাণকর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	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ছিল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কেন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?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lvl="1"/>
            <a:r>
              <a:rPr lang="en-US" sz="4500" dirty="0" smtClean="0">
                <a:latin typeface="Nikosh" pitchFamily="2" charset="0"/>
                <a:cs typeface="Nikosh" pitchFamily="2" charset="0"/>
              </a:rPr>
              <a:t>ঘ)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ইসানের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উক্ত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কল্যাণকর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হলেও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ত্রুটিমুক্ত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নয়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উত্তরের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	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সাপেক্ষে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যুক্তি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500" dirty="0" err="1" smtClean="0">
                <a:latin typeface="Nikosh" pitchFamily="2" charset="0"/>
                <a:cs typeface="Nikosh" pitchFamily="2" charset="0"/>
              </a:rPr>
              <a:t>দাও</a:t>
            </a:r>
            <a:r>
              <a:rPr lang="en-US" sz="45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5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4722"/>
            <a:ext cx="12801600" cy="790832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/>
              <a:t>সৃজনশীল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প্রশ্ন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9A0FD1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1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41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en-US"/>
          </a:p>
        </p:txBody>
      </p:sp>
      <p:pic>
        <p:nvPicPr>
          <p:cNvPr id="8" name="Picture 7" descr="download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2639" y="3608176"/>
            <a:ext cx="3469778" cy="2891481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9" name="Picture 8" descr="download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0" y="6088790"/>
            <a:ext cx="3805882" cy="2842055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257" y="3300021"/>
            <a:ext cx="4003589" cy="259491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2" name="Picture 11" descr="download (2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033" y="256033"/>
            <a:ext cx="4018693" cy="2772737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3" name="Picture 12" descr="অষ্টম হেনরী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4608" y="3578183"/>
            <a:ext cx="3825651" cy="274847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4" name="Picture 13" descr="রাজা এডওয়ার্ড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5298" y="292609"/>
            <a:ext cx="3596846" cy="2891481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5" name="Picture 14" descr="download (15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0658" y="292610"/>
            <a:ext cx="3716266" cy="2594919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  <p:pic>
        <p:nvPicPr>
          <p:cNvPr id="16" name="Picture 15" descr="download (2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1732" y="6518709"/>
            <a:ext cx="3549992" cy="2490295"/>
          </a:xfrm>
          <a:prstGeom prst="ellipse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302107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547092"/>
            <a:ext cx="12801600" cy="7596909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34" tIns="49866" rIns="99734" bIns="49866" rtlCol="0" anchor="ctr"/>
          <a:lstStyle/>
          <a:p>
            <a:pPr algn="ctr"/>
            <a:r>
              <a:rPr lang="en-US" sz="7200" b="1" spc="327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সমাজকর্মের</a:t>
            </a:r>
            <a:r>
              <a:rPr lang="en-US" sz="7200" b="1" spc="327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7200" b="1" spc="327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ঐতিহাসিক</a:t>
            </a:r>
            <a:r>
              <a:rPr lang="en-US" sz="7200" b="1" spc="327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7200" b="1" spc="327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প্রেক্ষাপট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801600" cy="15621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atin typeface="Nikosh" pitchFamily="2" charset="0"/>
                <a:cs typeface="Nikosh" pitchFamily="2" charset="0"/>
              </a:rPr>
              <a:t>আজকে আমাদের পাঠ্য বিষয়ঃ </a:t>
            </a:r>
            <a:endParaRPr lang="en-US" sz="7200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9797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471"/>
            <a:ext cx="12801600" cy="1320800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</a:t>
            </a:r>
            <a:r>
              <a:rPr lang="bn-IN" sz="9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</a:t>
            </a:r>
            <a:r>
              <a:rPr lang="en-US" sz="9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9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শেষে</a:t>
            </a:r>
            <a:r>
              <a:rPr lang="en-US" sz="9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9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তোমরা</a:t>
            </a:r>
            <a:r>
              <a:rPr lang="en-US" sz="96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-</a:t>
            </a:r>
            <a:endParaRPr lang="en-US" sz="96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1316181"/>
            <a:ext cx="12801599" cy="7827820"/>
          </a:xfrm>
          <a:solidFill>
            <a:srgbClr val="00B050"/>
          </a:solidFill>
        </p:spPr>
        <p:txBody>
          <a:bodyPr>
            <a:normAutofit/>
          </a:bodyPr>
          <a:lstStyle/>
          <a:p>
            <a:pPr marL="498461" indent="-498461">
              <a:spcBef>
                <a:spcPts val="0"/>
              </a:spcBef>
              <a:buNone/>
            </a:pPr>
            <a:endParaRPr lang="en-US" sz="5900" b="1" dirty="0" smtClean="0">
              <a:latin typeface="Nikosh" pitchFamily="2" charset="0"/>
              <a:cs typeface="Nikosh" pitchFamily="2" charset="0"/>
            </a:endParaRP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১)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ধারণা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২)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বিকাশে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ম্যল্যায়ণ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৩)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বিকাশে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সংগঠনের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874585" lvl="1" indent="-498461">
              <a:spcBef>
                <a:spcPts val="0"/>
              </a:spcBef>
              <a:buNone/>
            </a:pP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৪)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ইতিহাসে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সংগঠনের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মূল্যায়ণ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5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55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pPr marL="498461" indent="-498461">
              <a:spcBef>
                <a:spcPts val="0"/>
              </a:spcBef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498461" indent="-498461">
              <a:spcBef>
                <a:spcPts val="0"/>
              </a:spcBef>
              <a:buNone/>
            </a:pPr>
            <a:endParaRPr lang="bn-IN" dirty="0" smtClean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289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801600" cy="9144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34" tIns="49866" rIns="99734" bIns="49866" rtlCol="0" anchor="ctr"/>
          <a:lstStyle/>
          <a:p>
            <a:pPr algn="just"/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অনুশাসন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মূল্যবোধের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সমাজকল্যাণ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পরিচালিত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ধর্মভিত্তিক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রাষ্ট্রিয়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ব্যবস্থার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পরিবর্তে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ধর্মনিরপেক্ষ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রাষ্ট্রের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উদ্ভব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তখন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ইংল্যান্ডে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সমাজসেবা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কার্যক্রমের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সূচনা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হলেও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পরিপূর্ণতা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আমেরিকায়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পরবর্তীতে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সমাজকর্মকে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পর্যায়ে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উন্নীত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হওয়ার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প্রক্রিয়াকে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ত্বরান্বিত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করেছে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শিল্প-বিপ্লবোত্তর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কতকগুলো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বিশেষ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ঘটনা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যেমন-১৫৩৬, ১৬০১, ১৮৩৪, ১৯০৫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</a:t>
            </a:r>
            <a:endParaRPr lang="en-US" sz="44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১৯৪২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সংশোধিত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দরিদ্র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আইন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(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বিভারিজ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রিপোর্ট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</a:p>
          <a:p>
            <a:pPr algn="just"/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দানশীল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COS, NASW, CSWE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গুরুত্বপূর্ণ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ভুমিকা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পালন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algn="just"/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১৮৯৩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শিকাগোতে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আন্তর্জাতিক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দানশীলতা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সংগঠন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সম্মেলন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১৮৯৮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কর্তৃক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কোর্সের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আয়োজন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just"/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১৯৫২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CSWE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Council for Social Work Education </a:t>
            </a:r>
            <a:r>
              <a:rPr lang="en-US" sz="40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)</a:t>
            </a:r>
            <a:endParaRPr lang="en-US" sz="4400" b="1" dirty="0" smtClean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১৯৫৫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সালে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NASW</a:t>
            </a:r>
            <a:r>
              <a:rPr lang="en-US" sz="4000" b="1" dirty="0" smtClean="0"/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(National Association of Social Workers)</a:t>
            </a: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সমাজকর্ম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পেশার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সুত্রপাত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ঘটে</a:t>
            </a:r>
            <a:r>
              <a:rPr lang="en-US" sz="4400" b="1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400" b="1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fkc\Desktop\পাওয়ার পয়েন্ট\আরো ছবি\download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32708"/>
            <a:ext cx="6733309" cy="7211291"/>
          </a:xfrm>
          <a:prstGeom prst="rect">
            <a:avLst/>
          </a:prstGeom>
          <a:noFill/>
        </p:spPr>
      </p:pic>
      <p:pic>
        <p:nvPicPr>
          <p:cNvPr id="3076" name="Picture 4" descr="C:\Users\bfkc\Desktop\পাওয়ার পয়েন্ট\আরো ছবি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72984" y="1911928"/>
            <a:ext cx="6107834" cy="721129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0"/>
            <a:ext cx="12801600" cy="1932709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r>
              <a:rPr lang="en-US" sz="9600" b="1" dirty="0" err="1" smtClean="0"/>
              <a:t>দরিদ্র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আইনের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ধারণা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-17705"/>
            <a:ext cx="12801599" cy="1207256"/>
          </a:xfr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চল</a:t>
            </a:r>
            <a:r>
              <a:rPr lang="en-US" sz="72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72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ভিডিও</a:t>
            </a:r>
            <a:r>
              <a:rPr lang="en-US" sz="72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ক্লিপ</a:t>
            </a:r>
            <a:r>
              <a:rPr lang="en-US" sz="72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দেখে</a:t>
            </a:r>
            <a:r>
              <a:rPr lang="en-US" sz="72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নেই</a:t>
            </a:r>
            <a:r>
              <a:rPr lang="en-US" sz="60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(</a:t>
            </a:r>
            <a:r>
              <a:rPr lang="en-US" sz="7200" dirty="0" err="1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7200" dirty="0" smtClean="0">
                <a:solidFill>
                  <a:schemeClr val="bg1"/>
                </a:solidFill>
                <a:effectLst/>
                <a:latin typeface="Nikosh" pitchFamily="2" charset="0"/>
                <a:cs typeface="Nikosh" pitchFamily="2" charset="0"/>
              </a:rPr>
              <a:t>)</a:t>
            </a:r>
            <a:endParaRPr lang="en-US" sz="7200" dirty="0">
              <a:solidFill>
                <a:schemeClr val="bg1"/>
              </a:solidFill>
              <a:effectLst/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Elizabethan Poor Laws of 1601 - Video &amp; Lesson Transcript - Study.com.ts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" y="1205346"/>
            <a:ext cx="12801599" cy="7917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1805</TotalTime>
  <Words>2436</Words>
  <Application>Microsoft Office PowerPoint</Application>
  <PresentationFormat>Custom</PresentationFormat>
  <Paragraphs>237</Paragraphs>
  <Slides>34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Solstice</vt:lpstr>
      <vt:lpstr>Slide 1</vt:lpstr>
      <vt:lpstr>Slide 2</vt:lpstr>
      <vt:lpstr>পাঠ পরিচিতি </vt:lpstr>
      <vt:lpstr>Slide 4</vt:lpstr>
      <vt:lpstr>Slide 5</vt:lpstr>
      <vt:lpstr>এই পাঠ শেষে তোমরা -</vt:lpstr>
      <vt:lpstr>Slide 7</vt:lpstr>
      <vt:lpstr>Slide 8</vt:lpstr>
      <vt:lpstr>চল একটি ভিডিও ক্লিপ দেখে নেই (ক্লিক)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bipul.sw@gmail.com</dc:creator>
  <cp:lastModifiedBy>HP</cp:lastModifiedBy>
  <cp:revision>504</cp:revision>
  <dcterms:created xsi:type="dcterms:W3CDTF">2018-11-05T17:25:02Z</dcterms:created>
  <dcterms:modified xsi:type="dcterms:W3CDTF">2020-10-30T15:30:10Z</dcterms:modified>
</cp:coreProperties>
</file>