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017C-1AC1-40CB-B61E-E904588967C2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25A5-1B11-4565-8903-AEF9A8AAA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7365302_164086261810513_550710664145299046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04800"/>
            <a:ext cx="7772400" cy="1470025"/>
          </a:xfrm>
        </p:spPr>
        <p:txBody>
          <a:bodyPr/>
          <a:lstStyle/>
          <a:p>
            <a:r>
              <a:rPr lang="bn-IN" dirty="0" smtClean="0"/>
              <a:t>শুভেচ্ছা সবাইকে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4419600" cy="1752600"/>
          </a:xfrm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FF00"/>
                </a:solidFill>
              </a:rPr>
              <a:t>সেলিনা আক্তার</a:t>
            </a:r>
          </a:p>
          <a:p>
            <a:r>
              <a:rPr lang="bn-IN" sz="3600" dirty="0" smtClean="0">
                <a:solidFill>
                  <a:srgbClr val="FFFF00"/>
                </a:solidFill>
              </a:rPr>
              <a:t>প্রভাষক- দর্শন বিভাগ</a:t>
            </a:r>
          </a:p>
          <a:p>
            <a:endParaRPr lang="en-US" sz="3600" dirty="0"/>
          </a:p>
        </p:txBody>
      </p:sp>
      <p:pic>
        <p:nvPicPr>
          <p:cNvPr id="6" name="Picture 5" descr="shap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6423" y="-304800"/>
            <a:ext cx="1787577" cy="1787577"/>
          </a:xfrm>
          <a:prstGeom prst="rect">
            <a:avLst/>
          </a:prstGeom>
        </p:spPr>
      </p:pic>
      <p:pic>
        <p:nvPicPr>
          <p:cNvPr id="7" name="Picture 6" descr="26815180_160449891249038_4753281849229755340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447800"/>
            <a:ext cx="4572000" cy="3581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ve li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0"/>
            <a:ext cx="59436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4629921">
            <a:off x="-1909276" y="2704034"/>
            <a:ext cx="66133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সবাইকে ধন্যবাদ</a:t>
            </a:r>
            <a:endParaRPr lang="en-US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600200"/>
            <a:ext cx="4724400" cy="3048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যুক্তিবিদ্যা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১ম </a:t>
            </a:r>
            <a:r>
              <a:rPr lang="bn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প্ত্র</a:t>
            </a:r>
            <a:br>
              <a:rPr lang="bn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bn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অধ্যায়- ৩য়</a:t>
            </a:r>
            <a:br>
              <a:rPr lang="bn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bn-IN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যুক্তির উপাদান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28600"/>
            <a:ext cx="2895600" cy="9144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শিখণফল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3352801"/>
          </a:xfrm>
          <a:solidFill>
            <a:srgbClr val="92D050"/>
          </a:solidFill>
        </p:spPr>
        <p:txBody>
          <a:bodyPr>
            <a:scene3d>
              <a:camera prst="isometricOffAxis2Left"/>
              <a:lightRig rig="threePt" dir="t"/>
            </a:scene3d>
          </a:bodyPr>
          <a:lstStyle/>
          <a:p>
            <a:r>
              <a:rPr lang="bn-IN" dirty="0" smtClean="0"/>
              <a:t>যুক্তির উপাদান বর্ণনা করতে পারবে।</a:t>
            </a:r>
          </a:p>
          <a:p>
            <a:r>
              <a:rPr lang="bn-IN" dirty="0" smtClean="0"/>
              <a:t>পদের অর্থ, সংজ্ঞা ব্যাখ্যা করতে পারবে।</a:t>
            </a:r>
          </a:p>
          <a:p>
            <a:r>
              <a:rPr lang="bn-IN" dirty="0" smtClean="0"/>
              <a:t>শব্দের শ্রেণিবিভাগ ব্যাখ্যা করতে পারবে।</a:t>
            </a:r>
          </a:p>
          <a:p>
            <a:r>
              <a:rPr lang="bn-IN" dirty="0" smtClean="0"/>
              <a:t>পদ ও শব্দের পার্থক্য বর্ণনা করতে পারবে।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যুক্তির উপাদান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n-IN" dirty="0" smtClean="0">
                <a:solidFill>
                  <a:srgbClr val="00B050"/>
                </a:solidFill>
              </a:rPr>
              <a:t>যক্তিবিদ্যা হলো ভাষায় প্রকাশিত চিন্তার বিজ্ঞান।চিন্তা হচ্ছে যুক্তিবিদ্যার কেন্দ্রীয় বিষয়,যা একটি মানসিক প্রক্রিয়া।এই মানসিক প্রক্রিয়া মূলত অনুমান মূলক।আর ভাষায় ব্যক্ত এই অনুমানের রূপই হলো যুক্তি</a:t>
            </a:r>
            <a:r>
              <a:rPr lang="bn-IN" dirty="0" smtClean="0"/>
              <a:t>।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যুক্তি কোনো একক বা মৌলিক বিষয় নয়,এটি কতগুলো অংশ  সমষ্টি।একটি যুক্তিকে বিশ্লেষন করলে যা পাওয়া যায় ,সেগুলো ই হলো যুক্তির উপাদান।এই উপাদান গুলো অবধারণ হিসাবে প্রথমে মনে অবস্থান করে।যুক্তিবাক্যে উদ্দেশ্য ও বিধেয় নামক দুটি পদ থাকে।প্রথম অবস্থায় পদ দুটি সামান্য ধারণা হিসেবে মনে অবস্থান কর পরে সামান্য ধারনার সংযুক্তিতে গঠিত হয় অবধারনের। তারপর ভাষায় প্রকাশিত হয় যুক্তিবাক্যের।সুতরাং,প্রতিটি আলোচ্য বিষয়ই যুক্তির উপাদান।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tx2"/>
                </a:solidFill>
              </a:rPr>
              <a:t>পদ</a:t>
            </a:r>
            <a:r>
              <a:rPr lang="en-US" dirty="0" err="1" smtClean="0">
                <a:solidFill>
                  <a:schemeClr val="tx2"/>
                </a:solidFill>
              </a:rPr>
              <a:t>এর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অর্থ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>
                <a:solidFill>
                  <a:srgbClr val="00B050"/>
                </a:solidFill>
              </a:rPr>
              <a:t>প্রতিটি অর্থপূর্ণ শব্দ হলো পদ।পদের ইংরেজী প্রতিশব্দ </a:t>
            </a:r>
            <a:r>
              <a:rPr lang="en-US" dirty="0" err="1" smtClean="0">
                <a:solidFill>
                  <a:srgbClr val="FF0000"/>
                </a:solidFill>
              </a:rPr>
              <a:t>Term</a:t>
            </a:r>
            <a:r>
              <a:rPr lang="en-US" dirty="0" err="1" smtClean="0">
                <a:solidFill>
                  <a:srgbClr val="00B050"/>
                </a:solidFill>
              </a:rPr>
              <a:t>,যা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ল্যাটিন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শব্দ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Terminus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থেকে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এসেছে</a:t>
            </a:r>
            <a:r>
              <a:rPr lang="en-US" dirty="0" smtClean="0">
                <a:solidFill>
                  <a:srgbClr val="00B050"/>
                </a:solidFill>
              </a:rPr>
              <a:t>। </a:t>
            </a:r>
            <a:r>
              <a:rPr lang="en-US" dirty="0" err="1" smtClean="0">
                <a:solidFill>
                  <a:srgbClr val="00B050"/>
                </a:solidFill>
              </a:rPr>
              <a:t>যার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অর্থ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প্রান্ত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বা</a:t>
            </a:r>
            <a:r>
              <a:rPr lang="en-US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err="1" smtClean="0">
                <a:solidFill>
                  <a:srgbClr val="00B050"/>
                </a:solidFill>
              </a:rPr>
              <a:t>সী</a:t>
            </a:r>
            <a:r>
              <a:rPr lang="en-US" dirty="0" err="1" smtClean="0">
                <a:solidFill>
                  <a:srgbClr val="00B050"/>
                </a:solidFill>
              </a:rPr>
              <a:t>মা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এখানে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প্রান্ত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সীমা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হচ্ছে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উদ্দেশ্য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পদ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ওবিধেয়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পদ।যার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কিছু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বলা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সেটা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উদ্দেশ্য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পদ।আর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উদ্দেশ্য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সম্পর্কে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যা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কিছু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বলা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সেটা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বিধেয়।উদ্দেশ্য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বিধেয়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দুই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প্রান্তে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থাকে</a:t>
            </a:r>
            <a:r>
              <a:rPr lang="en-US" dirty="0" smtClean="0">
                <a:solidFill>
                  <a:srgbClr val="00B050"/>
                </a:solidFill>
              </a:rPr>
              <a:t> ,</a:t>
            </a:r>
            <a:r>
              <a:rPr lang="en-US" dirty="0" err="1" smtClean="0">
                <a:solidFill>
                  <a:srgbClr val="00B050"/>
                </a:solidFill>
              </a:rPr>
              <a:t>যা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নয়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জাতীয়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শব্দ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দ্বারা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সংযুক্ত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থাকে</a:t>
            </a:r>
            <a:r>
              <a:rPr lang="en-US" dirty="0" smtClean="0">
                <a:solidFill>
                  <a:srgbClr val="00B050"/>
                </a:solidFill>
              </a:rPr>
              <a:t>।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chemeClr val="tx2"/>
                </a:solidFill>
              </a:rPr>
              <a:t>পদের সংজ্ঞা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যে অর্থপূর্ণ শব্দ বা শব্দ সমষ্টি কোনো যুক্তিবাক্যের উদ্দেশ্য বা বিধেয় হিসেবে ব্যবহৃত হওয়ার যোগ্যতা রাখে তাকে </a:t>
            </a:r>
            <a:r>
              <a:rPr lang="bn-IN" b="1" dirty="0" smtClean="0">
                <a:solidFill>
                  <a:srgbClr val="FF0000"/>
                </a:solidFill>
              </a:rPr>
              <a:t>পদ </a:t>
            </a:r>
            <a:r>
              <a:rPr lang="bn-IN" dirty="0" smtClean="0">
                <a:solidFill>
                  <a:srgbClr val="00B050"/>
                </a:solidFill>
              </a:rPr>
              <a:t>বলে। যেমন- সুন্দর, নীল, পাখি ইত্যাদি।এই শব্দ তিনটি নিয়ে আমরা একটি যুক্তিবাক্য গঠন করতে পারি এভাবে –নীল পাখীটি  হয় সুন্দর।কাজেই আলোচ্য শব্দগুলোকে পদ বলে।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chemeClr val="tx2"/>
                </a:solidFill>
              </a:rPr>
              <a:t>শব্দের শ্রেণিবিভাগ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n-IN" dirty="0" smtClean="0">
                <a:solidFill>
                  <a:srgbClr val="00B050"/>
                </a:solidFill>
              </a:rPr>
              <a:t>শব্দ </a:t>
            </a:r>
            <a:r>
              <a:rPr lang="bn-IN" dirty="0" smtClean="0">
                <a:solidFill>
                  <a:srgbClr val="00B050"/>
                </a:solidFill>
              </a:rPr>
              <a:t>হচ্ছে পদের মূল উপাদান।পদ ও শব্দ পরস্পর সম্পর্কিত।এক বা একাধিক বর্ণ যখন অর্থ পূর্ণ রুপ ধারণ করে মনের বিভিন্ন অনুভূতি প্রকাশ করে তাকে শব্দবলে।এককথায় ,কথিত ধবনি বা লিখিত চিহ্নই </a:t>
            </a:r>
            <a:endParaRPr lang="bn-IN" dirty="0" smtClean="0">
              <a:solidFill>
                <a:srgbClr val="00B050"/>
              </a:solidFill>
            </a:endParaRPr>
          </a:p>
          <a:p>
            <a:r>
              <a:rPr lang="bn-IN" dirty="0" smtClean="0">
                <a:solidFill>
                  <a:srgbClr val="FF0000"/>
                </a:solidFill>
              </a:rPr>
              <a:t>শব্দ তিন প্রকারঃ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এক</a:t>
            </a:r>
            <a:r>
              <a:rPr lang="bn-IN" dirty="0" smtClean="0">
                <a:solidFill>
                  <a:srgbClr val="FFFF00"/>
                </a:solidFill>
              </a:rPr>
              <a:t>,</a:t>
            </a:r>
            <a:r>
              <a:rPr lang="bn-IN" dirty="0" smtClean="0">
                <a:solidFill>
                  <a:srgbClr val="7030A0"/>
                </a:solidFill>
              </a:rPr>
              <a:t>পদযোগ্য</a:t>
            </a:r>
            <a:r>
              <a:rPr lang="bn-IN" dirty="0" smtClean="0">
                <a:solidFill>
                  <a:srgbClr val="FFFF00"/>
                </a:solidFill>
              </a:rPr>
              <a:t> </a:t>
            </a:r>
            <a:r>
              <a:rPr lang="bn-IN" dirty="0" smtClean="0">
                <a:solidFill>
                  <a:srgbClr val="7030A0"/>
                </a:solidFill>
              </a:rPr>
              <a:t>শব্দঃ</a:t>
            </a:r>
            <a:r>
              <a:rPr lang="bn-IN" dirty="0" smtClean="0">
                <a:solidFill>
                  <a:srgbClr val="00B050"/>
                </a:solidFill>
              </a:rPr>
              <a:t>যে শব্দ অন্য শব্দের সাহায্য ছাড়া নিজেই যুক্তিবাক্যের উদ্দেশ্য বা বিধেয় হিসেবে ব্যবহ্রত হতে পারে তাকে পদযোগ্য শব্দ বলে।যেমন, মানুষ, কবি,ফুল,পাখি ইত্যাদি।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rgbClr val="7030A0"/>
                </a:solidFill>
              </a:rPr>
              <a:t>পদের প্রকারভেদ</a:t>
            </a:r>
            <a:endParaRPr lang="en-US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দুই,</a:t>
            </a:r>
            <a:r>
              <a:rPr lang="bn-IN" sz="2400" dirty="0" smtClean="0">
                <a:solidFill>
                  <a:srgbClr val="002060"/>
                </a:solidFill>
              </a:rPr>
              <a:t>সহপদযোগ্যশব্দঃ</a:t>
            </a:r>
            <a:r>
              <a:rPr lang="bn-IN" sz="2400" dirty="0" smtClean="0">
                <a:solidFill>
                  <a:srgbClr val="00B050"/>
                </a:solidFill>
              </a:rPr>
              <a:t>যে শব্দের নিজস্ব কোনো অর্থ নেই,অন্য পদের সাথে যুক্ত হয়ে পদযোগ্য হওয়ার যোগ্যতা রাখে ,তাকে সহপদযোগ্য শব্দ বলে।</a:t>
            </a:r>
          </a:p>
          <a:p>
            <a:r>
              <a:rPr lang="bn-IN" sz="2400" dirty="0" smtClean="0">
                <a:solidFill>
                  <a:srgbClr val="00B050"/>
                </a:solidFill>
              </a:rPr>
              <a:t>যেমন,টি, টা, খানা খানি।।বই এর সাথেখানা যুক্ত করে বইখানা,লোক এর সাথে টি যুক্ত করে লোকটি শব্দ তৈরী হয়েছে।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764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n-IN" sz="4100" dirty="0" smtClean="0">
                <a:solidFill>
                  <a:srgbClr val="FF0000"/>
                </a:solidFill>
              </a:rPr>
              <a:t>তিন</a:t>
            </a:r>
            <a:r>
              <a:rPr lang="bn-IN" sz="4100" dirty="0" smtClean="0">
                <a:solidFill>
                  <a:srgbClr val="00B050"/>
                </a:solidFill>
              </a:rPr>
              <a:t>,</a:t>
            </a:r>
            <a:r>
              <a:rPr lang="bn-IN" sz="4100" dirty="0" smtClean="0">
                <a:solidFill>
                  <a:srgbClr val="7030A0"/>
                </a:solidFill>
              </a:rPr>
              <a:t>পদনিরপেক্ষশব্দঃ</a:t>
            </a:r>
          </a:p>
          <a:p>
            <a:endParaRPr lang="bn-IN" sz="1800" dirty="0" smtClean="0"/>
          </a:p>
          <a:p>
            <a:r>
              <a:rPr lang="bn-IN" sz="4600" dirty="0" smtClean="0">
                <a:solidFill>
                  <a:srgbClr val="00B050"/>
                </a:solidFill>
              </a:rPr>
              <a:t>সব</a:t>
            </a:r>
            <a:r>
              <a:rPr lang="bn-IN" sz="4300" dirty="0" smtClean="0">
                <a:solidFill>
                  <a:srgbClr val="00B050"/>
                </a:solidFill>
              </a:rPr>
              <a:t> শব্দের নিজস্ব কোনো অর্থ </a:t>
            </a:r>
            <a:r>
              <a:rPr lang="bn-IN" sz="3600" dirty="0" smtClean="0">
                <a:solidFill>
                  <a:srgbClr val="00B050"/>
                </a:solidFill>
              </a:rPr>
              <a:t>নেই</a:t>
            </a:r>
            <a:r>
              <a:rPr lang="bn-IN" sz="4300" dirty="0" smtClean="0">
                <a:solidFill>
                  <a:srgbClr val="00B050"/>
                </a:solidFill>
              </a:rPr>
              <a:t>।কোনো শব্দের সাথে যুক্ত হয়ে ও কোনো অর্থ প্রকাশ করে তাকে পদনিরপেক্ষ শব্দ বলে।যেমন,বাহ,আহা,হায় হায় ইত্যাদি</a:t>
            </a:r>
            <a:endParaRPr lang="en-US" sz="43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u="sng" dirty="0" smtClean="0">
                <a:solidFill>
                  <a:schemeClr val="tx2"/>
                </a:solidFill>
              </a:rPr>
              <a:t>পদ ও শব্দের পার্থক্য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b="1" u="sng" dirty="0" smtClean="0">
                <a:solidFill>
                  <a:srgbClr val="FF0000"/>
                </a:solidFill>
              </a:rPr>
              <a:t>পদঃ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উদ্দেশ্য বিধেয় রুপে </a:t>
            </a:r>
            <a:r>
              <a:rPr lang="bn-IN" dirty="0" smtClean="0">
                <a:solidFill>
                  <a:srgbClr val="00B050"/>
                </a:solidFill>
              </a:rPr>
              <a:t>ব্যবহৃত </a:t>
            </a:r>
            <a:r>
              <a:rPr lang="bn-IN" dirty="0" smtClean="0">
                <a:solidFill>
                  <a:srgbClr val="00B050"/>
                </a:solidFill>
              </a:rPr>
              <a:t>শব্দ ই পদ।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পদ সব ক্ষেত্রে এক্টিমাত্র শব্দ নয়।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সব পদই শব্দ।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একটি যুক্তিবাক্যে কেবল মাত্র দুটি পদ থাকে।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যুক্তিবাক্যে ব্যবহৃত একটি পদ একই সময়ে একটি অর্থই প্রকাশ করে।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b="1" u="sng" dirty="0" smtClean="0">
                <a:solidFill>
                  <a:srgbClr val="FF0000"/>
                </a:solidFill>
              </a:rPr>
              <a:t>শব্দঃ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বর্ণ বা বর্ণ সমষ্টিই পদ।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শব্দ যত বড়ই হোক না কেন সেটি শব্দ।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সব শব্দ পদ নয়।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একট যুক্তিবাক্যে অনেক গুলো শব্দ থাকে।</a:t>
            </a:r>
          </a:p>
          <a:p>
            <a:r>
              <a:rPr lang="bn-IN" dirty="0" smtClean="0">
                <a:solidFill>
                  <a:srgbClr val="00B050"/>
                </a:solidFill>
              </a:rPr>
              <a:t>একটি শব্দের অনেক অর্থ থাকতে পারে।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489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শুভেচ্ছা সবাইকে</vt:lpstr>
      <vt:lpstr>যুক্তিবিদ্যা   ১ম প্ত্র অধ্যায়- ৩য় যুক্তির উপাদান</vt:lpstr>
      <vt:lpstr>শিখণফল</vt:lpstr>
      <vt:lpstr>যুক্তির উপাদান </vt:lpstr>
      <vt:lpstr>পদএর অর্থ</vt:lpstr>
      <vt:lpstr>পদের সংজ্ঞা</vt:lpstr>
      <vt:lpstr>শব্দের শ্রেণিবিভাগ</vt:lpstr>
      <vt:lpstr>পদের প্রকারভেদ</vt:lpstr>
      <vt:lpstr>পদ ও শব্দের পার্থক্য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2020-10-27T04:22:22Z</dcterms:created>
  <dcterms:modified xsi:type="dcterms:W3CDTF">2020-10-29T19:30:44Z</dcterms:modified>
</cp:coreProperties>
</file>