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93" r:id="rId3"/>
    <p:sldId id="284" r:id="rId4"/>
    <p:sldId id="282" r:id="rId5"/>
    <p:sldId id="283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0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3276600" cy="1066800"/>
          </a:xfrm>
        </p:spPr>
        <p:txBody>
          <a:bodyPr>
            <a:noAutofit/>
          </a:bodyPr>
          <a:lstStyle/>
          <a:p>
            <a:r>
              <a:rPr lang="en-US" sz="6600" kern="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sz="6600" kern="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</a:br>
            <a:r>
              <a:rPr lang="bn-BD" sz="7200" kern="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স্বাগতম</a:t>
            </a:r>
            <a:endParaRPr lang="en-US" sz="7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791200"/>
            <a:ext cx="8183880" cy="634908"/>
          </a:xfrm>
        </p:spPr>
        <p:txBody>
          <a:bodyPr>
            <a:noAutofit/>
          </a:bodyPr>
          <a:lstStyle/>
          <a:p>
            <a:r>
              <a:rPr lang="bn-IN" sz="1600" dirty="0" smtClean="0">
                <a:latin typeface="Kalpurush" pitchFamily="2" charset="0"/>
                <a:cs typeface="Kalpurush" pitchFamily="2" charset="0"/>
              </a:rPr>
              <a:t>মোছাঃ নিলুফা ইয়াসমিন।প্রভাষক(ফিন্যান্স ব্যাংকিং ও বিমা),বিপিএটিসি স্কুল এন্ড কলেজ,সাভার,ঢাকা</a:t>
            </a: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। 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13314" name="Picture 2" descr="Chicken &amp; rice casserole 375 for 45 min. 2 bags success rice. 2 cans cream  of chicken. 1 ca… | Purple butterfly wallpaper, Butterfly background,  Butterfly wallpap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8305800" cy="4243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3505200" cy="676656"/>
          </a:xfrm>
        </p:spPr>
        <p:txBody>
          <a:bodyPr>
            <a:normAutofit/>
          </a:bodyPr>
          <a:lstStyle/>
          <a:p>
            <a:r>
              <a:rPr lang="bn-IN" sz="32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চাহিদা ও যোগান তত্ত্বঃ </a:t>
            </a:r>
            <a:endParaRPr lang="en-US" sz="3200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38800"/>
            <a:ext cx="8183880" cy="420624"/>
          </a:xfrm>
        </p:spPr>
        <p:txBody>
          <a:bodyPr/>
          <a:lstStyle/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মোছাঃ নিলুফা ইয়াসমিন।প্রভাষক(ফিন্যান্স ব্যাংকিং ও বিমা),বিপিএটিসি স্কুল এন্ড কলেজ,সাভার,ঢাকা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মুদ্রার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চাহিদা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যোগানের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মাধ্যমে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এ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তত্ত্ব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নির্ধারিত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হয়।যখন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দেশে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রপ্তানি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বেড়ে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তখন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দেশে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বৈদেশিক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মুদ্রার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যোগান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বেড়ে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।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যোগান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বৃদ্ধির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সাথে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যদি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ঐ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মুদ্রার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চাহিদা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বাড়ে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তাহলে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দেশিয়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মুদ্রার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তুলনায়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বিদেশি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মুদ্রার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হ্রাস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পায়।এতে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পূর্বের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তুলনায়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দেশি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মুদ্রার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বিপরীতে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বেশি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বৈদেশিক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মুদ্রা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পাওয়া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যায়।অন্যদিকে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আমদানির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বৈদেশিক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মুদ্রার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চাহিদা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বৃদ্ধি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পায়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,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কারণ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পণ্যের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বিপরীতে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মূল্য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বৈদেশিক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মুদ্রায়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পরিশোধ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হয়।এতে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চাহিদা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বৃদ্ধির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সাথে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সাথে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দেশি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মুদ্রার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বিপরীতে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বিদেশি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মুদ্রার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বৃদ্ধি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পেতে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থাকে।ফলে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দেশিয়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মুদ্রামান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বিনিময়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হার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হ্রাস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পায়।একেই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চাহিদা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যোগান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তত্ত্ব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বলে।বর্তমানে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সবচেয়ে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বেশি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ব্যবহৃত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আধুনিক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পদ্ধতি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হচ্ছে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পদ্ধতি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যা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দ্বারা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বৈদেশিক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বিনিময়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হার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নির্ধারিত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।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5943600" cy="676656"/>
          </a:xfrm>
        </p:spPr>
        <p:txBody>
          <a:bodyPr>
            <a:noAutofit/>
          </a:bodyPr>
          <a:lstStyle/>
          <a:p>
            <a:r>
              <a:rPr lang="bn-IN" sz="5400" dirty="0" smtClean="0">
                <a:solidFill>
                  <a:schemeClr val="accent2"/>
                </a:solidFill>
                <a:latin typeface="Kalpurush" pitchFamily="2" charset="0"/>
                <a:cs typeface="Kalpurush" pitchFamily="2" charset="0"/>
              </a:rPr>
              <a:t>মূল্যায়নঃ </a:t>
            </a:r>
            <a:endParaRPr lang="en-US" sz="5400" dirty="0">
              <a:solidFill>
                <a:schemeClr val="accent2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মোছাঃ নিলুফা ইয়াসমিন।প্রভাষক(ফিন্যান্স ব্যাংকিং ও বিমা),বিপিএটিসি স্কুল এন্ড কলেজ,সাভার,ঢাকা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752600"/>
            <a:ext cx="8077200" cy="25545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IN" sz="32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বৈদেশিক বিনিময় কাকে বলে?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3200" dirty="0" smtClean="0">
                <a:solidFill>
                  <a:schemeClr val="accent1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বৈদেশিক বিনিময় হার কি? ?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Kalpurush" pitchFamily="2" charset="0"/>
                <a:cs typeface="Kalpurush" pitchFamily="2" charset="0"/>
              </a:rPr>
              <a:t>$</a:t>
            </a:r>
            <a:r>
              <a:rPr lang="bn-IN" sz="3200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Kalpurush" pitchFamily="2" charset="0"/>
                <a:cs typeface="Kalpurush" pitchFamily="2" charset="0"/>
              </a:rPr>
              <a:t>১</a:t>
            </a:r>
            <a:r>
              <a:rPr lang="en-US" sz="3200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Kalpurush" pitchFamily="2" charset="0"/>
                <a:cs typeface="Kalpurush" pitchFamily="2" charset="0"/>
              </a:rPr>
              <a:t>:</a:t>
            </a:r>
            <a:r>
              <a:rPr lang="bn-IN" sz="3200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Kalpurush" pitchFamily="2" charset="0"/>
                <a:cs typeface="Kalpurush" pitchFamily="2" charset="0"/>
              </a:rPr>
              <a:t>৮০</a:t>
            </a:r>
            <a:r>
              <a:rPr lang="en-US" sz="3200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Kalpurush" pitchFamily="2" charset="0"/>
                <a:cs typeface="Kalpurush" pitchFamily="2" charset="0"/>
              </a:rPr>
              <a:t>BDT </a:t>
            </a:r>
            <a:r>
              <a:rPr lang="en-US" sz="3200" dirty="0" err="1" smtClean="0">
                <a:solidFill>
                  <a:schemeClr val="tx2">
                    <a:lumMod val="10000"/>
                    <a:lumOff val="90000"/>
                  </a:schemeClr>
                </a:solidFill>
                <a:latin typeface="Kalpurush" pitchFamily="2" charset="0"/>
                <a:cs typeface="Kalpurush" pitchFamily="2" charset="0"/>
              </a:rPr>
              <a:t>অর্থ</a:t>
            </a:r>
            <a:r>
              <a:rPr lang="en-US" sz="3200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10000"/>
                    <a:lumOff val="90000"/>
                  </a:schemeClr>
                </a:solidFill>
                <a:latin typeface="Kalpurush" pitchFamily="2" charset="0"/>
                <a:cs typeface="Kalpurush" pitchFamily="2" charset="0"/>
              </a:rPr>
              <a:t>কি</a:t>
            </a:r>
            <a:r>
              <a:rPr lang="en-US" sz="3200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3200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Kalpurush" pitchFamily="2" charset="0"/>
                <a:cs typeface="Kalpurush" pitchFamily="2" charset="0"/>
              </a:rPr>
              <a:t>?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মিন্ট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প্যারিটি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তত্ত্বের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জনক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? </a:t>
            </a:r>
            <a:endParaRPr lang="bn-IN" sz="3200" dirty="0" smtClean="0">
              <a:latin typeface="Kalpurush" pitchFamily="2" charset="0"/>
              <a:cs typeface="Kalpurush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ক্রয়</a:t>
            </a:r>
            <a:r>
              <a:rPr lang="en-US" sz="32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ক্ষমতা</a:t>
            </a:r>
            <a:r>
              <a:rPr lang="en-US" sz="32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তত্ত্বটি</a:t>
            </a:r>
            <a:r>
              <a:rPr lang="en-US" sz="32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কাকে</a:t>
            </a:r>
            <a:r>
              <a:rPr lang="en-US" sz="32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32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? </a:t>
            </a:r>
            <a:r>
              <a:rPr lang="bn-IN" sz="32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2209800" cy="676656"/>
          </a:xfrm>
        </p:spPr>
        <p:txBody>
          <a:bodyPr>
            <a:normAutofit/>
          </a:bodyPr>
          <a:lstStyle/>
          <a:p>
            <a:r>
              <a:rPr lang="bn-IN" sz="4000" dirty="0" smtClean="0">
                <a:solidFill>
                  <a:schemeClr val="accent1"/>
                </a:solidFill>
                <a:latin typeface="Kalpurush" pitchFamily="2" charset="0"/>
                <a:cs typeface="Kalpurush" pitchFamily="2" charset="0"/>
              </a:rPr>
              <a:t>বাড়ির কাজ</a:t>
            </a:r>
            <a:endParaRPr lang="en-US" sz="4000" dirty="0">
              <a:solidFill>
                <a:schemeClr val="accent1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5715000"/>
            <a:ext cx="8183880" cy="420624"/>
          </a:xfrm>
        </p:spPr>
        <p:txBody>
          <a:bodyPr/>
          <a:lstStyle/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মোছাঃ নিলুফা ইয়াসমিন।প্রভাষক(ফিন্যান্স ব্যাংকিং ও বিমা),বিপিএটিসি স্কুল এন্ড কলেজ,সাভার,ঢাকা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33400" y="1066800"/>
            <a:ext cx="1447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11430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বৈদেশিক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বিনিময়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বিনিময়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হার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কাকে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?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গুরুত্ব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বর্ননা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কর</a:t>
            </a:r>
            <a:r>
              <a:rPr lang="bn-IN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। 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62000" y="2667000"/>
            <a:ext cx="1600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266700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Kalpurush" pitchFamily="2" charset="0"/>
                <a:cs typeface="Kalpurush" pitchFamily="2" charset="0"/>
              </a:rPr>
              <a:t>বিনিময়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Kalpurush" pitchFamily="2" charset="0"/>
                <a:cs typeface="Kalpurush" pitchFamily="2" charset="0"/>
              </a:rPr>
              <a:t>হার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Kalpurush" pitchFamily="2" charset="0"/>
                <a:cs typeface="Kalpurush" pitchFamily="2" charset="0"/>
              </a:rPr>
              <a:t>পদ্ধতিগুলো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Kalpurush" pitchFamily="2" charset="0"/>
                <a:cs typeface="Kalpurush" pitchFamily="2" charset="0"/>
              </a:rPr>
              <a:t>কি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Kalpurush" pitchFamily="2" charset="0"/>
                <a:cs typeface="Kalpurush" pitchFamily="2" charset="0"/>
              </a:rPr>
              <a:t>কি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Kalpurush" pitchFamily="2" charset="0"/>
                <a:cs typeface="Kalpurush" pitchFamily="2" charset="0"/>
              </a:rPr>
              <a:t>বিস্তারিত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Kalpurush" pitchFamily="2" charset="0"/>
                <a:cs typeface="Kalpurush" pitchFamily="2" charset="0"/>
              </a:rPr>
              <a:t>পড়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Kalpurush" pitchFamily="2" charset="0"/>
                <a:cs typeface="Kalpurush" pitchFamily="2" charset="0"/>
              </a:rPr>
              <a:t>লিখ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Kalpurush" pitchFamily="2" charset="0"/>
                <a:cs typeface="Kalpurush" pitchFamily="2" charset="0"/>
              </a:rPr>
              <a:t>। 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hank you to everyone who supported our quiz night - St George's Childcare"/>
          <p:cNvSpPr>
            <a:spLocks noChangeAspect="1" noChangeArrowheads="1"/>
          </p:cNvSpPr>
          <p:nvPr/>
        </p:nvSpPr>
        <p:spPr bwMode="auto">
          <a:xfrm>
            <a:off x="155575" y="-784225"/>
            <a:ext cx="2790825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Thank you to everyone who supported our quiz night - St George's Childcare"/>
          <p:cNvSpPr>
            <a:spLocks noChangeAspect="1" noChangeArrowheads="1"/>
          </p:cNvSpPr>
          <p:nvPr/>
        </p:nvSpPr>
        <p:spPr bwMode="auto">
          <a:xfrm>
            <a:off x="155575" y="-784225"/>
            <a:ext cx="2790825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 descr="thank you pi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71600"/>
            <a:ext cx="6934200" cy="434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733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bn-IN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শিক্ষক 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943600"/>
            <a:ext cx="8183880" cy="420624"/>
          </a:xfrm>
        </p:spPr>
        <p:txBody>
          <a:bodyPr>
            <a:normAutofit fontScale="92500" lnSpcReduction="10000"/>
          </a:bodyPr>
          <a:lstStyle/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মোছাঃ নিলুফা ইয়াসমিন।প্রভাষক(ফিন্যান্স ব্যাংকিং ও বিমা),বিপিএটিসি স্কুল এন্ড কলেজ,সাভার,ঢাকা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।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2438400"/>
            <a:ext cx="3733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2800" b="1" dirty="0" smtClean="0">
                <a:solidFill>
                  <a:schemeClr val="accent4"/>
                </a:solidFill>
                <a:latin typeface="Kalpurush" pitchFamily="2" charset="0"/>
                <a:cs typeface="Kalpurush" pitchFamily="2" charset="0"/>
              </a:rPr>
              <a:t>মোছাঃ নিলুফা ইয়াসমিন</a:t>
            </a:r>
            <a:r>
              <a:rPr lang="en-US" sz="2800" b="1" dirty="0" smtClean="0">
                <a:solidFill>
                  <a:schemeClr val="accent4"/>
                </a:solidFill>
                <a:latin typeface="Kalpurush" pitchFamily="2" charset="0"/>
                <a:cs typeface="Kalpurush" pitchFamily="2" charset="0"/>
              </a:rPr>
              <a:t> </a:t>
            </a:r>
            <a:endParaRPr lang="en-US" sz="1050" dirty="0" smtClean="0">
              <a:solidFill>
                <a:schemeClr val="accent4"/>
              </a:solidFill>
              <a:latin typeface="Kalpurush" pitchFamily="2" charset="0"/>
              <a:cs typeface="Kalpurush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2800" b="1" dirty="0" smtClean="0">
                <a:solidFill>
                  <a:schemeClr val="accent4"/>
                </a:solidFill>
                <a:latin typeface="Kalpurush" pitchFamily="2" charset="0"/>
                <a:cs typeface="Kalpurush" pitchFamily="2" charset="0"/>
              </a:rPr>
              <a:t>প্রভাষক </a:t>
            </a:r>
            <a:r>
              <a:rPr lang="en-US" sz="2800" b="1" dirty="0" smtClean="0">
                <a:solidFill>
                  <a:schemeClr val="accent4"/>
                </a:solidFill>
                <a:latin typeface="Kalpurush" pitchFamily="2" charset="0"/>
                <a:cs typeface="Kalpurush" pitchFamily="2" charset="0"/>
              </a:rPr>
              <a:t>(</a:t>
            </a:r>
            <a:r>
              <a:rPr lang="bn-IN" sz="2800" b="1" dirty="0" smtClean="0">
                <a:solidFill>
                  <a:schemeClr val="accent4"/>
                </a:solidFill>
                <a:latin typeface="Kalpurush" pitchFamily="2" charset="0"/>
                <a:cs typeface="Kalpurush" pitchFamily="2" charset="0"/>
              </a:rPr>
              <a:t>ফিন্যান্স ব্যাংকিং ও বিমা</a:t>
            </a:r>
            <a:r>
              <a:rPr lang="en-US" sz="2800" b="1" dirty="0" smtClean="0">
                <a:solidFill>
                  <a:schemeClr val="accent4"/>
                </a:solidFill>
                <a:latin typeface="Kalpurush" pitchFamily="2" charset="0"/>
                <a:cs typeface="Kalpurush" pitchFamily="2" charset="0"/>
              </a:rPr>
              <a:t>)</a:t>
            </a:r>
            <a:endParaRPr lang="en-US" sz="1050" dirty="0" smtClean="0">
              <a:solidFill>
                <a:schemeClr val="accent4"/>
              </a:solidFill>
              <a:latin typeface="Kalpurush" pitchFamily="2" charset="0"/>
              <a:cs typeface="Kalpurush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2800" b="1" dirty="0" smtClean="0">
                <a:solidFill>
                  <a:schemeClr val="accent4"/>
                </a:solidFill>
                <a:latin typeface="Kalpurush" pitchFamily="2" charset="0"/>
                <a:cs typeface="Kalpurush" pitchFamily="2" charset="0"/>
              </a:rPr>
              <a:t>বিপিএটিসি স্কুল এন্ড কলেজ</a:t>
            </a:r>
            <a:r>
              <a:rPr lang="en-US" sz="2800" b="1" dirty="0" smtClean="0">
                <a:solidFill>
                  <a:schemeClr val="accent4"/>
                </a:solidFill>
                <a:latin typeface="Kalpurush" pitchFamily="2" charset="0"/>
                <a:cs typeface="Kalpurush" pitchFamily="2" charset="0"/>
              </a:rPr>
              <a:t> </a:t>
            </a:r>
            <a:endParaRPr lang="en-US" sz="1050" dirty="0" smtClean="0">
              <a:solidFill>
                <a:schemeClr val="accent4"/>
              </a:solidFill>
              <a:latin typeface="Kalpurush" pitchFamily="2" charset="0"/>
              <a:cs typeface="Kalpurush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2800" b="1" dirty="0" smtClean="0">
                <a:solidFill>
                  <a:schemeClr val="accent4"/>
                </a:solidFill>
                <a:latin typeface="Kalpurush" pitchFamily="2" charset="0"/>
                <a:cs typeface="Kalpurush" pitchFamily="2" charset="0"/>
              </a:rPr>
              <a:t>সাভার</a:t>
            </a:r>
            <a:r>
              <a:rPr lang="en-US" sz="2800" b="1" dirty="0" smtClean="0">
                <a:solidFill>
                  <a:schemeClr val="accent4"/>
                </a:solidFill>
                <a:latin typeface="Kalpurush" pitchFamily="2" charset="0"/>
                <a:cs typeface="Kalpurush" pitchFamily="2" charset="0"/>
              </a:rPr>
              <a:t>,</a:t>
            </a:r>
            <a:r>
              <a:rPr lang="bn-IN" sz="2800" b="1" dirty="0" smtClean="0">
                <a:solidFill>
                  <a:schemeClr val="accent4"/>
                </a:solidFill>
                <a:latin typeface="Kalpurush" pitchFamily="2" charset="0"/>
                <a:cs typeface="Kalpurush" pitchFamily="2" charset="0"/>
              </a:rPr>
              <a:t>ঢাকা।</a:t>
            </a:r>
            <a:r>
              <a:rPr lang="en-US" sz="2800" b="1" dirty="0" smtClean="0">
                <a:solidFill>
                  <a:schemeClr val="accent4"/>
                </a:solidFill>
                <a:latin typeface="Kalpurush" pitchFamily="2" charset="0"/>
                <a:cs typeface="Kalpurush" pitchFamily="2" charset="0"/>
              </a:rPr>
              <a:t> </a:t>
            </a:r>
            <a:endParaRPr lang="en-US" sz="2000" dirty="0" smtClean="0">
              <a:solidFill>
                <a:schemeClr val="accent4"/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457200"/>
            <a:ext cx="434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3276600" cy="457200"/>
          </a:xfrm>
        </p:spPr>
        <p:txBody>
          <a:bodyPr>
            <a:normAutofit/>
          </a:bodyPr>
          <a:lstStyle/>
          <a:p>
            <a:r>
              <a:rPr lang="bn-IN" sz="2400" dirty="0" smtClean="0">
                <a:solidFill>
                  <a:schemeClr val="accent4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নিচের চিত্রগুলো ল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ক্ষ্য</a:t>
            </a:r>
            <a:r>
              <a:rPr lang="bn-IN" sz="2400" dirty="0" smtClean="0">
                <a:solidFill>
                  <a:schemeClr val="accent4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কর </a:t>
            </a:r>
            <a:endParaRPr lang="en-US" sz="2400" dirty="0">
              <a:solidFill>
                <a:schemeClr val="accent4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00"/>
            <a:ext cx="8183880" cy="420624"/>
          </a:xfrm>
        </p:spPr>
        <p:txBody>
          <a:bodyPr/>
          <a:lstStyle/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মোছাঃ নিলুফা ইয়াসমিন।প্রভাষক(ফিন্যান্স ব্যাংকিং ও বিমা),বিপিএটিসি স্কুল এন্ড কলেজ,সাভার,ঢাকা</a:t>
            </a:r>
            <a:endParaRPr lang="en-US" dirty="0"/>
          </a:p>
        </p:txBody>
      </p:sp>
      <p:sp>
        <p:nvSpPr>
          <p:cNvPr id="12290" name="AutoShape 2" descr="Interpreting Foreign Exchange Rate Charts"/>
          <p:cNvSpPr>
            <a:spLocks noChangeAspect="1" noChangeArrowheads="1"/>
          </p:cNvSpPr>
          <p:nvPr/>
        </p:nvSpPr>
        <p:spPr bwMode="auto">
          <a:xfrm>
            <a:off x="155575" y="-808038"/>
            <a:ext cx="2695575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Interpreting Foreign Exchange Rate Charts"/>
          <p:cNvSpPr>
            <a:spLocks noChangeAspect="1" noChangeArrowheads="1"/>
          </p:cNvSpPr>
          <p:nvPr/>
        </p:nvSpPr>
        <p:spPr bwMode="auto">
          <a:xfrm>
            <a:off x="155575" y="-808038"/>
            <a:ext cx="2695575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4" name="AutoShape 6" descr="Interpreting Foreign Exchange Rate Charts"/>
          <p:cNvSpPr>
            <a:spLocks noChangeAspect="1" noChangeArrowheads="1"/>
          </p:cNvSpPr>
          <p:nvPr/>
        </p:nvSpPr>
        <p:spPr bwMode="auto">
          <a:xfrm>
            <a:off x="155575" y="-808038"/>
            <a:ext cx="2695575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6" name="AutoShape 8" descr="Interpreting Foreign Exchange Rate Charts"/>
          <p:cNvSpPr>
            <a:spLocks noChangeAspect="1" noChangeArrowheads="1"/>
          </p:cNvSpPr>
          <p:nvPr/>
        </p:nvSpPr>
        <p:spPr bwMode="auto">
          <a:xfrm>
            <a:off x="155575" y="-808038"/>
            <a:ext cx="2695575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8" name="AutoShape 10" descr="Interpreting Foreign Exchange Rate Charts"/>
          <p:cNvSpPr>
            <a:spLocks noChangeAspect="1" noChangeArrowheads="1"/>
          </p:cNvSpPr>
          <p:nvPr/>
        </p:nvSpPr>
        <p:spPr bwMode="auto">
          <a:xfrm>
            <a:off x="155575" y="-808038"/>
            <a:ext cx="2695575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0" name="AutoShape 12" descr="Interpreting Foreign Exchange Rate Charts"/>
          <p:cNvSpPr>
            <a:spLocks noChangeAspect="1" noChangeArrowheads="1"/>
          </p:cNvSpPr>
          <p:nvPr/>
        </p:nvSpPr>
        <p:spPr bwMode="auto">
          <a:xfrm>
            <a:off x="155575" y="-808038"/>
            <a:ext cx="2695575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302" name="Picture 14" descr="Interpreting Foreign Exchange Rate Char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514600"/>
            <a:ext cx="4572000" cy="3210819"/>
          </a:xfrm>
          <a:prstGeom prst="rect">
            <a:avLst/>
          </a:prstGeom>
          <a:noFill/>
        </p:spPr>
      </p:pic>
      <p:pic>
        <p:nvPicPr>
          <p:cNvPr id="12304" name="Picture 16" descr="5 Tips to save money on your foreign currency exchange | Xpress Mone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905000"/>
            <a:ext cx="41148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19800"/>
            <a:ext cx="8183880" cy="420624"/>
          </a:xfrm>
        </p:spPr>
        <p:txBody>
          <a:bodyPr>
            <a:normAutofit fontScale="92500" lnSpcReduction="10000"/>
          </a:bodyPr>
          <a:lstStyle/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মোছাঃ নিলুফা ইয়াসমিন।প্রভাষক(ফিন্যান্স ব্যাংকিং ও বিমা),বিপিএটিসি স্কুল এন্ড কলেজ,সাভার,ঢাকা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। </a:t>
            </a:r>
            <a:endParaRPr lang="en-US" sz="2800" dirty="0" smtClean="0">
              <a:latin typeface="Kalpurush" pitchFamily="2" charset="0"/>
              <a:cs typeface="Kalpurush" pitchFamily="2" charset="0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3429000" cy="7232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anchor="ctr">
            <a:spAutoFit/>
          </a:bodyPr>
          <a:lstStyle/>
          <a:p>
            <a:r>
              <a:rPr lang="bn-IN" sz="4400" dirty="0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আজকের পাঠঃ 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6172200" cy="3416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বৈদেশিক</a:t>
            </a:r>
            <a:r>
              <a:rPr lang="en-US" sz="5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5400" dirty="0" err="1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বিনিময়</a:t>
            </a:r>
            <a:r>
              <a:rPr lang="en-US" sz="5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5400" dirty="0" err="1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বৈদেশিক</a:t>
            </a:r>
            <a:r>
              <a:rPr lang="en-US" sz="5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5400" dirty="0" err="1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মুদ্রা</a:t>
            </a:r>
            <a:endParaRPr lang="en-US" sz="5400" dirty="0" smtClean="0">
              <a:solidFill>
                <a:sysClr val="windowText" lastClr="00000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5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অধ্যায়-৮</a:t>
            </a:r>
          </a:p>
          <a:p>
            <a:r>
              <a:rPr lang="en-US" sz="5400" dirty="0" err="1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ব্যাংকিং</a:t>
            </a:r>
            <a:r>
              <a:rPr lang="en-US" sz="5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5400" dirty="0" err="1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বিমা</a:t>
            </a:r>
            <a:r>
              <a:rPr lang="en-US" sz="5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 ২য় </a:t>
            </a:r>
            <a:r>
              <a:rPr lang="en-US" sz="5400" dirty="0" err="1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বর্ষ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  </a:t>
            </a:r>
            <a:endParaRPr lang="en-US" sz="5400" dirty="0">
              <a:solidFill>
                <a:schemeClr val="accent6">
                  <a:lumMod val="50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83880" cy="676656"/>
          </a:xfrm>
        </p:spPr>
        <p:txBody>
          <a:bodyPr>
            <a:norm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 পাঠ শেষে শিক্ষার্থীরা-</a:t>
            </a:r>
            <a:endParaRPr lang="en-US" sz="40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867400"/>
            <a:ext cx="8183880" cy="420624"/>
          </a:xfrm>
        </p:spPr>
        <p:txBody>
          <a:bodyPr>
            <a:normAutofit fontScale="92500" lnSpcReduction="10000"/>
          </a:bodyPr>
          <a:lstStyle/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মোছাঃ নিলুফা ইয়াসমিন।প্রভাষক(ফিন্যান্স ব্যাংকিং ও বিমা),বিপিএটিসি স্কুল এন্ড কলেজ,সাভার,ঢাকা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। </a:t>
            </a:r>
            <a:endParaRPr lang="en-US" sz="2800" dirty="0" smtClean="0">
              <a:latin typeface="Kalpurush" pitchFamily="2" charset="0"/>
              <a:cs typeface="Kalpurush" pitchFamily="2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391400" cy="28007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ব</a:t>
            </a:r>
            <a:r>
              <a:rPr lang="en-US" sz="4400" dirty="0" err="1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ৈদেশিক</a:t>
            </a:r>
            <a:r>
              <a:rPr lang="en-US" sz="4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dirty="0" err="1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বিনিময়</a:t>
            </a:r>
            <a:r>
              <a:rPr lang="en-US" sz="4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4400" dirty="0" err="1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বৈদেশিক</a:t>
            </a:r>
            <a:r>
              <a:rPr lang="en-US" sz="4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dirty="0" err="1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মুদ্রা</a:t>
            </a:r>
            <a:r>
              <a:rPr lang="en-US" sz="4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4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কি-তা </a:t>
            </a:r>
            <a:r>
              <a:rPr lang="bn-IN" sz="4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জানতে পারবে</a:t>
            </a:r>
            <a:r>
              <a:rPr lang="bn-IN" sz="4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।</a:t>
            </a:r>
            <a:r>
              <a:rPr lang="en-US" sz="4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bn-IN" sz="4400" dirty="0" smtClean="0">
              <a:solidFill>
                <a:sysClr val="windowText" lastClr="000000"/>
              </a:solidFill>
              <a:latin typeface="Kalpurush" pitchFamily="2" charset="0"/>
              <a:cs typeface="Kalpurush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400" dirty="0" err="1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বিনিময়</a:t>
            </a:r>
            <a:r>
              <a:rPr lang="en-US" sz="4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dirty="0" err="1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হার</a:t>
            </a:r>
            <a:r>
              <a:rPr lang="en-US" sz="4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dirty="0" err="1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নির্ধারণের</a:t>
            </a:r>
            <a:r>
              <a:rPr lang="en-US" sz="4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dirty="0" err="1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বিভিন্ন</a:t>
            </a:r>
            <a:r>
              <a:rPr lang="en-US" sz="4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dirty="0" err="1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পদ্ধতি</a:t>
            </a:r>
            <a:r>
              <a:rPr lang="en-US" sz="4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dirty="0" err="1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সম্পর্কে</a:t>
            </a:r>
            <a:r>
              <a:rPr lang="en-US" sz="4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dirty="0" err="1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জানতে</a:t>
            </a:r>
            <a:r>
              <a:rPr lang="en-US" sz="4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dirty="0" err="1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পারবে</a:t>
            </a:r>
            <a:r>
              <a:rPr lang="en-US" sz="4400" dirty="0" smtClean="0">
                <a:solidFill>
                  <a:sysClr val="windowText" lastClr="000000"/>
                </a:solidFill>
                <a:latin typeface="Kalpurush" pitchFamily="2" charset="0"/>
                <a:cs typeface="Kalpurush" pitchFamily="2" charset="0"/>
              </a:rPr>
              <a:t>। </a:t>
            </a:r>
            <a:endParaRPr lang="bn-IN" sz="4400" dirty="0" smtClean="0">
              <a:solidFill>
                <a:sysClr val="windowText" lastClr="0000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0242" name="AutoShape 2" descr="Documents Used in Foreign Trade"/>
          <p:cNvSpPr>
            <a:spLocks noChangeAspect="1" noChangeArrowheads="1"/>
          </p:cNvSpPr>
          <p:nvPr/>
        </p:nvSpPr>
        <p:spPr bwMode="auto">
          <a:xfrm>
            <a:off x="155575" y="-822325"/>
            <a:ext cx="258127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Documents Used in Foreign Trade"/>
          <p:cNvSpPr>
            <a:spLocks noChangeAspect="1" noChangeArrowheads="1"/>
          </p:cNvSpPr>
          <p:nvPr/>
        </p:nvSpPr>
        <p:spPr bwMode="auto">
          <a:xfrm>
            <a:off x="155575" y="-822325"/>
            <a:ext cx="258127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Documents Used in Foreign Trade"/>
          <p:cNvSpPr>
            <a:spLocks noChangeAspect="1" noChangeArrowheads="1"/>
          </p:cNvSpPr>
          <p:nvPr/>
        </p:nvSpPr>
        <p:spPr bwMode="auto">
          <a:xfrm>
            <a:off x="155575" y="-822325"/>
            <a:ext cx="258127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AutoShape 8" descr="Documents Used in Foreign Trade"/>
          <p:cNvSpPr>
            <a:spLocks noChangeAspect="1" noChangeArrowheads="1"/>
          </p:cNvSpPr>
          <p:nvPr/>
        </p:nvSpPr>
        <p:spPr bwMode="auto">
          <a:xfrm>
            <a:off x="155575" y="-822325"/>
            <a:ext cx="258127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AutoShape 10" descr="Documents Used in Foreign Trade"/>
          <p:cNvSpPr>
            <a:spLocks noChangeAspect="1" noChangeArrowheads="1"/>
          </p:cNvSpPr>
          <p:nvPr/>
        </p:nvSpPr>
        <p:spPr bwMode="auto">
          <a:xfrm>
            <a:off x="155575" y="-822325"/>
            <a:ext cx="258127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6477000" cy="981456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এসো প্রথমেই জানি বৈদেশিক বিনিময়</a:t>
            </a:r>
            <a:br>
              <a:rPr lang="bn-IN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</a:br>
            <a:r>
              <a:rPr lang="bn-IN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               ও বিনিময় হার কি?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791200"/>
            <a:ext cx="8183880" cy="420624"/>
          </a:xfrm>
        </p:spPr>
        <p:txBody>
          <a:bodyPr/>
          <a:lstStyle/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মোছাঃ নিলুফা ইয়াসমিন।প্রভাষক(ফিন্যান্স ব্যাংকিং ও বিমা),বিপিএটিসি স্কুল এন্ড কলেজ,সাভার,ঢাকা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524000"/>
            <a:ext cx="8229600" cy="39703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বৈদেশিক বিনিময়(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Foreign Exchange):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একদেশের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মুদ্রা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অন্য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দেশের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মুদ্রায়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রুপান্তর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বৈদেশিক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বিনিময়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হয়।একটি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দেশের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আমদানি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রপ্তানি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শুরু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বিদেশ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ভ্রমণ।শিক্ষা,চিকি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ৎসা,বিদেশি পণ্য বা সেবা গ্রহণের ক্ষেত্রে বৈদেশিক বিনিময় অপরিহার্য।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বিনিময় হার(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Exchange Rate):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কোন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দেশের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মুদ্রা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দ্বারা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অন্য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কোন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দেশের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পরিমাণ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মুদ্রা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ক্রয়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অনুপাত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হারকে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বিনিময়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হার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হয়।যেমন-আমেরিকার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১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ডলার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=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বাংলাদেশের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৮০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টাকা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অর্থা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ৎ ১$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=৮০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BDT.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5720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বিনিময়</a:t>
            </a:r>
            <a:r>
              <a:rPr lang="en-US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হার</a:t>
            </a:r>
            <a:r>
              <a:rPr lang="en-US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নির্ধারণ</a:t>
            </a:r>
            <a:r>
              <a:rPr lang="en-US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পদ্ধতিঃ</a:t>
            </a:r>
            <a:r>
              <a:rPr lang="en-US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dirty="0">
              <a:solidFill>
                <a:srgbClr val="C000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91200"/>
            <a:ext cx="8183880" cy="420624"/>
          </a:xfrm>
        </p:spPr>
        <p:txBody>
          <a:bodyPr/>
          <a:lstStyle/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মোছাঃ নিলুফা ইয়াসমিন।প্রভাষক(ফিন্যান্স ব্যাংকিং ও বিমা),বিপিএটিসি স্কুল এন্ড কলেজ,সাভার,ঢাকা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1143000"/>
            <a:ext cx="8382000" cy="41549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বিভন্ন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মূল্যমানের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কারণে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বিনিময়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হারের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হ্রাস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বৃদ্ধি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ঘটে।সাধারণত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মূদ্রার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চাহিদা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যোগানের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উপর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ভিত্তি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মূদ্রার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হ্রাস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বৃদ্ধি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পায়।ইতিহাস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ঘেটে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৪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ধরণের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বিনিময়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হার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পদ্ধতি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দেখা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যায়।যথা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-</a:t>
            </a:r>
          </a:p>
          <a:p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১)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স্বর্ণমান</a:t>
            </a:r>
            <a:r>
              <a:rPr lang="bn-IN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পদ্ধতিঃ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প্রাচীনকালে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স্বর্ণমান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পদ্ধতিতে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বিনিময়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হার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নির্ধারিত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।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কেননা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ঐ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সময়ে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অধিকাংশ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দেশেই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স্বর্ণমুদ্রা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প্রচলিত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ছিল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যা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মুদ্রার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বিপরীতে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হতো।১৭১৭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সালে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ব্রিটিশ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টাকশাল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বিশেষজ্ঞ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স্যার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আইজ্যাক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নিউটন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সোনা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রুপার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তুলনামূলক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বিনিময়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হার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নির্ধারণে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স্বর্নমান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পদ্ধতি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প্রবর্তন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করেন।যেমন-যুক্তরাষ্ট্রে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১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আউন্স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স্বর্ন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ক্রয়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১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ডলার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প্রয়োজন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সেখানে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বাংলাদেশে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১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আউন্স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সোনা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ক্রয়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৮০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টাকা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প্রয়োজন।এই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বিনিময়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হারকেই</a:t>
            </a:r>
            <a:r>
              <a:rPr lang="bn-IN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টাকশাল বা মিন্ট প্যারিটি তত্ত্ব বলে।এ তত্ত্বের বাস্তব প্রয়োগ এখন দেখা যায় না। 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 </a:t>
            </a:r>
            <a:endParaRPr lang="en-US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5257800" cy="676656"/>
          </a:xfrm>
        </p:spPr>
        <p:txBody>
          <a:bodyPr>
            <a:noAutofit/>
          </a:bodyPr>
          <a:lstStyle/>
          <a:p>
            <a:r>
              <a:rPr lang="bn-IN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২)আই.এম.এফ বা পার ভ্যালু তত্ত্বঃ 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43600"/>
            <a:ext cx="8183880" cy="420624"/>
          </a:xfrm>
        </p:spPr>
        <p:txBody>
          <a:bodyPr/>
          <a:lstStyle/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মোছাঃ নিলুফা ইয়াসমিন।প্রভাষক(ফিন্যান্স ব্যাংকিং ও বিমা),বিপিএটিসি স্কুল এন্ড কলেজ,সাভার,ঢাকা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76400"/>
            <a:ext cx="8229600" cy="40318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আই.এম.এফ অর্থ হচ্ছে (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Intarnational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Monitery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Fund)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যা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মুদ্রা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তহবিল।সাধারণত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যুদ্ধ,প্রাকৃতিক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দূর্যোগ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দ্বারা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ক্ষতিগ্রস্থ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দেশগুলোকে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আর্থিক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সহায়তা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দেয়ার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উদ্দেশ্যেই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ফান্ড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গঠন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হয়েছে।সে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সময়ে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১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আউন্স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স্বর্ন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=৩৫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মার্কিন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ডলার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এ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বিনিময়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হার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ধরা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হত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পার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ভ্যালু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শতকরা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১%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বাড়ানো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কমানো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যেত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যা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আই.এম.এফের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অনুমতি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ছাড়া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যেত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না।১৯৭১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সালের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১৫ই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আগষ্ট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পর্যন্ত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এ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পদ্ধতি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চালু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ছিল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। 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4114800" cy="609600"/>
          </a:xfrm>
        </p:spPr>
        <p:txBody>
          <a:bodyPr>
            <a:normAutofit/>
          </a:bodyPr>
          <a:lstStyle/>
          <a:p>
            <a:r>
              <a:rPr lang="bn-IN" sz="3200" dirty="0" smtClean="0">
                <a:solidFill>
                  <a:schemeClr val="accent2"/>
                </a:solidFill>
                <a:latin typeface="Kalpurush" pitchFamily="2" charset="0"/>
                <a:cs typeface="Kalpurush" pitchFamily="2" charset="0"/>
              </a:rPr>
              <a:t>৩)ক্রয় ক্ষমতা সমতা তত্ত্বঃ </a:t>
            </a:r>
            <a:endParaRPr lang="en-US" sz="3200" dirty="0">
              <a:solidFill>
                <a:schemeClr val="accent2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মোছাঃ নিলুফা ইয়াসমিন।প্রভাষক(ফিন্যান্স ব্যাংকিং ও বিমা),বিপিএটিসি স্কুল এন্ড কলেজ,সাভার,ঢাকা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8288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সুইডিশ অর্থনীতিবিদ প্রফেসর গুস্তাব ক্যাসেল এ তত্ত্বের প্রবক্তা।এ তত্বনুযায়ী একটি আন্তর্জাতিক পণ্যের মূল্য দুটো দেশের মুদ্রামানের একই বিন্দুতে মিলিত হলে ঐ বিন্দুতে বিনিময় হার নির্নিত হয়।ধরা যাক-৫ কেজি গমের মূল্য বাংলাদেশে ৮০ টাকা যা যুক্তরাষ্ট্রে ১ ডলার ।অর্থাৎ ডলার ও টাকার বিনিময় হার ১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:</a:t>
            </a:r>
            <a:r>
              <a:rPr lang="bn-IN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৮০।একেই ক্রয় ক্ষমতা সমতা তত্ত্ব বলে।  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536</TotalTime>
  <Words>737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 স্বাগতম</vt:lpstr>
      <vt:lpstr> শিক্ষক পরিচিতি</vt:lpstr>
      <vt:lpstr>নিচের চিত্রগুলো লক্ষ্য কর </vt:lpstr>
      <vt:lpstr>আজকের পাঠঃ </vt:lpstr>
      <vt:lpstr>এ পাঠ শেষে শিক্ষার্থীরা-</vt:lpstr>
      <vt:lpstr>এসো প্রথমেই জানি বৈদেশিক বিনিময়                 ও বিনিময় হার কি?</vt:lpstr>
      <vt:lpstr>বিনিময় হার নির্ধারণ পদ্ধতিঃ </vt:lpstr>
      <vt:lpstr>২)আই.এম.এফ বা পার ভ্যালু তত্ত্বঃ </vt:lpstr>
      <vt:lpstr>৩)ক্রয় ক্ষমতা সমতা তত্ত্বঃ </vt:lpstr>
      <vt:lpstr>চাহিদা ও যোগান তত্ত্বঃ </vt:lpstr>
      <vt:lpstr>মূল্যায়নঃ </vt:lpstr>
      <vt:lpstr>বাড়ির কাজ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Mozahid Nilufa</dc:creator>
  <cp:lastModifiedBy>Mozahid Nilufa</cp:lastModifiedBy>
  <cp:revision>60</cp:revision>
  <dcterms:created xsi:type="dcterms:W3CDTF">2006-08-16T00:00:00Z</dcterms:created>
  <dcterms:modified xsi:type="dcterms:W3CDTF">2020-10-31T12:20:06Z</dcterms:modified>
</cp:coreProperties>
</file>