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346" r:id="rId4"/>
    <p:sldId id="348" r:id="rId5"/>
    <p:sldId id="263" r:id="rId6"/>
    <p:sldId id="329" r:id="rId7"/>
    <p:sldId id="350" r:id="rId8"/>
    <p:sldId id="270" r:id="rId9"/>
    <p:sldId id="366" r:id="rId10"/>
    <p:sldId id="368" r:id="rId11"/>
    <p:sldId id="374" r:id="rId12"/>
    <p:sldId id="297" r:id="rId13"/>
    <p:sldId id="376" r:id="rId14"/>
    <p:sldId id="378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8BE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EBFA-C309-4E27-AD8C-CA3BCDB3D22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F6B57-FD9D-4BD2-BC02-F476A4B1A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447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shahneoazmd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C\AppData\Roaming\Microsoft\Windows\Network Shortcuts\eiffel1.jf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28799" y="1104583"/>
            <a:ext cx="8569234" cy="4669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3135086" y="3244334"/>
            <a:ext cx="6152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Welcome to all</a:t>
            </a:r>
            <a:endParaRPr lang="en-US" sz="4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4022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359" y="1311195"/>
            <a:ext cx="4467497" cy="238960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961119" y="2534194"/>
            <a:ext cx="2481944" cy="1436915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</a:t>
            </a:r>
            <a:r>
              <a:rPr lang="en-US" sz="1600" b="1" dirty="0" smtClean="0"/>
              <a:t>action of clearing a wide area of trees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3772" y="1397724"/>
            <a:ext cx="2573383" cy="80989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Deforestation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36423" y="3935866"/>
            <a:ext cx="4428308" cy="27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ight Arrow 9"/>
          <p:cNvSpPr/>
          <p:nvPr/>
        </p:nvSpPr>
        <p:spPr>
          <a:xfrm>
            <a:off x="966651" y="5721533"/>
            <a:ext cx="2403566" cy="71976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Enormous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9000309" y="5590904"/>
            <a:ext cx="2625634" cy="850392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Huge/Vast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908" y="1361483"/>
            <a:ext cx="8229600" cy="494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Choose the best answer from the alternatives: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128631" y="262410"/>
            <a:ext cx="3095897" cy="101890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Group Work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8000" y="2116183"/>
            <a:ext cx="11277600" cy="4415246"/>
          </a:xfrm>
        </p:spPr>
        <p:txBody>
          <a:bodyPr/>
          <a:lstStyle/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1. What does ‘fossil’ mean?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    a) ruins     b) havocs    c) debris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d) impression of plant or animal hardened in rock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en-US" dirty="0" smtClean="0">
                <a:solidFill>
                  <a:srgbClr val="0070C0"/>
                </a:solidFill>
              </a:rPr>
              <a:t>What does ‘rapidly’ mean?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a) suddenly  b) swiftly   c) drastically   d) steadily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3. </a:t>
            </a:r>
            <a:r>
              <a:rPr lang="en-US" dirty="0" smtClean="0">
                <a:solidFill>
                  <a:srgbClr val="0070C0"/>
                </a:solidFill>
              </a:rPr>
              <a:t>Which of the period describes the beginning of rapid industrialization?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a) The start of the 19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century   b</a:t>
            </a:r>
            <a:r>
              <a:rPr lang="en-US" dirty="0" smtClean="0">
                <a:solidFill>
                  <a:srgbClr val="0070C0"/>
                </a:solidFill>
              </a:rPr>
              <a:t>) The start of the </a:t>
            </a:r>
            <a:r>
              <a:rPr lang="en-US" dirty="0" smtClean="0">
                <a:solidFill>
                  <a:srgbClr val="0070C0"/>
                </a:solidFill>
              </a:rPr>
              <a:t>18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century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c) </a:t>
            </a: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0070C0"/>
                </a:solidFill>
              </a:rPr>
              <a:t>end </a:t>
            </a:r>
            <a:r>
              <a:rPr lang="en-US" dirty="0" smtClean="0">
                <a:solidFill>
                  <a:srgbClr val="0070C0"/>
                </a:solidFill>
              </a:rPr>
              <a:t>of the 18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century </a:t>
            </a: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d) </a:t>
            </a:r>
            <a:r>
              <a:rPr lang="en-US" dirty="0" smtClean="0">
                <a:solidFill>
                  <a:srgbClr val="0070C0"/>
                </a:solidFill>
              </a:rPr>
              <a:t>The end of the </a:t>
            </a:r>
            <a:r>
              <a:rPr lang="en-US" dirty="0" smtClean="0">
                <a:solidFill>
                  <a:srgbClr val="0070C0"/>
                </a:solidFill>
              </a:rPr>
              <a:t>19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century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4. Greenhouse is caused by-------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a) indiscriminate felling down of trees   b) planting of more trees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  c) </a:t>
            </a:r>
            <a:r>
              <a:rPr lang="en-US" dirty="0" smtClean="0">
                <a:solidFill>
                  <a:srgbClr val="0070C0"/>
                </a:solidFill>
              </a:rPr>
              <a:t>forestation</a:t>
            </a:r>
            <a:r>
              <a:rPr lang="en-US" dirty="0" smtClean="0">
                <a:solidFill>
                  <a:srgbClr val="0070C0"/>
                </a:solidFill>
              </a:rPr>
              <a:t>                                           d) reforestation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908" y="1361483"/>
            <a:ext cx="8229600" cy="494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Match the answers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128631" y="262410"/>
            <a:ext cx="3095897" cy="101890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Group Work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8000" y="2116183"/>
            <a:ext cx="11277600" cy="4415246"/>
          </a:xfrm>
        </p:spPr>
        <p:txBody>
          <a:bodyPr/>
          <a:lstStyle/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1. What does ‘fossil’ mean?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    a) ruins     b) havocs    c) debris  </a:t>
            </a:r>
            <a:r>
              <a:rPr lang="en-US" dirty="0" smtClean="0">
                <a:solidFill>
                  <a:srgbClr val="C00000"/>
                </a:solidFill>
              </a:rPr>
              <a:t>√</a:t>
            </a:r>
            <a:r>
              <a:rPr lang="en-US" dirty="0" smtClean="0">
                <a:solidFill>
                  <a:srgbClr val="0070C0"/>
                </a:solidFill>
              </a:rPr>
              <a:t>d) impression of plant or animal hardened in rock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en-US" dirty="0" smtClean="0">
                <a:solidFill>
                  <a:srgbClr val="0070C0"/>
                </a:solidFill>
              </a:rPr>
              <a:t>What does ‘rapidly’ mean?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a) suddenly  </a:t>
            </a:r>
            <a:r>
              <a:rPr lang="en-US" dirty="0" smtClean="0">
                <a:solidFill>
                  <a:srgbClr val="C00000"/>
                </a:solidFill>
              </a:rPr>
              <a:t>√</a:t>
            </a:r>
            <a:r>
              <a:rPr lang="en-US" dirty="0" smtClean="0">
                <a:solidFill>
                  <a:srgbClr val="0070C0"/>
                </a:solidFill>
              </a:rPr>
              <a:t>b) swiftly   c) drastically   d) steadily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3. </a:t>
            </a:r>
            <a:r>
              <a:rPr lang="en-US" dirty="0" smtClean="0">
                <a:solidFill>
                  <a:srgbClr val="0070C0"/>
                </a:solidFill>
              </a:rPr>
              <a:t>Which of the period describes the beginning of rapid industrialization?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a) The start of the 19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century   b</a:t>
            </a:r>
            <a:r>
              <a:rPr lang="en-US" dirty="0" smtClean="0">
                <a:solidFill>
                  <a:srgbClr val="0070C0"/>
                </a:solidFill>
              </a:rPr>
              <a:t>) The start of the </a:t>
            </a:r>
            <a:r>
              <a:rPr lang="en-US" dirty="0" smtClean="0">
                <a:solidFill>
                  <a:srgbClr val="0070C0"/>
                </a:solidFill>
              </a:rPr>
              <a:t>18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century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c) </a:t>
            </a: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0070C0"/>
                </a:solidFill>
              </a:rPr>
              <a:t>end </a:t>
            </a:r>
            <a:r>
              <a:rPr lang="en-US" dirty="0" smtClean="0">
                <a:solidFill>
                  <a:srgbClr val="0070C0"/>
                </a:solidFill>
              </a:rPr>
              <a:t>of the 18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century </a:t>
            </a:r>
            <a:r>
              <a:rPr lang="en-US" dirty="0" smtClean="0">
                <a:solidFill>
                  <a:srgbClr val="C00000"/>
                </a:solidFill>
              </a:rPr>
              <a:t> √</a:t>
            </a:r>
            <a:r>
              <a:rPr lang="en-US" dirty="0" smtClean="0">
                <a:solidFill>
                  <a:srgbClr val="0070C0"/>
                </a:solidFill>
              </a:rPr>
              <a:t>d) </a:t>
            </a:r>
            <a:r>
              <a:rPr lang="en-US" dirty="0" smtClean="0">
                <a:solidFill>
                  <a:srgbClr val="0070C0"/>
                </a:solidFill>
              </a:rPr>
              <a:t>The end of the </a:t>
            </a:r>
            <a:r>
              <a:rPr lang="en-US" dirty="0" smtClean="0">
                <a:solidFill>
                  <a:srgbClr val="0070C0"/>
                </a:solidFill>
              </a:rPr>
              <a:t>19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century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4. Greenhouse is caused by-------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√</a:t>
            </a:r>
            <a:r>
              <a:rPr lang="en-US" dirty="0" smtClean="0">
                <a:solidFill>
                  <a:srgbClr val="0070C0"/>
                </a:solidFill>
              </a:rPr>
              <a:t>a) indiscriminate felling down of trees   b) planting of more trees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  c) </a:t>
            </a:r>
            <a:r>
              <a:rPr lang="en-US" dirty="0" smtClean="0">
                <a:solidFill>
                  <a:srgbClr val="0070C0"/>
                </a:solidFill>
              </a:rPr>
              <a:t>forestation</a:t>
            </a:r>
            <a:r>
              <a:rPr lang="en-US" dirty="0" smtClean="0">
                <a:solidFill>
                  <a:srgbClr val="0070C0"/>
                </a:solidFill>
              </a:rPr>
              <a:t>                                           d) reforestation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908" y="1361483"/>
            <a:ext cx="8229600" cy="494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Choose the best answer from the alternatives: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128631" y="262410"/>
            <a:ext cx="3095897" cy="101890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Group Work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8000" y="2116183"/>
            <a:ext cx="11277600" cy="4415246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5</a:t>
            </a:r>
            <a:r>
              <a:rPr lang="en-US" dirty="0" smtClean="0">
                <a:solidFill>
                  <a:srgbClr val="0070C0"/>
                </a:solidFill>
              </a:rPr>
              <a:t>. What is the figure related to barrels of crude oil burnt everyday?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    a) 85 million     b) 8.5 </a:t>
            </a:r>
            <a:r>
              <a:rPr lang="en-US" dirty="0" smtClean="0">
                <a:solidFill>
                  <a:srgbClr val="0070C0"/>
                </a:solidFill>
              </a:rPr>
              <a:t>million</a:t>
            </a:r>
            <a:r>
              <a:rPr lang="en-US" dirty="0" smtClean="0">
                <a:solidFill>
                  <a:srgbClr val="0070C0"/>
                </a:solidFill>
              </a:rPr>
              <a:t>    c) 850 </a:t>
            </a:r>
            <a:r>
              <a:rPr lang="en-US" dirty="0" smtClean="0">
                <a:solidFill>
                  <a:srgbClr val="0070C0"/>
                </a:solidFill>
              </a:rPr>
              <a:t>million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d) 0.85 million</a:t>
            </a:r>
          </a:p>
          <a:p>
            <a:pPr marL="457200" indent="-457200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6</a:t>
            </a:r>
            <a:r>
              <a:rPr lang="en-US" dirty="0" smtClean="0">
                <a:solidFill>
                  <a:srgbClr val="0070C0"/>
                </a:solidFill>
              </a:rPr>
              <a:t>. -------- is one of the greenhouse gases.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a) Oxygen  b) Carbon dioxide   c) Oxygen and </a:t>
            </a:r>
            <a:r>
              <a:rPr lang="en-US" dirty="0" smtClean="0">
                <a:solidFill>
                  <a:srgbClr val="0070C0"/>
                </a:solidFill>
              </a:rPr>
              <a:t>Carbon dioxide</a:t>
            </a:r>
            <a:r>
              <a:rPr lang="en-US" dirty="0" smtClean="0">
                <a:solidFill>
                  <a:srgbClr val="0070C0"/>
                </a:solidFill>
              </a:rPr>
              <a:t>  d) Hydrogen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7</a:t>
            </a:r>
            <a:r>
              <a:rPr lang="en-US" dirty="0" smtClean="0">
                <a:solidFill>
                  <a:srgbClr val="0070C0"/>
                </a:solidFill>
              </a:rPr>
              <a:t>. Who/what caused deforestation?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a) Human being   b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</a:rPr>
              <a:t>Nature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c) </a:t>
            </a:r>
            <a:r>
              <a:rPr lang="en-US" dirty="0" smtClean="0">
                <a:solidFill>
                  <a:srgbClr val="0070C0"/>
                </a:solidFill>
              </a:rPr>
              <a:t>Automatically  d) Wild animals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755" y="1374930"/>
            <a:ext cx="8229600" cy="4942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Match the answers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4128631" y="262410"/>
            <a:ext cx="3095897" cy="101890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Group Work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8000" y="2116183"/>
            <a:ext cx="11277600" cy="4415246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5</a:t>
            </a:r>
            <a:r>
              <a:rPr lang="en-US" dirty="0" smtClean="0">
                <a:solidFill>
                  <a:srgbClr val="0070C0"/>
                </a:solidFill>
              </a:rPr>
              <a:t>. What is the figure related to barrels of crude oil burnt everyday?</a:t>
            </a:r>
          </a:p>
          <a:p>
            <a:pPr marL="457200" indent="-457200"/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C00000"/>
                </a:solidFill>
              </a:rPr>
              <a:t>√ </a:t>
            </a:r>
            <a:r>
              <a:rPr lang="en-US" dirty="0" smtClean="0">
                <a:solidFill>
                  <a:srgbClr val="0070C0"/>
                </a:solidFill>
              </a:rPr>
              <a:t>a) 85 million     b) 8.5 </a:t>
            </a:r>
            <a:r>
              <a:rPr lang="en-US" dirty="0" smtClean="0">
                <a:solidFill>
                  <a:srgbClr val="0070C0"/>
                </a:solidFill>
              </a:rPr>
              <a:t>million</a:t>
            </a:r>
            <a:r>
              <a:rPr lang="en-US" dirty="0" smtClean="0">
                <a:solidFill>
                  <a:srgbClr val="0070C0"/>
                </a:solidFill>
              </a:rPr>
              <a:t>    c) 850 </a:t>
            </a:r>
            <a:r>
              <a:rPr lang="en-US" dirty="0" smtClean="0">
                <a:solidFill>
                  <a:srgbClr val="0070C0"/>
                </a:solidFill>
              </a:rPr>
              <a:t>million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d) 0.85 million</a:t>
            </a:r>
          </a:p>
          <a:p>
            <a:pPr marL="457200" indent="-457200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6</a:t>
            </a:r>
            <a:r>
              <a:rPr lang="en-US" dirty="0" smtClean="0">
                <a:solidFill>
                  <a:srgbClr val="0070C0"/>
                </a:solidFill>
              </a:rPr>
              <a:t>. -------- is one of the greenhouse gases.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a) Oxygen  </a:t>
            </a:r>
            <a:r>
              <a:rPr lang="en-US" dirty="0" smtClean="0">
                <a:solidFill>
                  <a:srgbClr val="C00000"/>
                </a:solidFill>
              </a:rPr>
              <a:t>√</a:t>
            </a:r>
            <a:r>
              <a:rPr lang="en-US" dirty="0" smtClean="0">
                <a:solidFill>
                  <a:srgbClr val="0070C0"/>
                </a:solidFill>
              </a:rPr>
              <a:t>b) Carbon dioxide   c) Oxygen and </a:t>
            </a:r>
            <a:r>
              <a:rPr lang="en-US" dirty="0" smtClean="0">
                <a:solidFill>
                  <a:srgbClr val="0070C0"/>
                </a:solidFill>
              </a:rPr>
              <a:t>Carbon dioxide</a:t>
            </a:r>
            <a:r>
              <a:rPr lang="en-US" dirty="0" smtClean="0">
                <a:solidFill>
                  <a:srgbClr val="0070C0"/>
                </a:solidFill>
              </a:rPr>
              <a:t>  d) Hydrogen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7</a:t>
            </a:r>
            <a:r>
              <a:rPr lang="en-US" dirty="0" smtClean="0">
                <a:solidFill>
                  <a:srgbClr val="0070C0"/>
                </a:solidFill>
              </a:rPr>
              <a:t>. Who/what caused deforestation?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√</a:t>
            </a:r>
            <a:r>
              <a:rPr lang="en-US" dirty="0" smtClean="0">
                <a:solidFill>
                  <a:srgbClr val="0070C0"/>
                </a:solidFill>
              </a:rPr>
              <a:t>a) Human being   b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</a:rPr>
              <a:t>Nature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   c) </a:t>
            </a:r>
            <a:r>
              <a:rPr lang="en-US" dirty="0" smtClean="0">
                <a:solidFill>
                  <a:srgbClr val="0070C0"/>
                </a:solidFill>
              </a:rPr>
              <a:t>Automatically  d) Wild animals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S.M Computer\Desktop\hg\images 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2736" y="235131"/>
            <a:ext cx="9629775" cy="2319809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4365" y="3122239"/>
            <a:ext cx="9533964" cy="334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100814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8270" y="310172"/>
            <a:ext cx="10515600" cy="72957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C0449"/>
                </a:solidFill>
              </a:rPr>
              <a:t>Thanks a lot </a:t>
            </a:r>
            <a:r>
              <a:rPr lang="en-US" b="1" dirty="0" smtClean="0">
                <a:solidFill>
                  <a:srgbClr val="7C0449"/>
                </a:solidFill>
              </a:rPr>
              <a:t>for being </a:t>
            </a:r>
            <a:r>
              <a:rPr lang="en-US" b="1" dirty="0">
                <a:solidFill>
                  <a:srgbClr val="7C0449"/>
                </a:solidFill>
              </a:rPr>
              <a:t>with </a:t>
            </a:r>
            <a:r>
              <a:rPr lang="en-US" b="1" dirty="0" smtClean="0">
                <a:solidFill>
                  <a:srgbClr val="7C0449"/>
                </a:solidFill>
              </a:rPr>
              <a:t>me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006" y="1119726"/>
            <a:ext cx="7720148" cy="55636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256756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160493" y="1305960"/>
            <a:ext cx="6540863" cy="2971799"/>
          </a:xfrm>
          <a:prstGeom prst="rect">
            <a:avLst/>
          </a:prstGeom>
          <a:ln/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Md</a:t>
            </a:r>
            <a:r>
              <a:rPr lang="en-US" sz="32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Book Antiqua" pitchFamily="18" charset="0"/>
              </a:rPr>
              <a:t>Shahneoaz</a:t>
            </a:r>
            <a:endParaRPr lang="en-US" sz="3200" b="1" dirty="0">
              <a:solidFill>
                <a:srgbClr val="0070C0"/>
              </a:solidFill>
              <a:latin typeface="Book Antiqua" pitchFamily="18" charset="0"/>
            </a:endParaRPr>
          </a:p>
          <a:p>
            <a:r>
              <a:rPr lang="en-US" sz="3200" b="1" dirty="0">
                <a:solidFill>
                  <a:srgbClr val="7030A0"/>
                </a:solidFill>
                <a:latin typeface="Book Antiqua" pitchFamily="18" charset="0"/>
              </a:rPr>
              <a:t>Assistant Teacher </a:t>
            </a:r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(English)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Jalalabad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 B/L High </a:t>
            </a:r>
            <a:r>
              <a:rPr lang="en-US" sz="2800" b="1" dirty="0" err="1" smtClean="0">
                <a:solidFill>
                  <a:srgbClr val="7030A0"/>
                </a:solidFill>
                <a:latin typeface="Book Antiqua" pitchFamily="18" charset="0"/>
              </a:rPr>
              <a:t>School,Sylhet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E-mail: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  <a:hlinkClick r:id="rId2"/>
              </a:rPr>
              <a:t>shahneoazmd@yahoo.com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Book Antiqua" pitchFamily="18" charset="0"/>
              </a:rPr>
              <a:t>Cell: </a:t>
            </a:r>
            <a:r>
              <a:rPr lang="en-US" sz="2800" b="1" dirty="0" smtClean="0">
                <a:solidFill>
                  <a:srgbClr val="7030A0"/>
                </a:solidFill>
                <a:latin typeface="Book Antiqua" pitchFamily="18" charset="0"/>
              </a:rPr>
              <a:t>01631712091</a:t>
            </a:r>
            <a:endParaRPr lang="en-US" sz="28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69132" y="4732875"/>
            <a:ext cx="4792656" cy="1667925"/>
          </a:xfrm>
          <a:prstGeom prst="rect">
            <a:avLst/>
          </a:prstGeom>
          <a:ln/>
        </p:spPr>
        <p:style>
          <a:lnRef idx="0">
            <a:schemeClr val="accent2"/>
          </a:lnRef>
          <a:fillRef idx="1003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ix                 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English 1</a:t>
            </a:r>
            <a:r>
              <a:rPr lang="en-US" sz="28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Unit-5, Lesson-3 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Time- 45 Minutes</a:t>
            </a:r>
          </a:p>
        </p:txBody>
      </p:sp>
      <p:pic>
        <p:nvPicPr>
          <p:cNvPr id="11" name="Picture 2" descr="E:\MPO_Mamun all scan doc\Picture_Mamun_3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98799" y="1384334"/>
            <a:ext cx="222885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Flowchart: Alternate Process 2"/>
          <p:cNvSpPr/>
          <p:nvPr/>
        </p:nvSpPr>
        <p:spPr>
          <a:xfrm>
            <a:off x="4128574" y="206063"/>
            <a:ext cx="3953815" cy="839190"/>
          </a:xfrm>
          <a:prstGeom prst="flowChartAlternateProcess">
            <a:avLst/>
          </a:prstGeo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6" name="Picture 2" descr="C:\Users\FC\AppData\Roaming\Microsoft\Windows\Network Shortcuts\eft 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9193" y="4265431"/>
            <a:ext cx="2039847" cy="2428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812479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Can you say What the pictures are about?</a:t>
            </a:r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258" y="5734594"/>
            <a:ext cx="11625942" cy="9535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the main cause of this affect and who/what are the worst sufferers of it?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2" name="Picture 8" descr="C:\Users\FC\AppData\Roaming\Microsoft\Windows\Network Shortcuts\man and clim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467" y="1770426"/>
            <a:ext cx="3517447" cy="3402465"/>
          </a:xfrm>
          <a:prstGeom prst="rect">
            <a:avLst/>
          </a:prstGeom>
          <a:noFill/>
        </p:spPr>
      </p:pic>
      <p:pic>
        <p:nvPicPr>
          <p:cNvPr id="1033" name="Picture 9" descr="C:\Users\FC\AppData\Roaming\Microsoft\Windows\Network Shortcuts\man and clima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0578" y="1685110"/>
            <a:ext cx="3799386" cy="3487782"/>
          </a:xfrm>
          <a:prstGeom prst="rect">
            <a:avLst/>
          </a:prstGeom>
          <a:noFill/>
        </p:spPr>
      </p:pic>
      <p:pic>
        <p:nvPicPr>
          <p:cNvPr id="1034" name="Picture 10" descr="C:\Users\FC\AppData\Roaming\Microsoft\Windows\Network Shortcuts\man and climate3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00118" y="1763487"/>
            <a:ext cx="3600145" cy="33963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63040" y="1136468"/>
            <a:ext cx="9117875" cy="45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15620" y="3217440"/>
            <a:ext cx="88469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  <a:cs typeface="Times New Roman" pitchFamily="18" charset="0"/>
              </a:rPr>
              <a:t>Topic: Man and Climate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03325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4375" y="390525"/>
            <a:ext cx="78867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Learning Outcomes:</a:t>
            </a:r>
            <a:endParaRPr lang="en-US" sz="5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375" y="1597025"/>
            <a:ext cx="10451608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3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5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After finishing this lesson students will be able to-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say how the climate is changing.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where the fossil fuels are being used.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choose the best answers from the alternatives.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27604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2970" y="1071155"/>
            <a:ext cx="8229600" cy="3918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Read the passage in unit-5, </a:t>
            </a:r>
            <a:r>
              <a:rPr lang="en-US" dirty="0" smtClean="0">
                <a:solidFill>
                  <a:srgbClr val="C00000"/>
                </a:solidFill>
              </a:rPr>
              <a:t>lesson-3 </a:t>
            </a:r>
            <a:r>
              <a:rPr lang="en-US" dirty="0" smtClean="0">
                <a:solidFill>
                  <a:srgbClr val="C00000"/>
                </a:solidFill>
              </a:rPr>
              <a:t>(A)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18857" y="222069"/>
            <a:ext cx="4232366" cy="731520"/>
          </a:xfrm>
          <a:prstGeom prst="downArrow">
            <a:avLst>
              <a:gd name="adj1" fmla="val 50000"/>
              <a:gd name="adj2" fmla="val 7352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Silent Reading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2514" y="1750423"/>
            <a:ext cx="11051177" cy="484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6662" y="1084217"/>
            <a:ext cx="8229600" cy="3918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Read the passage in unit-5, </a:t>
            </a:r>
            <a:r>
              <a:rPr lang="en-US" dirty="0" smtClean="0">
                <a:solidFill>
                  <a:srgbClr val="C00000"/>
                </a:solidFill>
              </a:rPr>
              <a:t>lesson-3 </a:t>
            </a:r>
            <a:r>
              <a:rPr lang="en-US" dirty="0" smtClean="0">
                <a:solidFill>
                  <a:srgbClr val="C00000"/>
                </a:solidFill>
              </a:rPr>
              <a:t>(A)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49486" y="274320"/>
            <a:ext cx="4232366" cy="731520"/>
          </a:xfrm>
          <a:prstGeom prst="downArrow">
            <a:avLst>
              <a:gd name="adj1" fmla="val 50000"/>
              <a:gd name="adj2" fmla="val 7352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Silent Reading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1885" y="2233717"/>
            <a:ext cx="11430001" cy="425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001" y="1311195"/>
            <a:ext cx="4267151" cy="238960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961119" y="1632857"/>
            <a:ext cx="3004458" cy="2272937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The </a:t>
            </a:r>
            <a:r>
              <a:rPr lang="en-US" sz="1200" b="1" dirty="0" smtClean="0"/>
              <a:t>emission of energy as electromagnetic waves or as moving subatomic particles, especially high-energy particles which cause ionization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3772" y="1397724"/>
            <a:ext cx="2573383" cy="80989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Radiation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36423" y="4034999"/>
            <a:ext cx="4467497" cy="250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ight Arrow 9"/>
          <p:cNvSpPr/>
          <p:nvPr/>
        </p:nvSpPr>
        <p:spPr>
          <a:xfrm>
            <a:off x="940526" y="5747658"/>
            <a:ext cx="2403566" cy="71976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Concentration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9000309" y="5251269"/>
            <a:ext cx="2625634" cy="1190027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Accumulation/ Centralization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468" y="365128"/>
            <a:ext cx="8967986" cy="71908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Let’s be introduced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with new Words: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1" y="5365525"/>
            <a:ext cx="992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2028B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291" y="1311195"/>
            <a:ext cx="4611189" cy="2389605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961119" y="2377440"/>
            <a:ext cx="2481944" cy="146304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 </a:t>
            </a:r>
            <a:r>
              <a:rPr lang="en-US" sz="1600" b="1" dirty="0" smtClean="0"/>
              <a:t>fossil fuel</a:t>
            </a:r>
            <a:r>
              <a:rPr lang="en-US" sz="1600" dirty="0" smtClean="0"/>
              <a:t> is a </a:t>
            </a:r>
            <a:r>
              <a:rPr lang="en-US" sz="1600" b="1" dirty="0" smtClean="0"/>
              <a:t>fuel</a:t>
            </a:r>
            <a:r>
              <a:rPr lang="en-US" sz="1600" dirty="0" smtClean="0"/>
              <a:t> formed by natural processes</a:t>
            </a:r>
            <a:endParaRPr 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3772" y="1397724"/>
            <a:ext cx="2573383" cy="80989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Fossil Fuel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814354" y="4029415"/>
            <a:ext cx="4650377" cy="251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ight Arrow 9"/>
          <p:cNvSpPr/>
          <p:nvPr/>
        </p:nvSpPr>
        <p:spPr>
          <a:xfrm>
            <a:off x="940526" y="5747658"/>
            <a:ext cx="2403566" cy="71976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Combustion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9000309" y="5133703"/>
            <a:ext cx="2625634" cy="155448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Burning /Firing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497090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2176</TotalTime>
  <Words>650</Words>
  <Application>Microsoft Office PowerPoint</Application>
  <PresentationFormat>Custom</PresentationFormat>
  <Paragraphs>89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Slide 1</vt:lpstr>
      <vt:lpstr>Slide 2</vt:lpstr>
      <vt:lpstr>Can you say What the pictures are about?</vt:lpstr>
      <vt:lpstr>Slide 4</vt:lpstr>
      <vt:lpstr>Slide 5</vt:lpstr>
      <vt:lpstr>Read the passage in unit-5, lesson-3 (A)</vt:lpstr>
      <vt:lpstr>Read the passage in unit-5, lesson-3 (A)</vt:lpstr>
      <vt:lpstr>Let’s be introduced with new Words:</vt:lpstr>
      <vt:lpstr>Let’s be introduced with new Words:</vt:lpstr>
      <vt:lpstr>Let’s be introduced with new Words:</vt:lpstr>
      <vt:lpstr>Choose the best answer from the alternatives:</vt:lpstr>
      <vt:lpstr>Match the answers</vt:lpstr>
      <vt:lpstr>Choose the best answer from the alternatives:</vt:lpstr>
      <vt:lpstr>Match the answers</vt:lpstr>
      <vt:lpstr>Slide 15</vt:lpstr>
      <vt:lpstr>Thanks a lot for being with 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FC</cp:lastModifiedBy>
  <cp:revision>328</cp:revision>
  <dcterms:created xsi:type="dcterms:W3CDTF">2019-05-22T18:57:46Z</dcterms:created>
  <dcterms:modified xsi:type="dcterms:W3CDTF">2020-10-30T18:59:59Z</dcterms:modified>
</cp:coreProperties>
</file>