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90"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F25B3-5F33-4FDD-8304-828E194BA627}" type="datetimeFigureOut">
              <a:rPr lang="en-US" smtClean="0"/>
              <a:t>10/31/2020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F24-022B-4DCA-9F8F-7FCB03B7EC88}" type="slidenum">
              <a:rPr lang="en-US" smtClean="0"/>
              <a:t>‹#›</a:t>
            </a:fld>
            <a:endParaRPr lang="en-US"/>
          </a:p>
        </p:txBody>
      </p:sp>
    </p:spTree>
    <p:extLst>
      <p:ext uri="{BB962C8B-B14F-4D97-AF65-F5344CB8AC3E}">
        <p14:creationId xmlns:p14="http://schemas.microsoft.com/office/powerpoint/2010/main" val="31232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D9F24-022B-4DCA-9F8F-7FCB03B7EC88}" type="slidenum">
              <a:rPr lang="en-US" smtClean="0"/>
              <a:t>8</a:t>
            </a:fld>
            <a:endParaRPr lang="en-US"/>
          </a:p>
        </p:txBody>
      </p:sp>
    </p:spTree>
    <p:extLst>
      <p:ext uri="{BB962C8B-B14F-4D97-AF65-F5344CB8AC3E}">
        <p14:creationId xmlns:p14="http://schemas.microsoft.com/office/powerpoint/2010/main" val="907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10/31/2020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10/31/2020</a:t>
            </a:fld>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76200" y="152400"/>
            <a:ext cx="495300" cy="441404"/>
          </a:xfrm>
          <a:prstGeom prst="rect">
            <a:avLst/>
          </a:prstGeom>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8534400" y="152400"/>
            <a:ext cx="495300" cy="441404"/>
          </a:xfrm>
          <a:prstGeom prst="rect">
            <a:avLst/>
          </a:prstGeom>
        </p:spPr>
      </p:pic>
      <p:sp>
        <p:nvSpPr>
          <p:cNvPr id="11" name="Rounded Rectangle 10"/>
          <p:cNvSpPr/>
          <p:nvPr userDrawn="1"/>
        </p:nvSpPr>
        <p:spPr>
          <a:xfrm>
            <a:off x="0" y="6490447"/>
            <a:ext cx="9144000" cy="3675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60000"/>
                    <a:lumOff val="40000"/>
                  </a:schemeClr>
                </a:solidFill>
              </a:rPr>
              <a:t>MD MAINUL ISLAM SARKAR ,MAJHRA MODEL HIGH SCHOOL,MAJHIRA,SHAJAHANPUR-BOGRA</a:t>
            </a:r>
            <a:endParaRPr lang="en-US" dirty="0">
              <a:solidFill>
                <a:schemeClr val="accent3">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nodeType="click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repeatCount="indefinite" fill="hold" nodeType="withEffect">
                                  <p:stCondLst>
                                    <p:cond delay="0"/>
                                  </p:stCondLst>
                                  <p:endCondLst>
                                    <p:cond evt="onNext" delay="0">
                                      <p:tgtEl>
                                        <p:sldTgt/>
                                      </p:tgtEl>
                                    </p:cond>
                                  </p:end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68422"/>
            <a:ext cx="4572000" cy="1015663"/>
          </a:xfrm>
          <a:prstGeom prst="rect">
            <a:avLst/>
          </a:prstGeom>
          <a:noFill/>
        </p:spPr>
        <p:txBody>
          <a:bodyPr wrap="square" rtlCol="0">
            <a:spAutoFit/>
          </a:bodyPr>
          <a:lstStyle/>
          <a:p>
            <a:pPr algn="ctr"/>
            <a:r>
              <a:rPr lang="bn-IN" sz="6000" dirty="0" smtClean="0">
                <a:solidFill>
                  <a:srgbClr val="92D050"/>
                </a:solidFill>
              </a:rPr>
              <a:t>স্বাগতম</a:t>
            </a:r>
            <a:endParaRPr lang="en-US" sz="6000" dirty="0">
              <a:solidFill>
                <a:srgbClr val="92D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13114"/>
            <a:ext cx="4724400" cy="4800600"/>
          </a:xfrm>
          <a:prstGeom prst="rect">
            <a:avLst/>
          </a:prstGeom>
        </p:spPr>
      </p:pic>
    </p:spTree>
    <p:extLst>
      <p:ext uri="{BB962C8B-B14F-4D97-AF65-F5344CB8AC3E}">
        <p14:creationId xmlns:p14="http://schemas.microsoft.com/office/powerpoint/2010/main" val="3933980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57200"/>
            <a:ext cx="7010400" cy="523220"/>
          </a:xfrm>
          <a:prstGeom prst="rect">
            <a:avLst/>
          </a:prstGeom>
          <a:noFill/>
        </p:spPr>
        <p:txBody>
          <a:bodyPr wrap="square" rtlCol="0">
            <a:spAutoFit/>
          </a:bodyPr>
          <a:lstStyle/>
          <a:p>
            <a:pPr algn="ctr"/>
            <a:r>
              <a:rPr lang="bn-IN" sz="2800" dirty="0" smtClean="0">
                <a:solidFill>
                  <a:srgbClr val="002060"/>
                </a:solidFill>
              </a:rPr>
              <a:t>আত্ন-বিশ্লেষণের ধারণা ও প্র্যোজনীয়তা ব্যাখ্যা</a:t>
            </a:r>
            <a:endParaRPr lang="en-US" sz="2800"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980420"/>
            <a:ext cx="4114800" cy="1915180"/>
          </a:xfrm>
          <a:prstGeom prst="rect">
            <a:avLst/>
          </a:prstGeom>
        </p:spPr>
      </p:pic>
      <p:sp>
        <p:nvSpPr>
          <p:cNvPr id="5" name="TextBox 4"/>
          <p:cNvSpPr txBox="1"/>
          <p:nvPr/>
        </p:nvSpPr>
        <p:spPr>
          <a:xfrm>
            <a:off x="228601" y="3043979"/>
            <a:ext cx="8001000" cy="2308324"/>
          </a:xfrm>
          <a:prstGeom prst="rect">
            <a:avLst/>
          </a:prstGeom>
          <a:noFill/>
        </p:spPr>
        <p:txBody>
          <a:bodyPr wrap="square" rtlCol="0">
            <a:spAutoFit/>
          </a:bodyPr>
          <a:lstStyle/>
          <a:p>
            <a:pPr algn="just"/>
            <a:r>
              <a:rPr lang="bn-IN" sz="2400" dirty="0">
                <a:solidFill>
                  <a:srgbClr val="002060"/>
                </a:solidFill>
              </a:rPr>
              <a:t>আত্ন-বিশ্লেষণের ধারণা ও প্র্যোজনীয়তা </a:t>
            </a:r>
            <a:r>
              <a:rPr lang="bn-IN" sz="2400" dirty="0" smtClean="0">
                <a:solidFill>
                  <a:srgbClr val="002060"/>
                </a:solidFill>
              </a:rPr>
              <a:t>ব্যাখ্যাঃ</a:t>
            </a:r>
            <a:endParaRPr lang="bn-IN" sz="2400" dirty="0">
              <a:solidFill>
                <a:srgbClr val="002060"/>
              </a:solidFill>
            </a:endParaRPr>
          </a:p>
          <a:p>
            <a:pPr algn="just"/>
            <a:r>
              <a:rPr lang="bn-IN" sz="2400" dirty="0" smtClean="0">
                <a:solidFill>
                  <a:srgbClr val="002060"/>
                </a:solidFill>
              </a:rPr>
              <a:t>যেকোন ব্যক্তি ব্যবসায় শুরু করার আগে তার ব্যবসায় করার  সক্ষমতা আছে কিনাতা যাচাই করা প্রয়োজন। নিজের যোগ্যতা ও সক্ষমতা যাচাইয়ের উপায়ই হলো আত্নবিশ্লেষণ।এর মাধ্যমে ব্যক্তির ব্যবসায় সাফল্যলাভ বা অকৃকার্য হওয়ার ঝুঁকি কতটুক তা সম্পর্কে ধারণা পাওয়া যায়।</a:t>
            </a:r>
          </a:p>
        </p:txBody>
      </p:sp>
    </p:spTree>
    <p:extLst>
      <p:ext uri="{BB962C8B-B14F-4D97-AF65-F5344CB8AC3E}">
        <p14:creationId xmlns:p14="http://schemas.microsoft.com/office/powerpoint/2010/main" val="1077612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5">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5">
                                            <p:txEl>
                                              <p:pRg st="0" end="0"/>
                                            </p:txEl>
                                          </p:spTgt>
                                        </p:tgtEl>
                                        <p:attrNameLst>
                                          <p:attrName>ppt_w</p:attrName>
                                        </p:attrNameLst>
                                      </p:cBhvr>
                                    </p:anim>
                                    <p:anim by="(#ppt_w*0.50)" calcmode="lin" valueType="num">
                                      <p:cBhvr>
                                        <p:cTn id="27" dur="500" decel="50000" autoRev="1" fill="hold">
                                          <p:stCondLst>
                                            <p:cond delay="0"/>
                                          </p:stCondLst>
                                        </p:cTn>
                                        <p:tgtEl>
                                          <p:spTgt spid="5">
                                            <p:txEl>
                                              <p:pRg st="0" end="0"/>
                                            </p:txEl>
                                          </p:spTgt>
                                        </p:tgtEl>
                                        <p:attrNameLst>
                                          <p:attrName>ppt_x</p:attrName>
                                        </p:attrNameLst>
                                      </p:cBhvr>
                                    </p:anim>
                                    <p:anim from="(-#ppt_h/2)" to="(#ppt_y)" calcmode="lin" valueType="num">
                                      <p:cBhvr>
                                        <p:cTn id="28" dur="1000" fill="hold">
                                          <p:stCondLst>
                                            <p:cond delay="0"/>
                                          </p:stCondLst>
                                        </p:cTn>
                                        <p:tgtEl>
                                          <p:spTgt spid="5">
                                            <p:txEl>
                                              <p:pRg st="0" end="0"/>
                                            </p:txEl>
                                          </p:spTgt>
                                        </p:tgtEl>
                                        <p:attrNameLst>
                                          <p:attrName>ppt_y</p:attrName>
                                        </p:attrNameLst>
                                      </p:cBhvr>
                                    </p:anim>
                                    <p:animRot by="21600000">
                                      <p:cBhvr>
                                        <p:cTn id="29" dur="1000" fill="hold">
                                          <p:stCondLst>
                                            <p:cond delay="0"/>
                                          </p:stCondLst>
                                        </p:cTn>
                                        <p:tgtEl>
                                          <p:spTgt spid="5">
                                            <p:txEl>
                                              <p:pRg st="0" end="0"/>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 by="(-#ppt_w*2)" calcmode="lin" valueType="num">
                                      <p:cBhvr rctx="PPT">
                                        <p:cTn id="32" dur="500" autoRev="1" fill="hold">
                                          <p:stCondLst>
                                            <p:cond delay="0"/>
                                          </p:stCondLst>
                                        </p:cTn>
                                        <p:tgtEl>
                                          <p:spTgt spid="5">
                                            <p:txEl>
                                              <p:pRg st="1" end="1"/>
                                            </p:txEl>
                                          </p:spTgt>
                                        </p:tgtEl>
                                        <p:attrNameLst>
                                          <p:attrName>ppt_w</p:attrName>
                                        </p:attrNameLst>
                                      </p:cBhvr>
                                    </p:anim>
                                    <p:anim by="(#ppt_w*0.50)" calcmode="lin" valueType="num">
                                      <p:cBhvr>
                                        <p:cTn id="33" dur="500" decel="50000" autoRev="1" fill="hold">
                                          <p:stCondLst>
                                            <p:cond delay="0"/>
                                          </p:stCondLst>
                                        </p:cTn>
                                        <p:tgtEl>
                                          <p:spTgt spid="5">
                                            <p:txEl>
                                              <p:pRg st="1" end="1"/>
                                            </p:txEl>
                                          </p:spTgt>
                                        </p:tgtEl>
                                        <p:attrNameLst>
                                          <p:attrName>ppt_x</p:attrName>
                                        </p:attrNameLst>
                                      </p:cBhvr>
                                    </p:anim>
                                    <p:anim from="(-#ppt_h/2)" to="(#ppt_y)" calcmode="lin" valueType="num">
                                      <p:cBhvr>
                                        <p:cTn id="34" dur="1000" fill="hold">
                                          <p:stCondLst>
                                            <p:cond delay="0"/>
                                          </p:stCondLst>
                                        </p:cTn>
                                        <p:tgtEl>
                                          <p:spTgt spid="5">
                                            <p:txEl>
                                              <p:pRg st="1" end="1"/>
                                            </p:txEl>
                                          </p:spTgt>
                                        </p:tgtEl>
                                        <p:attrNameLst>
                                          <p:attrName>ppt_y</p:attrName>
                                        </p:attrNameLst>
                                      </p:cBhvr>
                                    </p:anim>
                                    <p:animRot by="21600000">
                                      <p:cBhvr>
                                        <p:cTn id="35" dur="10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5257" y="471714"/>
            <a:ext cx="5486400" cy="584775"/>
          </a:xfrm>
          <a:prstGeom prst="rect">
            <a:avLst/>
          </a:prstGeom>
          <a:noFill/>
        </p:spPr>
        <p:txBody>
          <a:bodyPr wrap="square" rtlCol="0">
            <a:spAutoFit/>
          </a:bodyPr>
          <a:lstStyle/>
          <a:p>
            <a:pPr algn="ctr"/>
            <a:r>
              <a:rPr lang="bn-IN" sz="3200" dirty="0" smtClean="0">
                <a:solidFill>
                  <a:srgbClr val="92D050"/>
                </a:solidFill>
              </a:rPr>
              <a:t>আত্ন-বিশ্লেষণ পদ্ধতির বর্ণ্না </a:t>
            </a:r>
            <a:endParaRPr lang="en-US" sz="3200" dirty="0">
              <a:solidFill>
                <a:srgbClr val="92D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085518"/>
            <a:ext cx="2438400" cy="1443465"/>
          </a:xfrm>
          <a:prstGeom prst="rect">
            <a:avLst/>
          </a:prstGeom>
        </p:spPr>
      </p:pic>
      <p:sp>
        <p:nvSpPr>
          <p:cNvPr id="7" name="TextBox 6"/>
          <p:cNvSpPr txBox="1"/>
          <p:nvPr/>
        </p:nvSpPr>
        <p:spPr>
          <a:xfrm>
            <a:off x="381000" y="2819400"/>
            <a:ext cx="7848600" cy="3385542"/>
          </a:xfrm>
          <a:prstGeom prst="rect">
            <a:avLst/>
          </a:prstGeom>
          <a:noFill/>
        </p:spPr>
        <p:txBody>
          <a:bodyPr wrap="square" rtlCol="0">
            <a:spAutoFit/>
          </a:bodyPr>
          <a:lstStyle/>
          <a:p>
            <a:r>
              <a:rPr lang="bn-IN" sz="2800" dirty="0" smtClean="0">
                <a:solidFill>
                  <a:srgbClr val="002060"/>
                </a:solidFill>
              </a:rPr>
              <a:t>আত্ন-বিশ্লেষণ </a:t>
            </a:r>
            <a:r>
              <a:rPr lang="bn-IN" sz="2800" dirty="0">
                <a:solidFill>
                  <a:srgbClr val="002060"/>
                </a:solidFill>
              </a:rPr>
              <a:t>পদ্ধতির </a:t>
            </a:r>
            <a:r>
              <a:rPr lang="bn-IN" sz="2800" dirty="0" smtClean="0">
                <a:solidFill>
                  <a:srgbClr val="002060"/>
                </a:solidFill>
              </a:rPr>
              <a:t>বর্ণ্নাঃ </a:t>
            </a:r>
            <a:endParaRPr lang="en-US" sz="2800" dirty="0">
              <a:solidFill>
                <a:srgbClr val="002060"/>
              </a:solidFill>
            </a:endParaRPr>
          </a:p>
          <a:p>
            <a:pPr algn="just"/>
            <a:r>
              <a:rPr lang="bn-IN" sz="2400" dirty="0" smtClean="0">
                <a:solidFill>
                  <a:srgbClr val="002060"/>
                </a:solidFill>
              </a:rPr>
              <a:t>আত্ন-বিশ্লেষণের ক্ষেত্রে একজন উদ্যোক্তাকে নিজের যোগ্য- তা শারীরিক সুস্থতা, দূর্বলতা, মূল্ধন যোগানের সামর্থ্য,ইচ্ছা শক্তি প্রভৃতি বিষয় সম্পর্কিত কিছু প্রশ্নের উত্তর দিতে হয়। প্রত্যেক হাবোধক উত্তরের জন্য ১ নম্বর নাবোধক উতরের জন্য ০ নম্বর পাওয়া যায়।মোট নম্বরকে ৩ টি ব্যপ্তিতে ভাগ করা হয়। তারপর উদ্যোক্তার প্রাপ্ত নম্বর অনুযায়ী যাচাই করা হয় তার অবস্থান কোথায়।</a:t>
            </a:r>
            <a:endParaRPr lang="en-US" sz="2400" dirty="0">
              <a:solidFill>
                <a:srgbClr val="002060"/>
              </a:solidFill>
            </a:endParaRPr>
          </a:p>
          <a:p>
            <a:endParaRPr lang="en-US" dirty="0"/>
          </a:p>
        </p:txBody>
      </p:sp>
    </p:spTree>
    <p:extLst>
      <p:ext uri="{BB962C8B-B14F-4D97-AF65-F5344CB8AC3E}">
        <p14:creationId xmlns:p14="http://schemas.microsoft.com/office/powerpoint/2010/main" val="1821428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7">
                                            <p:txEl>
                                              <p:pRg st="0" end="0"/>
                                            </p:txEl>
                                          </p:spTgt>
                                        </p:tgtEl>
                                        <p:attrNameLst>
                                          <p:attrName>ppt_w</p:attrName>
                                        </p:attrNameLst>
                                      </p:cBhvr>
                                    </p:anim>
                                    <p:anim by="(#ppt_w*0.50)" calcmode="lin" valueType="num">
                                      <p:cBhvr>
                                        <p:cTn id="27" dur="500" decel="50000" autoRev="1" fill="hold">
                                          <p:stCondLst>
                                            <p:cond delay="0"/>
                                          </p:stCondLst>
                                        </p:cTn>
                                        <p:tgtEl>
                                          <p:spTgt spid="7">
                                            <p:txEl>
                                              <p:pRg st="0" end="0"/>
                                            </p:txEl>
                                          </p:spTgt>
                                        </p:tgtEl>
                                        <p:attrNameLst>
                                          <p:attrName>ppt_x</p:attrName>
                                        </p:attrNameLst>
                                      </p:cBhvr>
                                    </p:anim>
                                    <p:anim from="(-#ppt_h/2)" to="(#ppt_y)" calcmode="lin" valueType="num">
                                      <p:cBhvr>
                                        <p:cTn id="28" dur="1000" fill="hold">
                                          <p:stCondLst>
                                            <p:cond delay="0"/>
                                          </p:stCondLst>
                                        </p:cTn>
                                        <p:tgtEl>
                                          <p:spTgt spid="7">
                                            <p:txEl>
                                              <p:pRg st="0" end="0"/>
                                            </p:txEl>
                                          </p:spTgt>
                                        </p:tgtEl>
                                        <p:attrNameLst>
                                          <p:attrName>ppt_y</p:attrName>
                                        </p:attrNameLst>
                                      </p:cBhvr>
                                    </p:anim>
                                    <p:animRot by="21600000">
                                      <p:cBhvr>
                                        <p:cTn id="29" dur="1000" fill="hold">
                                          <p:stCondLst>
                                            <p:cond delay="0"/>
                                          </p:stCondLst>
                                        </p:cTn>
                                        <p:tgtEl>
                                          <p:spTgt spid="7">
                                            <p:txEl>
                                              <p:pRg st="0" end="0"/>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7">
                                            <p:txEl>
                                              <p:pRg st="1" end="1"/>
                                            </p:txEl>
                                          </p:spTgt>
                                        </p:tgtEl>
                                        <p:attrNameLst>
                                          <p:attrName>style.visibility</p:attrName>
                                        </p:attrNameLst>
                                      </p:cBhvr>
                                      <p:to>
                                        <p:strVal val="visible"/>
                                      </p:to>
                                    </p:set>
                                    <p:anim by="(-#ppt_w*2)" calcmode="lin" valueType="num">
                                      <p:cBhvr rctx="PPT">
                                        <p:cTn id="32" dur="500" autoRev="1" fill="hold">
                                          <p:stCondLst>
                                            <p:cond delay="0"/>
                                          </p:stCondLst>
                                        </p:cTn>
                                        <p:tgtEl>
                                          <p:spTgt spid="7">
                                            <p:txEl>
                                              <p:pRg st="1" end="1"/>
                                            </p:txEl>
                                          </p:spTgt>
                                        </p:tgtEl>
                                        <p:attrNameLst>
                                          <p:attrName>ppt_w</p:attrName>
                                        </p:attrNameLst>
                                      </p:cBhvr>
                                    </p:anim>
                                    <p:anim by="(#ppt_w*0.50)" calcmode="lin" valueType="num">
                                      <p:cBhvr>
                                        <p:cTn id="33" dur="500" decel="50000" autoRev="1" fill="hold">
                                          <p:stCondLst>
                                            <p:cond delay="0"/>
                                          </p:stCondLst>
                                        </p:cTn>
                                        <p:tgtEl>
                                          <p:spTgt spid="7">
                                            <p:txEl>
                                              <p:pRg st="1" end="1"/>
                                            </p:txEl>
                                          </p:spTgt>
                                        </p:tgtEl>
                                        <p:attrNameLst>
                                          <p:attrName>ppt_x</p:attrName>
                                        </p:attrNameLst>
                                      </p:cBhvr>
                                    </p:anim>
                                    <p:anim from="(-#ppt_h/2)" to="(#ppt_y)" calcmode="lin" valueType="num">
                                      <p:cBhvr>
                                        <p:cTn id="34" dur="1000" fill="hold">
                                          <p:stCondLst>
                                            <p:cond delay="0"/>
                                          </p:stCondLst>
                                        </p:cTn>
                                        <p:tgtEl>
                                          <p:spTgt spid="7">
                                            <p:txEl>
                                              <p:pRg st="1" end="1"/>
                                            </p:txEl>
                                          </p:spTgt>
                                        </p:tgtEl>
                                        <p:attrNameLst>
                                          <p:attrName>ppt_y</p:attrName>
                                        </p:attrNameLst>
                                      </p:cBhvr>
                                    </p:anim>
                                    <p:animRot by="21600000">
                                      <p:cBhvr>
                                        <p:cTn id="35" dur="1000" fill="hold">
                                          <p:stCondLst>
                                            <p:cond delay="0"/>
                                          </p:stCondLst>
                                        </p:cTn>
                                        <p:tgtEl>
                                          <p:spTgt spid="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914400"/>
            <a:ext cx="3962400" cy="769441"/>
          </a:xfrm>
          <a:prstGeom prst="rect">
            <a:avLst/>
          </a:prstGeom>
          <a:noFill/>
        </p:spPr>
        <p:txBody>
          <a:bodyPr wrap="square" rtlCol="0">
            <a:spAutoFit/>
          </a:bodyPr>
          <a:lstStyle/>
          <a:p>
            <a:pPr algn="ctr"/>
            <a:r>
              <a:rPr lang="bn-IN" sz="4400" dirty="0" smtClean="0">
                <a:solidFill>
                  <a:srgbClr val="002060"/>
                </a:solidFill>
              </a:rPr>
              <a:t>একক কাজ</a:t>
            </a:r>
            <a:endParaRPr lang="en-US" sz="4400" dirty="0">
              <a:solidFill>
                <a:srgbClr val="002060"/>
              </a:solidFill>
            </a:endParaRPr>
          </a:p>
        </p:txBody>
      </p:sp>
      <p:sp>
        <p:nvSpPr>
          <p:cNvPr id="5" name="TextBox 4"/>
          <p:cNvSpPr txBox="1"/>
          <p:nvPr/>
        </p:nvSpPr>
        <p:spPr>
          <a:xfrm>
            <a:off x="685800" y="4191000"/>
            <a:ext cx="7620000" cy="1077218"/>
          </a:xfrm>
          <a:prstGeom prst="rect">
            <a:avLst/>
          </a:prstGeom>
          <a:noFill/>
        </p:spPr>
        <p:txBody>
          <a:bodyPr wrap="square" rtlCol="0">
            <a:spAutoFit/>
          </a:bodyPr>
          <a:lstStyle/>
          <a:p>
            <a:r>
              <a:rPr lang="bn-IN" sz="3200" dirty="0" smtClean="0">
                <a:solidFill>
                  <a:schemeClr val="accent3">
                    <a:lumMod val="50000"/>
                  </a:schemeClr>
                </a:solidFill>
              </a:rPr>
              <a:t>১</a:t>
            </a:r>
            <a:r>
              <a:rPr lang="bn-IN" sz="3200" dirty="0" smtClean="0">
                <a:solidFill>
                  <a:srgbClr val="7030A0"/>
                </a:solidFill>
              </a:rPr>
              <a:t>। প্রকল্প নির্বাচন কিসের ওপর নির্ভর করে ?</a:t>
            </a:r>
          </a:p>
          <a:p>
            <a:r>
              <a:rPr lang="bn-IN" sz="3200" dirty="0" smtClean="0">
                <a:solidFill>
                  <a:srgbClr val="7030A0"/>
                </a:solidFill>
              </a:rPr>
              <a:t>২। আত্ন-বিশ্লেষণ কী ? </a:t>
            </a:r>
            <a:endParaRPr lang="en-US" sz="3200" dirty="0">
              <a:solidFill>
                <a:srgbClr val="7030A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12" y="1828800"/>
            <a:ext cx="2619375" cy="1743075"/>
          </a:xfrm>
          <a:prstGeom prst="rect">
            <a:avLst/>
          </a:prstGeom>
        </p:spPr>
      </p:pic>
    </p:spTree>
    <p:extLst>
      <p:ext uri="{BB962C8B-B14F-4D97-AF65-F5344CB8AC3E}">
        <p14:creationId xmlns:p14="http://schemas.microsoft.com/office/powerpoint/2010/main" val="984071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5">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5">
                                            <p:txEl>
                                              <p:pRg st="0" end="0"/>
                                            </p:txEl>
                                          </p:spTgt>
                                        </p:tgtEl>
                                        <p:attrNameLst>
                                          <p:attrName>ppt_w</p:attrName>
                                        </p:attrNameLst>
                                      </p:cBhvr>
                                    </p:anim>
                                    <p:anim by="(#ppt_w*0.50)" calcmode="lin" valueType="num">
                                      <p:cBhvr>
                                        <p:cTn id="27" dur="500" decel="50000" autoRev="1" fill="hold">
                                          <p:stCondLst>
                                            <p:cond delay="0"/>
                                          </p:stCondLst>
                                        </p:cTn>
                                        <p:tgtEl>
                                          <p:spTgt spid="5">
                                            <p:txEl>
                                              <p:pRg st="0" end="0"/>
                                            </p:txEl>
                                          </p:spTgt>
                                        </p:tgtEl>
                                        <p:attrNameLst>
                                          <p:attrName>ppt_x</p:attrName>
                                        </p:attrNameLst>
                                      </p:cBhvr>
                                    </p:anim>
                                    <p:anim from="(-#ppt_h/2)" to="(#ppt_y)" calcmode="lin" valueType="num">
                                      <p:cBhvr>
                                        <p:cTn id="28" dur="1000" fill="hold">
                                          <p:stCondLst>
                                            <p:cond delay="0"/>
                                          </p:stCondLst>
                                        </p:cTn>
                                        <p:tgtEl>
                                          <p:spTgt spid="5">
                                            <p:txEl>
                                              <p:pRg st="0" end="0"/>
                                            </p:txEl>
                                          </p:spTgt>
                                        </p:tgtEl>
                                        <p:attrNameLst>
                                          <p:attrName>ppt_y</p:attrName>
                                        </p:attrNameLst>
                                      </p:cBhvr>
                                    </p:anim>
                                    <p:animRot by="21600000">
                                      <p:cBhvr>
                                        <p:cTn id="29" dur="1000" fill="hold">
                                          <p:stCondLst>
                                            <p:cond delay="0"/>
                                          </p:stCondLst>
                                        </p:cTn>
                                        <p:tgtEl>
                                          <p:spTgt spid="5">
                                            <p:txEl>
                                              <p:pRg st="0" end="0"/>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 by="(-#ppt_w*2)" calcmode="lin" valueType="num">
                                      <p:cBhvr rctx="PPT">
                                        <p:cTn id="32" dur="500" autoRev="1" fill="hold">
                                          <p:stCondLst>
                                            <p:cond delay="0"/>
                                          </p:stCondLst>
                                        </p:cTn>
                                        <p:tgtEl>
                                          <p:spTgt spid="5">
                                            <p:txEl>
                                              <p:pRg st="1" end="1"/>
                                            </p:txEl>
                                          </p:spTgt>
                                        </p:tgtEl>
                                        <p:attrNameLst>
                                          <p:attrName>ppt_w</p:attrName>
                                        </p:attrNameLst>
                                      </p:cBhvr>
                                    </p:anim>
                                    <p:anim by="(#ppt_w*0.50)" calcmode="lin" valueType="num">
                                      <p:cBhvr>
                                        <p:cTn id="33" dur="500" decel="50000" autoRev="1" fill="hold">
                                          <p:stCondLst>
                                            <p:cond delay="0"/>
                                          </p:stCondLst>
                                        </p:cTn>
                                        <p:tgtEl>
                                          <p:spTgt spid="5">
                                            <p:txEl>
                                              <p:pRg st="1" end="1"/>
                                            </p:txEl>
                                          </p:spTgt>
                                        </p:tgtEl>
                                        <p:attrNameLst>
                                          <p:attrName>ppt_x</p:attrName>
                                        </p:attrNameLst>
                                      </p:cBhvr>
                                    </p:anim>
                                    <p:anim from="(-#ppt_h/2)" to="(#ppt_y)" calcmode="lin" valueType="num">
                                      <p:cBhvr>
                                        <p:cTn id="34" dur="1000" fill="hold">
                                          <p:stCondLst>
                                            <p:cond delay="0"/>
                                          </p:stCondLst>
                                        </p:cTn>
                                        <p:tgtEl>
                                          <p:spTgt spid="5">
                                            <p:txEl>
                                              <p:pRg st="1" end="1"/>
                                            </p:txEl>
                                          </p:spTgt>
                                        </p:tgtEl>
                                        <p:attrNameLst>
                                          <p:attrName>ppt_y</p:attrName>
                                        </p:attrNameLst>
                                      </p:cBhvr>
                                    </p:anim>
                                    <p:animRot by="21600000">
                                      <p:cBhvr>
                                        <p:cTn id="35" dur="10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762000"/>
            <a:ext cx="3505200" cy="707886"/>
          </a:xfrm>
          <a:prstGeom prst="rect">
            <a:avLst/>
          </a:prstGeom>
          <a:noFill/>
        </p:spPr>
        <p:txBody>
          <a:bodyPr wrap="square" rtlCol="0">
            <a:spAutoFit/>
          </a:bodyPr>
          <a:lstStyle/>
          <a:p>
            <a:pPr algn="ctr"/>
            <a:r>
              <a:rPr lang="bn-IN" sz="4000" dirty="0" smtClean="0">
                <a:solidFill>
                  <a:srgbClr val="00B0F0"/>
                </a:solidFill>
              </a:rPr>
              <a:t>দলীয় কাজ</a:t>
            </a:r>
            <a:endParaRPr lang="en-US" sz="40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1650546"/>
            <a:ext cx="3124200" cy="1933575"/>
          </a:xfrm>
          <a:prstGeom prst="rect">
            <a:avLst/>
          </a:prstGeom>
        </p:spPr>
      </p:pic>
      <p:sp>
        <p:nvSpPr>
          <p:cNvPr id="7" name="TextBox 6"/>
          <p:cNvSpPr txBox="1"/>
          <p:nvPr/>
        </p:nvSpPr>
        <p:spPr>
          <a:xfrm>
            <a:off x="228600" y="3962400"/>
            <a:ext cx="8077200" cy="1569660"/>
          </a:xfrm>
          <a:prstGeom prst="rect">
            <a:avLst/>
          </a:prstGeom>
          <a:noFill/>
        </p:spPr>
        <p:txBody>
          <a:bodyPr wrap="square" rtlCol="0">
            <a:spAutoFit/>
          </a:bodyPr>
          <a:lstStyle/>
          <a:p>
            <a:r>
              <a:rPr lang="bn-IN" sz="2400" dirty="0" smtClean="0">
                <a:solidFill>
                  <a:schemeClr val="accent2">
                    <a:lumMod val="50000"/>
                  </a:schemeClr>
                </a:solidFill>
              </a:rPr>
              <a:t>১। প্রকল্প নির্বাচনে জনসংখ্যাকে গুরুত্বপূর্ণ প্রভাবক বলা হয় </a:t>
            </a:r>
          </a:p>
          <a:p>
            <a:r>
              <a:rPr lang="bn-IN" sz="2400" dirty="0">
                <a:solidFill>
                  <a:schemeClr val="accent2">
                    <a:lumMod val="50000"/>
                  </a:schemeClr>
                </a:solidFill>
              </a:rPr>
              <a:t> </a:t>
            </a:r>
            <a:r>
              <a:rPr lang="bn-IN" sz="2400" dirty="0" smtClean="0">
                <a:solidFill>
                  <a:schemeClr val="accent2">
                    <a:lumMod val="50000"/>
                  </a:schemeClr>
                </a:solidFill>
              </a:rPr>
              <a:t>   কেন ? ব্যাখ্যা করো।</a:t>
            </a:r>
          </a:p>
          <a:p>
            <a:r>
              <a:rPr lang="bn-IN" sz="2400" dirty="0" smtClean="0">
                <a:solidFill>
                  <a:schemeClr val="accent2">
                    <a:lumMod val="50000"/>
                  </a:schemeClr>
                </a:solidFill>
              </a:rPr>
              <a:t>২।পরি কল্পনা কীভাবে ব্যবসায় গ্রহণে সহায়তা করে ? ব্যাখ্যা</a:t>
            </a:r>
          </a:p>
          <a:p>
            <a:r>
              <a:rPr lang="bn-IN" sz="2400" dirty="0">
                <a:solidFill>
                  <a:schemeClr val="accent2">
                    <a:lumMod val="50000"/>
                  </a:schemeClr>
                </a:solidFill>
              </a:rPr>
              <a:t> </a:t>
            </a:r>
            <a:r>
              <a:rPr lang="bn-IN" sz="2400" dirty="0" smtClean="0">
                <a:solidFill>
                  <a:schemeClr val="accent2">
                    <a:lumMod val="50000"/>
                  </a:schemeClr>
                </a:solidFill>
              </a:rPr>
              <a:t>   করো।</a:t>
            </a:r>
            <a:endParaRPr lang="en-US" sz="2400" dirty="0">
              <a:solidFill>
                <a:schemeClr val="accent2">
                  <a:lumMod val="50000"/>
                </a:schemeClr>
              </a:solidFill>
            </a:endParaRPr>
          </a:p>
        </p:txBody>
      </p:sp>
    </p:spTree>
    <p:extLst>
      <p:ext uri="{BB962C8B-B14F-4D97-AF65-F5344CB8AC3E}">
        <p14:creationId xmlns:p14="http://schemas.microsoft.com/office/powerpoint/2010/main" val="3452899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7">
                                            <p:txEl>
                                              <p:pRg st="0" end="0"/>
                                            </p:txEl>
                                          </p:spTgt>
                                        </p:tgtEl>
                                        <p:attrNameLst>
                                          <p:attrName>ppt_w</p:attrName>
                                        </p:attrNameLst>
                                      </p:cBhvr>
                                    </p:anim>
                                    <p:anim by="(#ppt_w*0.50)" calcmode="lin" valueType="num">
                                      <p:cBhvr>
                                        <p:cTn id="27" dur="500" decel="50000" autoRev="1" fill="hold">
                                          <p:stCondLst>
                                            <p:cond delay="0"/>
                                          </p:stCondLst>
                                        </p:cTn>
                                        <p:tgtEl>
                                          <p:spTgt spid="7">
                                            <p:txEl>
                                              <p:pRg st="0" end="0"/>
                                            </p:txEl>
                                          </p:spTgt>
                                        </p:tgtEl>
                                        <p:attrNameLst>
                                          <p:attrName>ppt_x</p:attrName>
                                        </p:attrNameLst>
                                      </p:cBhvr>
                                    </p:anim>
                                    <p:anim from="(-#ppt_h/2)" to="(#ppt_y)" calcmode="lin" valueType="num">
                                      <p:cBhvr>
                                        <p:cTn id="28" dur="1000" fill="hold">
                                          <p:stCondLst>
                                            <p:cond delay="0"/>
                                          </p:stCondLst>
                                        </p:cTn>
                                        <p:tgtEl>
                                          <p:spTgt spid="7">
                                            <p:txEl>
                                              <p:pRg st="0" end="0"/>
                                            </p:txEl>
                                          </p:spTgt>
                                        </p:tgtEl>
                                        <p:attrNameLst>
                                          <p:attrName>ppt_y</p:attrName>
                                        </p:attrNameLst>
                                      </p:cBhvr>
                                    </p:anim>
                                    <p:animRot by="21600000">
                                      <p:cBhvr>
                                        <p:cTn id="29" dur="1000" fill="hold">
                                          <p:stCondLst>
                                            <p:cond delay="0"/>
                                          </p:stCondLst>
                                        </p:cTn>
                                        <p:tgtEl>
                                          <p:spTgt spid="7">
                                            <p:txEl>
                                              <p:pRg st="0" end="0"/>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7">
                                            <p:txEl>
                                              <p:pRg st="1" end="1"/>
                                            </p:txEl>
                                          </p:spTgt>
                                        </p:tgtEl>
                                        <p:attrNameLst>
                                          <p:attrName>style.visibility</p:attrName>
                                        </p:attrNameLst>
                                      </p:cBhvr>
                                      <p:to>
                                        <p:strVal val="visible"/>
                                      </p:to>
                                    </p:set>
                                    <p:anim by="(-#ppt_w*2)" calcmode="lin" valueType="num">
                                      <p:cBhvr rctx="PPT">
                                        <p:cTn id="32" dur="500" autoRev="1" fill="hold">
                                          <p:stCondLst>
                                            <p:cond delay="0"/>
                                          </p:stCondLst>
                                        </p:cTn>
                                        <p:tgtEl>
                                          <p:spTgt spid="7">
                                            <p:txEl>
                                              <p:pRg st="1" end="1"/>
                                            </p:txEl>
                                          </p:spTgt>
                                        </p:tgtEl>
                                        <p:attrNameLst>
                                          <p:attrName>ppt_w</p:attrName>
                                        </p:attrNameLst>
                                      </p:cBhvr>
                                    </p:anim>
                                    <p:anim by="(#ppt_w*0.50)" calcmode="lin" valueType="num">
                                      <p:cBhvr>
                                        <p:cTn id="33" dur="500" decel="50000" autoRev="1" fill="hold">
                                          <p:stCondLst>
                                            <p:cond delay="0"/>
                                          </p:stCondLst>
                                        </p:cTn>
                                        <p:tgtEl>
                                          <p:spTgt spid="7">
                                            <p:txEl>
                                              <p:pRg st="1" end="1"/>
                                            </p:txEl>
                                          </p:spTgt>
                                        </p:tgtEl>
                                        <p:attrNameLst>
                                          <p:attrName>ppt_x</p:attrName>
                                        </p:attrNameLst>
                                      </p:cBhvr>
                                    </p:anim>
                                    <p:anim from="(-#ppt_h/2)" to="(#ppt_y)" calcmode="lin" valueType="num">
                                      <p:cBhvr>
                                        <p:cTn id="34" dur="1000" fill="hold">
                                          <p:stCondLst>
                                            <p:cond delay="0"/>
                                          </p:stCondLst>
                                        </p:cTn>
                                        <p:tgtEl>
                                          <p:spTgt spid="7">
                                            <p:txEl>
                                              <p:pRg st="1" end="1"/>
                                            </p:txEl>
                                          </p:spTgt>
                                        </p:tgtEl>
                                        <p:attrNameLst>
                                          <p:attrName>ppt_y</p:attrName>
                                        </p:attrNameLst>
                                      </p:cBhvr>
                                    </p:anim>
                                    <p:animRot by="21600000">
                                      <p:cBhvr>
                                        <p:cTn id="35" dur="1000" fill="hold">
                                          <p:stCondLst>
                                            <p:cond delay="0"/>
                                          </p:stCondLst>
                                        </p:cTn>
                                        <p:tgtEl>
                                          <p:spTgt spid="7">
                                            <p:txEl>
                                              <p:pRg st="1" end="1"/>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7">
                                            <p:txEl>
                                              <p:pRg st="2" end="2"/>
                                            </p:txEl>
                                          </p:spTgt>
                                        </p:tgtEl>
                                        <p:attrNameLst>
                                          <p:attrName>style.visibility</p:attrName>
                                        </p:attrNameLst>
                                      </p:cBhvr>
                                      <p:to>
                                        <p:strVal val="visible"/>
                                      </p:to>
                                    </p:set>
                                    <p:anim by="(-#ppt_w*2)" calcmode="lin" valueType="num">
                                      <p:cBhvr rctx="PPT">
                                        <p:cTn id="38" dur="500" autoRev="1" fill="hold">
                                          <p:stCondLst>
                                            <p:cond delay="0"/>
                                          </p:stCondLst>
                                        </p:cTn>
                                        <p:tgtEl>
                                          <p:spTgt spid="7">
                                            <p:txEl>
                                              <p:pRg st="2" end="2"/>
                                            </p:txEl>
                                          </p:spTgt>
                                        </p:tgtEl>
                                        <p:attrNameLst>
                                          <p:attrName>ppt_w</p:attrName>
                                        </p:attrNameLst>
                                      </p:cBhvr>
                                    </p:anim>
                                    <p:anim by="(#ppt_w*0.50)" calcmode="lin" valueType="num">
                                      <p:cBhvr>
                                        <p:cTn id="39" dur="500" decel="50000" autoRev="1" fill="hold">
                                          <p:stCondLst>
                                            <p:cond delay="0"/>
                                          </p:stCondLst>
                                        </p:cTn>
                                        <p:tgtEl>
                                          <p:spTgt spid="7">
                                            <p:txEl>
                                              <p:pRg st="2" end="2"/>
                                            </p:txEl>
                                          </p:spTgt>
                                        </p:tgtEl>
                                        <p:attrNameLst>
                                          <p:attrName>ppt_x</p:attrName>
                                        </p:attrNameLst>
                                      </p:cBhvr>
                                    </p:anim>
                                    <p:anim from="(-#ppt_h/2)" to="(#ppt_y)" calcmode="lin" valueType="num">
                                      <p:cBhvr>
                                        <p:cTn id="40" dur="1000" fill="hold">
                                          <p:stCondLst>
                                            <p:cond delay="0"/>
                                          </p:stCondLst>
                                        </p:cTn>
                                        <p:tgtEl>
                                          <p:spTgt spid="7">
                                            <p:txEl>
                                              <p:pRg st="2" end="2"/>
                                            </p:txEl>
                                          </p:spTgt>
                                        </p:tgtEl>
                                        <p:attrNameLst>
                                          <p:attrName>ppt_y</p:attrName>
                                        </p:attrNameLst>
                                      </p:cBhvr>
                                    </p:anim>
                                    <p:animRot by="21600000">
                                      <p:cBhvr>
                                        <p:cTn id="41" dur="1000" fill="hold">
                                          <p:stCondLst>
                                            <p:cond delay="0"/>
                                          </p:stCondLst>
                                        </p:cTn>
                                        <p:tgtEl>
                                          <p:spTgt spid="7">
                                            <p:txEl>
                                              <p:pRg st="2" end="2"/>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7">
                                            <p:txEl>
                                              <p:pRg st="3" end="3"/>
                                            </p:txEl>
                                          </p:spTgt>
                                        </p:tgtEl>
                                        <p:attrNameLst>
                                          <p:attrName>style.visibility</p:attrName>
                                        </p:attrNameLst>
                                      </p:cBhvr>
                                      <p:to>
                                        <p:strVal val="visible"/>
                                      </p:to>
                                    </p:set>
                                    <p:anim by="(-#ppt_w*2)" calcmode="lin" valueType="num">
                                      <p:cBhvr rctx="PPT">
                                        <p:cTn id="44" dur="500" autoRev="1" fill="hold">
                                          <p:stCondLst>
                                            <p:cond delay="0"/>
                                          </p:stCondLst>
                                        </p:cTn>
                                        <p:tgtEl>
                                          <p:spTgt spid="7">
                                            <p:txEl>
                                              <p:pRg st="3" end="3"/>
                                            </p:txEl>
                                          </p:spTgt>
                                        </p:tgtEl>
                                        <p:attrNameLst>
                                          <p:attrName>ppt_w</p:attrName>
                                        </p:attrNameLst>
                                      </p:cBhvr>
                                    </p:anim>
                                    <p:anim by="(#ppt_w*0.50)" calcmode="lin" valueType="num">
                                      <p:cBhvr>
                                        <p:cTn id="45" dur="500" decel="50000" autoRev="1" fill="hold">
                                          <p:stCondLst>
                                            <p:cond delay="0"/>
                                          </p:stCondLst>
                                        </p:cTn>
                                        <p:tgtEl>
                                          <p:spTgt spid="7">
                                            <p:txEl>
                                              <p:pRg st="3" end="3"/>
                                            </p:txEl>
                                          </p:spTgt>
                                        </p:tgtEl>
                                        <p:attrNameLst>
                                          <p:attrName>ppt_x</p:attrName>
                                        </p:attrNameLst>
                                      </p:cBhvr>
                                    </p:anim>
                                    <p:anim from="(-#ppt_h/2)" to="(#ppt_y)" calcmode="lin" valueType="num">
                                      <p:cBhvr>
                                        <p:cTn id="46" dur="1000" fill="hold">
                                          <p:stCondLst>
                                            <p:cond delay="0"/>
                                          </p:stCondLst>
                                        </p:cTn>
                                        <p:tgtEl>
                                          <p:spTgt spid="7">
                                            <p:txEl>
                                              <p:pRg st="3" end="3"/>
                                            </p:txEl>
                                          </p:spTgt>
                                        </p:tgtEl>
                                        <p:attrNameLst>
                                          <p:attrName>ppt_y</p:attrName>
                                        </p:attrNameLst>
                                      </p:cBhvr>
                                    </p:anim>
                                    <p:animRot by="21600000">
                                      <p:cBhvr>
                                        <p:cTn id="47" dur="1000" fill="hold">
                                          <p:stCondLst>
                                            <p:cond delay="0"/>
                                          </p:stCondLst>
                                        </p:cTn>
                                        <p:tgtEl>
                                          <p:spTgt spid="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857" y="438834"/>
            <a:ext cx="4267200" cy="769441"/>
          </a:xfrm>
          <a:prstGeom prst="rect">
            <a:avLst/>
          </a:prstGeom>
          <a:noFill/>
        </p:spPr>
        <p:txBody>
          <a:bodyPr wrap="square" rtlCol="0">
            <a:spAutoFit/>
          </a:bodyPr>
          <a:lstStyle/>
          <a:p>
            <a:pPr algn="ctr"/>
            <a:r>
              <a:rPr lang="bn-IN" sz="4400" dirty="0" smtClean="0">
                <a:solidFill>
                  <a:schemeClr val="accent3">
                    <a:lumMod val="50000"/>
                  </a:schemeClr>
                </a:solidFill>
              </a:rPr>
              <a:t>মূল্যায়ন</a:t>
            </a:r>
            <a:endParaRPr lang="en-US" sz="4400" dirty="0">
              <a:solidFill>
                <a:schemeClr val="accent3">
                  <a:lumMod val="50000"/>
                </a:schemeClr>
              </a:solidFill>
            </a:endParaRPr>
          </a:p>
        </p:txBody>
      </p:sp>
      <p:sp>
        <p:nvSpPr>
          <p:cNvPr id="5" name="TextBox 4"/>
          <p:cNvSpPr txBox="1"/>
          <p:nvPr/>
        </p:nvSpPr>
        <p:spPr>
          <a:xfrm>
            <a:off x="1447800" y="3124200"/>
            <a:ext cx="3200400" cy="461665"/>
          </a:xfrm>
          <a:prstGeom prst="rect">
            <a:avLst/>
          </a:prstGeom>
          <a:noFill/>
        </p:spPr>
        <p:txBody>
          <a:bodyPr wrap="square" rtlCol="0">
            <a:spAutoFit/>
          </a:bodyPr>
          <a:lstStyle/>
          <a:p>
            <a:r>
              <a:rPr lang="bn-IN" sz="2400" dirty="0" smtClean="0"/>
              <a:t>প্রকল্প হতে পারে-</a:t>
            </a:r>
            <a:endParaRPr lang="en-US" sz="2400" dirty="0"/>
          </a:p>
        </p:txBody>
      </p:sp>
      <p:sp>
        <p:nvSpPr>
          <p:cNvPr id="6" name="TextBox 5"/>
          <p:cNvSpPr txBox="1"/>
          <p:nvPr/>
        </p:nvSpPr>
        <p:spPr>
          <a:xfrm>
            <a:off x="1066800" y="3585865"/>
            <a:ext cx="4731657" cy="461665"/>
          </a:xfrm>
          <a:prstGeom prst="rect">
            <a:avLst/>
          </a:prstGeom>
          <a:noFill/>
        </p:spPr>
        <p:txBody>
          <a:bodyPr wrap="square" rtlCol="0">
            <a:spAutoFit/>
          </a:bodyPr>
          <a:lstStyle/>
          <a:p>
            <a:r>
              <a:rPr lang="bn-IN" sz="2400" dirty="0" smtClean="0"/>
              <a:t> </a:t>
            </a:r>
            <a:r>
              <a:rPr lang="bn-IN" sz="2400" dirty="0"/>
              <a:t> </a:t>
            </a:r>
            <a:r>
              <a:rPr lang="bn-IN" sz="2400" dirty="0" smtClean="0"/>
              <a:t> </a:t>
            </a:r>
            <a:r>
              <a:rPr lang="en-US" sz="2400" dirty="0" smtClean="0"/>
              <a:t>   i</a:t>
            </a:r>
            <a:r>
              <a:rPr lang="en-US" sz="2400" dirty="0"/>
              <a:t>, </a:t>
            </a:r>
            <a:r>
              <a:rPr lang="bn-IN" sz="2400" dirty="0" smtClean="0"/>
              <a:t>পুরাতন ব্যবসায়ের সম্প্রসারণ</a:t>
            </a:r>
            <a:endParaRPr lang="en-US" sz="2400" dirty="0"/>
          </a:p>
        </p:txBody>
      </p:sp>
      <p:sp>
        <p:nvSpPr>
          <p:cNvPr id="7" name="TextBox 6"/>
          <p:cNvSpPr txBox="1"/>
          <p:nvPr/>
        </p:nvSpPr>
        <p:spPr>
          <a:xfrm>
            <a:off x="1473200" y="4115467"/>
            <a:ext cx="4114800" cy="461665"/>
          </a:xfrm>
          <a:prstGeom prst="rect">
            <a:avLst/>
          </a:prstGeom>
          <a:noFill/>
        </p:spPr>
        <p:txBody>
          <a:bodyPr wrap="square" rtlCol="0">
            <a:spAutoFit/>
          </a:bodyPr>
          <a:lstStyle/>
          <a:p>
            <a:r>
              <a:rPr lang="en-US" sz="2400" dirty="0" smtClean="0"/>
              <a:t> </a:t>
            </a:r>
            <a:r>
              <a:rPr lang="en-US" sz="2400" dirty="0"/>
              <a:t>ii, </a:t>
            </a:r>
            <a:r>
              <a:rPr lang="bn-IN" sz="2400" dirty="0" smtClean="0"/>
              <a:t>মুনাফা সর্বাধিকরণ</a:t>
            </a:r>
            <a:endParaRPr lang="en-US" sz="2400" dirty="0"/>
          </a:p>
        </p:txBody>
      </p:sp>
      <p:sp>
        <p:nvSpPr>
          <p:cNvPr id="8" name="TextBox 7"/>
          <p:cNvSpPr txBox="1"/>
          <p:nvPr/>
        </p:nvSpPr>
        <p:spPr>
          <a:xfrm>
            <a:off x="1498600" y="4577132"/>
            <a:ext cx="3987800" cy="461665"/>
          </a:xfrm>
          <a:prstGeom prst="rect">
            <a:avLst/>
          </a:prstGeom>
          <a:noFill/>
        </p:spPr>
        <p:txBody>
          <a:bodyPr wrap="square" rtlCol="0">
            <a:spAutoFit/>
          </a:bodyPr>
          <a:lstStyle/>
          <a:p>
            <a:r>
              <a:rPr lang="en-US" sz="2400" dirty="0"/>
              <a:t>iii.</a:t>
            </a:r>
            <a:r>
              <a:rPr lang="bn-IN" sz="2400" dirty="0"/>
              <a:t> </a:t>
            </a:r>
            <a:r>
              <a:rPr lang="bn-IN" sz="2400" dirty="0" smtClean="0"/>
              <a:t>সম্পূর্ণ নতুন বিনিয়োগ</a:t>
            </a:r>
            <a:endParaRPr lang="en-US" sz="2400" dirty="0"/>
          </a:p>
        </p:txBody>
      </p:sp>
      <p:sp>
        <p:nvSpPr>
          <p:cNvPr id="10" name="TextBox 9"/>
          <p:cNvSpPr txBox="1"/>
          <p:nvPr/>
        </p:nvSpPr>
        <p:spPr>
          <a:xfrm>
            <a:off x="1498600" y="5038797"/>
            <a:ext cx="4089400" cy="461665"/>
          </a:xfrm>
          <a:prstGeom prst="rect">
            <a:avLst/>
          </a:prstGeom>
          <a:noFill/>
        </p:spPr>
        <p:txBody>
          <a:bodyPr wrap="square" rtlCol="0">
            <a:spAutoFit/>
          </a:bodyPr>
          <a:lstStyle/>
          <a:p>
            <a:r>
              <a:rPr lang="bn-IN" sz="2400" dirty="0" smtClean="0"/>
              <a:t>নিচের কোনটি সঠিক ?</a:t>
            </a:r>
            <a:endParaRPr lang="en-US" sz="2400" dirty="0"/>
          </a:p>
        </p:txBody>
      </p:sp>
      <p:sp>
        <p:nvSpPr>
          <p:cNvPr id="11" name="Flowchart: Connector 10"/>
          <p:cNvSpPr/>
          <p:nvPr/>
        </p:nvSpPr>
        <p:spPr>
          <a:xfrm>
            <a:off x="609600" y="5715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a:t>
            </a:r>
            <a:endParaRPr lang="en-US" dirty="0"/>
          </a:p>
        </p:txBody>
      </p:sp>
      <p:sp>
        <p:nvSpPr>
          <p:cNvPr id="13" name="Flowchart: Connector 12"/>
          <p:cNvSpPr/>
          <p:nvPr/>
        </p:nvSpPr>
        <p:spPr>
          <a:xfrm>
            <a:off x="4533900" y="5715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14" name="Flowchart: Connector 13"/>
          <p:cNvSpPr/>
          <p:nvPr/>
        </p:nvSpPr>
        <p:spPr>
          <a:xfrm>
            <a:off x="6281057" y="5715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ঘ</a:t>
            </a:r>
            <a:endParaRPr lang="en-US" dirty="0"/>
          </a:p>
        </p:txBody>
      </p:sp>
      <p:sp>
        <p:nvSpPr>
          <p:cNvPr id="15" name="Flowchart: Connector 14"/>
          <p:cNvSpPr/>
          <p:nvPr/>
        </p:nvSpPr>
        <p:spPr>
          <a:xfrm>
            <a:off x="2590800" y="57150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খ</a:t>
            </a:r>
            <a:endParaRPr lang="en-US" dirty="0"/>
          </a:p>
        </p:txBody>
      </p:sp>
      <p:sp>
        <p:nvSpPr>
          <p:cNvPr id="16" name="TextBox 15"/>
          <p:cNvSpPr txBox="1"/>
          <p:nvPr/>
        </p:nvSpPr>
        <p:spPr>
          <a:xfrm>
            <a:off x="889000" y="5644634"/>
            <a:ext cx="1219200" cy="369332"/>
          </a:xfrm>
          <a:prstGeom prst="rect">
            <a:avLst/>
          </a:prstGeom>
          <a:noFill/>
        </p:spPr>
        <p:txBody>
          <a:bodyPr wrap="square" rtlCol="0">
            <a:spAutoFit/>
          </a:bodyPr>
          <a:lstStyle/>
          <a:p>
            <a:r>
              <a:rPr lang="en-US" dirty="0"/>
              <a:t>i,</a:t>
            </a:r>
            <a:r>
              <a:rPr lang="bn-IN" dirty="0"/>
              <a:t> </a:t>
            </a:r>
            <a:r>
              <a:rPr lang="bn-IN" dirty="0" smtClean="0"/>
              <a:t>ও   </a:t>
            </a:r>
            <a:r>
              <a:rPr lang="en-US" dirty="0" smtClean="0"/>
              <a:t>ii</a:t>
            </a:r>
            <a:r>
              <a:rPr lang="en-US" dirty="0"/>
              <a:t>, </a:t>
            </a:r>
          </a:p>
        </p:txBody>
      </p:sp>
      <p:sp>
        <p:nvSpPr>
          <p:cNvPr id="17" name="TextBox 16"/>
          <p:cNvSpPr txBox="1"/>
          <p:nvPr/>
        </p:nvSpPr>
        <p:spPr>
          <a:xfrm>
            <a:off x="2966357" y="5644634"/>
            <a:ext cx="1524000" cy="369332"/>
          </a:xfrm>
          <a:prstGeom prst="rect">
            <a:avLst/>
          </a:prstGeom>
          <a:noFill/>
        </p:spPr>
        <p:txBody>
          <a:bodyPr wrap="square" rtlCol="0">
            <a:spAutoFit/>
          </a:bodyPr>
          <a:lstStyle/>
          <a:p>
            <a:r>
              <a:rPr lang="en-US" dirty="0" smtClean="0"/>
              <a:t>i,</a:t>
            </a:r>
            <a:r>
              <a:rPr lang="bn-IN" dirty="0"/>
              <a:t> ও</a:t>
            </a:r>
            <a:r>
              <a:rPr lang="en-US" dirty="0" smtClean="0"/>
              <a:t>    </a:t>
            </a:r>
            <a:r>
              <a:rPr lang="en-US" dirty="0"/>
              <a:t>iii</a:t>
            </a:r>
          </a:p>
        </p:txBody>
      </p:sp>
      <p:sp>
        <p:nvSpPr>
          <p:cNvPr id="18" name="TextBox 17"/>
          <p:cNvSpPr txBox="1"/>
          <p:nvPr/>
        </p:nvSpPr>
        <p:spPr>
          <a:xfrm>
            <a:off x="4914900" y="5624677"/>
            <a:ext cx="1143000" cy="369332"/>
          </a:xfrm>
          <a:prstGeom prst="rect">
            <a:avLst/>
          </a:prstGeom>
          <a:noFill/>
        </p:spPr>
        <p:txBody>
          <a:bodyPr wrap="square" rtlCol="0">
            <a:spAutoFit/>
          </a:bodyPr>
          <a:lstStyle/>
          <a:p>
            <a:r>
              <a:rPr lang="en-US" dirty="0"/>
              <a:t>ii, </a:t>
            </a:r>
            <a:r>
              <a:rPr lang="bn-IN" dirty="0"/>
              <a:t>ও</a:t>
            </a:r>
            <a:r>
              <a:rPr lang="en-US" dirty="0" smtClean="0"/>
              <a:t>  </a:t>
            </a:r>
            <a:r>
              <a:rPr lang="en-US" dirty="0"/>
              <a:t>iii</a:t>
            </a:r>
          </a:p>
        </p:txBody>
      </p:sp>
      <p:sp>
        <p:nvSpPr>
          <p:cNvPr id="19" name="TextBox 18"/>
          <p:cNvSpPr txBox="1"/>
          <p:nvPr/>
        </p:nvSpPr>
        <p:spPr>
          <a:xfrm>
            <a:off x="6574971" y="5644634"/>
            <a:ext cx="1676400" cy="369332"/>
          </a:xfrm>
          <a:prstGeom prst="rect">
            <a:avLst/>
          </a:prstGeom>
          <a:noFill/>
        </p:spPr>
        <p:txBody>
          <a:bodyPr wrap="square" rtlCol="0">
            <a:spAutoFit/>
          </a:bodyPr>
          <a:lstStyle/>
          <a:p>
            <a:r>
              <a:rPr lang="en-US" dirty="0"/>
              <a:t>i,</a:t>
            </a:r>
            <a:r>
              <a:rPr lang="bn-IN" dirty="0"/>
              <a:t> </a:t>
            </a:r>
            <a:r>
              <a:rPr lang="en-US" dirty="0" smtClean="0"/>
              <a:t>ii</a:t>
            </a:r>
            <a:r>
              <a:rPr lang="en-US" dirty="0"/>
              <a:t>, </a:t>
            </a:r>
            <a:r>
              <a:rPr lang="bn-IN" dirty="0"/>
              <a:t>ও</a:t>
            </a:r>
            <a:r>
              <a:rPr lang="en-US" dirty="0" smtClean="0"/>
              <a:t>   </a:t>
            </a:r>
            <a:r>
              <a:rPr lang="en-US" dirty="0"/>
              <a:t>iii.</a:t>
            </a:r>
            <a:r>
              <a:rPr lang="bn-IN" dirty="0"/>
              <a:t> </a:t>
            </a:r>
            <a:endParaRPr lang="en-US"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139" y="1250950"/>
            <a:ext cx="2466975" cy="1847850"/>
          </a:xfrm>
          <a:prstGeom prst="rect">
            <a:avLst/>
          </a:prstGeom>
        </p:spPr>
      </p:pic>
    </p:spTree>
    <p:extLst>
      <p:ext uri="{BB962C8B-B14F-4D97-AF65-F5344CB8AC3E}">
        <p14:creationId xmlns:p14="http://schemas.microsoft.com/office/powerpoint/2010/main" val="2665620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800" decel="100000"/>
                                        <p:tgtEl>
                                          <p:spTgt spid="21"/>
                                        </p:tgtEl>
                                      </p:cBhvr>
                                    </p:animEffect>
                                    <p:anim calcmode="lin" valueType="num">
                                      <p:cBhvr>
                                        <p:cTn id="16" dur="800" decel="100000" fill="hold"/>
                                        <p:tgtEl>
                                          <p:spTgt spid="21"/>
                                        </p:tgtEl>
                                        <p:attrNameLst>
                                          <p:attrName>style.rotation</p:attrName>
                                        </p:attrNameLst>
                                      </p:cBhvr>
                                      <p:tavLst>
                                        <p:tav tm="0">
                                          <p:val>
                                            <p:fltVal val="-90"/>
                                          </p:val>
                                        </p:tav>
                                        <p:tav tm="100000">
                                          <p:val>
                                            <p:fltVal val="0"/>
                                          </p:val>
                                        </p:tav>
                                      </p:tavLst>
                                    </p:anim>
                                    <p:anim calcmode="lin" valueType="num">
                                      <p:cBhvr>
                                        <p:cTn id="17" dur="800" decel="100000" fill="hold"/>
                                        <p:tgtEl>
                                          <p:spTgt spid="21"/>
                                        </p:tgtEl>
                                        <p:attrNameLst>
                                          <p:attrName>ppt_x</p:attrName>
                                        </p:attrNameLst>
                                      </p:cBhvr>
                                      <p:tavLst>
                                        <p:tav tm="0">
                                          <p:val>
                                            <p:strVal val="#ppt_x+0.4"/>
                                          </p:val>
                                        </p:tav>
                                        <p:tav tm="100000">
                                          <p:val>
                                            <p:strVal val="#ppt_x-0.05"/>
                                          </p:val>
                                        </p:tav>
                                      </p:tavLst>
                                    </p:anim>
                                    <p:anim calcmode="lin" valueType="num">
                                      <p:cBhvr>
                                        <p:cTn id="18" dur="800" decel="100000" fill="hold"/>
                                        <p:tgtEl>
                                          <p:spTgt spid="2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 by="(-#ppt_w*2)" calcmode="lin" valueType="num">
                                      <p:cBhvr rctx="PPT">
                                        <p:cTn id="41" dur="500" autoRev="1" fill="hold">
                                          <p:stCondLst>
                                            <p:cond delay="0"/>
                                          </p:stCondLst>
                                        </p:cTn>
                                        <p:tgtEl>
                                          <p:spTgt spid="7"/>
                                        </p:tgtEl>
                                        <p:attrNameLst>
                                          <p:attrName>ppt_w</p:attrName>
                                        </p:attrNameLst>
                                      </p:cBhvr>
                                    </p:anim>
                                    <p:anim by="(#ppt_w*0.50)" calcmode="lin" valueType="num">
                                      <p:cBhvr>
                                        <p:cTn id="42" dur="500" decel="50000" autoRev="1" fill="hold">
                                          <p:stCondLst>
                                            <p:cond delay="0"/>
                                          </p:stCondLst>
                                        </p:cTn>
                                        <p:tgtEl>
                                          <p:spTgt spid="7"/>
                                        </p:tgtEl>
                                        <p:attrNameLst>
                                          <p:attrName>ppt_x</p:attrName>
                                        </p:attrNameLst>
                                      </p:cBhvr>
                                    </p:anim>
                                    <p:anim from="(-#ppt_h/2)" to="(#ppt_y)" calcmode="lin" valueType="num">
                                      <p:cBhvr>
                                        <p:cTn id="43" dur="1000" fill="hold">
                                          <p:stCondLst>
                                            <p:cond delay="0"/>
                                          </p:stCondLst>
                                        </p:cTn>
                                        <p:tgtEl>
                                          <p:spTgt spid="7"/>
                                        </p:tgtEl>
                                        <p:attrNameLst>
                                          <p:attrName>ppt_y</p:attrName>
                                        </p:attrNameLst>
                                      </p:cBhvr>
                                    </p:anim>
                                    <p:animRot by="21600000">
                                      <p:cBhvr>
                                        <p:cTn id="44" dur="1000" fill="hold">
                                          <p:stCondLst>
                                            <p:cond delay="0"/>
                                          </p:stCondLst>
                                        </p:cTn>
                                        <p:tgtEl>
                                          <p:spTgt spid="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by="(-#ppt_w*2)" calcmode="lin" valueType="num">
                                      <p:cBhvr rctx="PPT">
                                        <p:cTn id="49" dur="500" autoRev="1" fill="hold">
                                          <p:stCondLst>
                                            <p:cond delay="0"/>
                                          </p:stCondLst>
                                        </p:cTn>
                                        <p:tgtEl>
                                          <p:spTgt spid="8"/>
                                        </p:tgtEl>
                                        <p:attrNameLst>
                                          <p:attrName>ppt_w</p:attrName>
                                        </p:attrNameLst>
                                      </p:cBhvr>
                                    </p:anim>
                                    <p:anim by="(#ppt_w*0.50)" calcmode="lin" valueType="num">
                                      <p:cBhvr>
                                        <p:cTn id="50" dur="500" decel="50000" autoRev="1" fill="hold">
                                          <p:stCondLst>
                                            <p:cond delay="0"/>
                                          </p:stCondLst>
                                        </p:cTn>
                                        <p:tgtEl>
                                          <p:spTgt spid="8"/>
                                        </p:tgtEl>
                                        <p:attrNameLst>
                                          <p:attrName>ppt_x</p:attrName>
                                        </p:attrNameLst>
                                      </p:cBhvr>
                                    </p:anim>
                                    <p:anim from="(-#ppt_h/2)" to="(#ppt_y)" calcmode="lin" valueType="num">
                                      <p:cBhvr>
                                        <p:cTn id="51" dur="1000" fill="hold">
                                          <p:stCondLst>
                                            <p:cond delay="0"/>
                                          </p:stCondLst>
                                        </p:cTn>
                                        <p:tgtEl>
                                          <p:spTgt spid="8"/>
                                        </p:tgtEl>
                                        <p:attrNameLst>
                                          <p:attrName>ppt_y</p:attrName>
                                        </p:attrNameLst>
                                      </p:cBhvr>
                                    </p:anim>
                                    <p:animRot by="21600000">
                                      <p:cBhvr>
                                        <p:cTn id="52" dur="1000" fill="hold">
                                          <p:stCondLst>
                                            <p:cond delay="0"/>
                                          </p:stCondLst>
                                        </p:cTn>
                                        <p:tgtEl>
                                          <p:spTgt spid="8"/>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by="(-#ppt_w*2)" calcmode="lin" valueType="num">
                                      <p:cBhvr rctx="PPT">
                                        <p:cTn id="57" dur="500" autoRev="1" fill="hold">
                                          <p:stCondLst>
                                            <p:cond delay="0"/>
                                          </p:stCondLst>
                                        </p:cTn>
                                        <p:tgtEl>
                                          <p:spTgt spid="10"/>
                                        </p:tgtEl>
                                        <p:attrNameLst>
                                          <p:attrName>ppt_w</p:attrName>
                                        </p:attrNameLst>
                                      </p:cBhvr>
                                    </p:anim>
                                    <p:anim by="(#ppt_w*0.50)" calcmode="lin" valueType="num">
                                      <p:cBhvr>
                                        <p:cTn id="58" dur="500" decel="50000" autoRev="1" fill="hold">
                                          <p:stCondLst>
                                            <p:cond delay="0"/>
                                          </p:stCondLst>
                                        </p:cTn>
                                        <p:tgtEl>
                                          <p:spTgt spid="10"/>
                                        </p:tgtEl>
                                        <p:attrNameLst>
                                          <p:attrName>ppt_x</p:attrName>
                                        </p:attrNameLst>
                                      </p:cBhvr>
                                    </p:anim>
                                    <p:anim from="(-#ppt_h/2)" to="(#ppt_y)" calcmode="lin" valueType="num">
                                      <p:cBhvr>
                                        <p:cTn id="59" dur="1000" fill="hold">
                                          <p:stCondLst>
                                            <p:cond delay="0"/>
                                          </p:stCondLst>
                                        </p:cTn>
                                        <p:tgtEl>
                                          <p:spTgt spid="10"/>
                                        </p:tgtEl>
                                        <p:attrNameLst>
                                          <p:attrName>ppt_y</p:attrName>
                                        </p:attrNameLst>
                                      </p:cBhvr>
                                    </p:anim>
                                    <p:animRot by="21600000">
                                      <p:cBhvr>
                                        <p:cTn id="60" dur="1000" fill="hold">
                                          <p:stCondLst>
                                            <p:cond delay="0"/>
                                          </p:stCondLst>
                                        </p:cTn>
                                        <p:tgtEl>
                                          <p:spTgt spid="10"/>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grpId="0" nodeType="click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by="(-#ppt_w*2)" calcmode="lin" valueType="num">
                                      <p:cBhvr rctx="PPT">
                                        <p:cTn id="72" dur="500" autoRev="1" fill="hold">
                                          <p:stCondLst>
                                            <p:cond delay="0"/>
                                          </p:stCondLst>
                                        </p:cTn>
                                        <p:tgtEl>
                                          <p:spTgt spid="16"/>
                                        </p:tgtEl>
                                        <p:attrNameLst>
                                          <p:attrName>ppt_w</p:attrName>
                                        </p:attrNameLst>
                                      </p:cBhvr>
                                    </p:anim>
                                    <p:anim by="(#ppt_w*0.50)" calcmode="lin" valueType="num">
                                      <p:cBhvr>
                                        <p:cTn id="73" dur="500" decel="50000" autoRev="1" fill="hold">
                                          <p:stCondLst>
                                            <p:cond delay="0"/>
                                          </p:stCondLst>
                                        </p:cTn>
                                        <p:tgtEl>
                                          <p:spTgt spid="16"/>
                                        </p:tgtEl>
                                        <p:attrNameLst>
                                          <p:attrName>ppt_x</p:attrName>
                                        </p:attrNameLst>
                                      </p:cBhvr>
                                    </p:anim>
                                    <p:anim from="(-#ppt_h/2)" to="(#ppt_y)" calcmode="lin" valueType="num">
                                      <p:cBhvr>
                                        <p:cTn id="74" dur="1000" fill="hold">
                                          <p:stCondLst>
                                            <p:cond delay="0"/>
                                          </p:stCondLst>
                                        </p:cTn>
                                        <p:tgtEl>
                                          <p:spTgt spid="16"/>
                                        </p:tgtEl>
                                        <p:attrNameLst>
                                          <p:attrName>ppt_y</p:attrName>
                                        </p:attrNameLst>
                                      </p:cBhvr>
                                    </p:anim>
                                    <p:animRot by="21600000">
                                      <p:cBhvr>
                                        <p:cTn id="75" dur="1000" fill="hold">
                                          <p:stCondLst>
                                            <p:cond delay="0"/>
                                          </p:stCondLst>
                                        </p:cTn>
                                        <p:tgtEl>
                                          <p:spTgt spid="16"/>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by="(-#ppt_w*2)" calcmode="lin" valueType="num">
                                      <p:cBhvr rctx="PPT">
                                        <p:cTn id="87" dur="500" autoRev="1" fill="hold">
                                          <p:stCondLst>
                                            <p:cond delay="0"/>
                                          </p:stCondLst>
                                        </p:cTn>
                                        <p:tgtEl>
                                          <p:spTgt spid="17"/>
                                        </p:tgtEl>
                                        <p:attrNameLst>
                                          <p:attrName>ppt_w</p:attrName>
                                        </p:attrNameLst>
                                      </p:cBhvr>
                                    </p:anim>
                                    <p:anim by="(#ppt_w*0.50)" calcmode="lin" valueType="num">
                                      <p:cBhvr>
                                        <p:cTn id="88" dur="500" decel="50000" autoRev="1" fill="hold">
                                          <p:stCondLst>
                                            <p:cond delay="0"/>
                                          </p:stCondLst>
                                        </p:cTn>
                                        <p:tgtEl>
                                          <p:spTgt spid="17"/>
                                        </p:tgtEl>
                                        <p:attrNameLst>
                                          <p:attrName>ppt_x</p:attrName>
                                        </p:attrNameLst>
                                      </p:cBhvr>
                                    </p:anim>
                                    <p:anim from="(-#ppt_h/2)" to="(#ppt_y)" calcmode="lin" valueType="num">
                                      <p:cBhvr>
                                        <p:cTn id="89" dur="1000" fill="hold">
                                          <p:stCondLst>
                                            <p:cond delay="0"/>
                                          </p:stCondLst>
                                        </p:cTn>
                                        <p:tgtEl>
                                          <p:spTgt spid="17"/>
                                        </p:tgtEl>
                                        <p:attrNameLst>
                                          <p:attrName>ppt_y</p:attrName>
                                        </p:attrNameLst>
                                      </p:cBhvr>
                                    </p:anim>
                                    <p:animRot by="21600000">
                                      <p:cBhvr>
                                        <p:cTn id="90" dur="1000" fill="hold">
                                          <p:stCondLst>
                                            <p:cond delay="0"/>
                                          </p:stCondLst>
                                        </p:cTn>
                                        <p:tgtEl>
                                          <p:spTgt spid="17"/>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6" presetClass="entr" presetSubtype="0" fill="hold" grpId="0" nodeType="clickEffect">
                                  <p:stCondLst>
                                    <p:cond delay="0"/>
                                  </p:stCondLst>
                                  <p:iterate type="lt">
                                    <p:tmPct val="10000"/>
                                  </p:iterate>
                                  <p:childTnLst>
                                    <p:set>
                                      <p:cBhvr>
                                        <p:cTn id="101" dur="1" fill="hold">
                                          <p:stCondLst>
                                            <p:cond delay="0"/>
                                          </p:stCondLst>
                                        </p:cTn>
                                        <p:tgtEl>
                                          <p:spTgt spid="18"/>
                                        </p:tgtEl>
                                        <p:attrNameLst>
                                          <p:attrName>style.visibility</p:attrName>
                                        </p:attrNameLst>
                                      </p:cBhvr>
                                      <p:to>
                                        <p:strVal val="visible"/>
                                      </p:to>
                                    </p:set>
                                    <p:anim by="(-#ppt_w*2)" calcmode="lin" valueType="num">
                                      <p:cBhvr rctx="PPT">
                                        <p:cTn id="102" dur="500" autoRev="1" fill="hold">
                                          <p:stCondLst>
                                            <p:cond delay="0"/>
                                          </p:stCondLst>
                                        </p:cTn>
                                        <p:tgtEl>
                                          <p:spTgt spid="18"/>
                                        </p:tgtEl>
                                        <p:attrNameLst>
                                          <p:attrName>ppt_w</p:attrName>
                                        </p:attrNameLst>
                                      </p:cBhvr>
                                    </p:anim>
                                    <p:anim by="(#ppt_w*0.50)" calcmode="lin" valueType="num">
                                      <p:cBhvr>
                                        <p:cTn id="103" dur="500" decel="50000" autoRev="1" fill="hold">
                                          <p:stCondLst>
                                            <p:cond delay="0"/>
                                          </p:stCondLst>
                                        </p:cTn>
                                        <p:tgtEl>
                                          <p:spTgt spid="18"/>
                                        </p:tgtEl>
                                        <p:attrNameLst>
                                          <p:attrName>ppt_x</p:attrName>
                                        </p:attrNameLst>
                                      </p:cBhvr>
                                    </p:anim>
                                    <p:anim from="(-#ppt_h/2)" to="(#ppt_y)" calcmode="lin" valueType="num">
                                      <p:cBhvr>
                                        <p:cTn id="104" dur="1000" fill="hold">
                                          <p:stCondLst>
                                            <p:cond delay="0"/>
                                          </p:stCondLst>
                                        </p:cTn>
                                        <p:tgtEl>
                                          <p:spTgt spid="18"/>
                                        </p:tgtEl>
                                        <p:attrNameLst>
                                          <p:attrName>ppt_y</p:attrName>
                                        </p:attrNameLst>
                                      </p:cBhvr>
                                    </p:anim>
                                    <p:animRot by="21600000">
                                      <p:cBhvr>
                                        <p:cTn id="105" dur="1000" fill="hold">
                                          <p:stCondLst>
                                            <p:cond delay="0"/>
                                          </p:stCondLst>
                                        </p:cTn>
                                        <p:tgtEl>
                                          <p:spTgt spid="18"/>
                                        </p:tgtEl>
                                        <p:attrNameLst>
                                          <p:attrName>r</p:attrName>
                                        </p:attrNameLst>
                                      </p:cBhvr>
                                    </p:animRo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6" presetClass="entr" presetSubtype="0" fill="hold" grpId="0" nodeType="clickEffect">
                                  <p:stCondLst>
                                    <p:cond delay="0"/>
                                  </p:stCondLst>
                                  <p:iterate type="lt">
                                    <p:tmPct val="10000"/>
                                  </p:iterate>
                                  <p:childTnLst>
                                    <p:set>
                                      <p:cBhvr>
                                        <p:cTn id="116" dur="1" fill="hold">
                                          <p:stCondLst>
                                            <p:cond delay="0"/>
                                          </p:stCondLst>
                                        </p:cTn>
                                        <p:tgtEl>
                                          <p:spTgt spid="19"/>
                                        </p:tgtEl>
                                        <p:attrNameLst>
                                          <p:attrName>style.visibility</p:attrName>
                                        </p:attrNameLst>
                                      </p:cBhvr>
                                      <p:to>
                                        <p:strVal val="visible"/>
                                      </p:to>
                                    </p:set>
                                    <p:anim by="(-#ppt_w*2)" calcmode="lin" valueType="num">
                                      <p:cBhvr rctx="PPT">
                                        <p:cTn id="117" dur="500" autoRev="1" fill="hold">
                                          <p:stCondLst>
                                            <p:cond delay="0"/>
                                          </p:stCondLst>
                                        </p:cTn>
                                        <p:tgtEl>
                                          <p:spTgt spid="19"/>
                                        </p:tgtEl>
                                        <p:attrNameLst>
                                          <p:attrName>ppt_w</p:attrName>
                                        </p:attrNameLst>
                                      </p:cBhvr>
                                    </p:anim>
                                    <p:anim by="(#ppt_w*0.50)" calcmode="lin" valueType="num">
                                      <p:cBhvr>
                                        <p:cTn id="118" dur="500" decel="50000" autoRev="1" fill="hold">
                                          <p:stCondLst>
                                            <p:cond delay="0"/>
                                          </p:stCondLst>
                                        </p:cTn>
                                        <p:tgtEl>
                                          <p:spTgt spid="19"/>
                                        </p:tgtEl>
                                        <p:attrNameLst>
                                          <p:attrName>ppt_x</p:attrName>
                                        </p:attrNameLst>
                                      </p:cBhvr>
                                    </p:anim>
                                    <p:anim from="(-#ppt_h/2)" to="(#ppt_y)" calcmode="lin" valueType="num">
                                      <p:cBhvr>
                                        <p:cTn id="119" dur="1000" fill="hold">
                                          <p:stCondLst>
                                            <p:cond delay="0"/>
                                          </p:stCondLst>
                                        </p:cTn>
                                        <p:tgtEl>
                                          <p:spTgt spid="19"/>
                                        </p:tgtEl>
                                        <p:attrNameLst>
                                          <p:attrName>ppt_y</p:attrName>
                                        </p:attrNameLst>
                                      </p:cBhvr>
                                    </p:anim>
                                    <p:animRot by="21600000">
                                      <p:cBhvr>
                                        <p:cTn id="120" dur="10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animBg="1"/>
      <p:bldP spid="13" grpId="0" animBg="1"/>
      <p:bldP spid="14" grpId="0" animBg="1"/>
      <p:bldP spid="15" grpId="0" animBg="1"/>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838200"/>
            <a:ext cx="4343400" cy="707886"/>
          </a:xfrm>
          <a:prstGeom prst="rect">
            <a:avLst/>
          </a:prstGeom>
          <a:noFill/>
        </p:spPr>
        <p:txBody>
          <a:bodyPr wrap="square" rtlCol="0">
            <a:spAutoFit/>
          </a:bodyPr>
          <a:lstStyle/>
          <a:p>
            <a:pPr algn="ctr"/>
            <a:r>
              <a:rPr lang="bn-IN" sz="4000" dirty="0" smtClean="0">
                <a:solidFill>
                  <a:srgbClr val="7030A0"/>
                </a:solidFill>
              </a:rPr>
              <a:t>বাড়ির কাজ</a:t>
            </a:r>
            <a:endParaRPr lang="en-US" sz="4000" dirty="0">
              <a:solidFill>
                <a:srgbClr val="7030A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5" y="1905000"/>
            <a:ext cx="2762250" cy="1657350"/>
          </a:xfrm>
          <a:prstGeom prst="rect">
            <a:avLst/>
          </a:prstGeom>
        </p:spPr>
      </p:pic>
      <p:sp>
        <p:nvSpPr>
          <p:cNvPr id="7" name="TextBox 6"/>
          <p:cNvSpPr txBox="1"/>
          <p:nvPr/>
        </p:nvSpPr>
        <p:spPr>
          <a:xfrm>
            <a:off x="533400" y="4102127"/>
            <a:ext cx="7239000" cy="830997"/>
          </a:xfrm>
          <a:prstGeom prst="rect">
            <a:avLst/>
          </a:prstGeom>
          <a:noFill/>
        </p:spPr>
        <p:txBody>
          <a:bodyPr wrap="square" rtlCol="0">
            <a:spAutoFit/>
          </a:bodyPr>
          <a:lstStyle/>
          <a:p>
            <a:r>
              <a:rPr lang="bn-IN" sz="2400" dirty="0" smtClean="0"/>
              <a:t>প্রকল্প নির্বাচনের সময় অর্থনৈতিক পরিবেশ বিবেচনায় আনলে ব্যবসায় সফলতা আসবে,উক্তিটি মূল্যায়ন করো।</a:t>
            </a:r>
            <a:endParaRPr lang="en-US" sz="2400" dirty="0"/>
          </a:p>
        </p:txBody>
      </p:sp>
    </p:spTree>
    <p:extLst>
      <p:ext uri="{BB962C8B-B14F-4D97-AF65-F5344CB8AC3E}">
        <p14:creationId xmlns:p14="http://schemas.microsoft.com/office/powerpoint/2010/main" val="1257384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7">
                                            <p:txEl>
                                              <p:pRg st="0" end="0"/>
                                            </p:txEl>
                                          </p:spTgt>
                                        </p:tgtEl>
                                        <p:attrNameLst>
                                          <p:attrName>ppt_w</p:attrName>
                                        </p:attrNameLst>
                                      </p:cBhvr>
                                    </p:anim>
                                    <p:anim by="(#ppt_w*0.50)" calcmode="lin" valueType="num">
                                      <p:cBhvr>
                                        <p:cTn id="26" dur="500" decel="50000" autoRev="1" fill="hold">
                                          <p:stCondLst>
                                            <p:cond delay="0"/>
                                          </p:stCondLst>
                                        </p:cTn>
                                        <p:tgtEl>
                                          <p:spTgt spid="7">
                                            <p:txEl>
                                              <p:pRg st="0" end="0"/>
                                            </p:txEl>
                                          </p:spTgt>
                                        </p:tgtEl>
                                        <p:attrNameLst>
                                          <p:attrName>ppt_x</p:attrName>
                                        </p:attrNameLst>
                                      </p:cBhvr>
                                    </p:anim>
                                    <p:anim from="(-#ppt_h/2)" to="(#ppt_y)" calcmode="lin" valueType="num">
                                      <p:cBhvr>
                                        <p:cTn id="27" dur="1000" fill="hold">
                                          <p:stCondLst>
                                            <p:cond delay="0"/>
                                          </p:stCondLst>
                                        </p:cTn>
                                        <p:tgtEl>
                                          <p:spTgt spid="7">
                                            <p:txEl>
                                              <p:pRg st="0" end="0"/>
                                            </p:txEl>
                                          </p:spTgt>
                                        </p:tgtEl>
                                        <p:attrNameLst>
                                          <p:attrName>ppt_y</p:attrName>
                                        </p:attrNameLst>
                                      </p:cBhvr>
                                    </p:anim>
                                    <p:animRot by="21600000">
                                      <p:cBhvr>
                                        <p:cTn id="28"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3687" y="990600"/>
            <a:ext cx="3200400" cy="830997"/>
          </a:xfrm>
          <a:prstGeom prst="rect">
            <a:avLst/>
          </a:prstGeom>
        </p:spPr>
        <p:txBody>
          <a:bodyPr wrap="square">
            <a:spAutoFit/>
          </a:bodyPr>
          <a:lstStyle/>
          <a:p>
            <a:pPr algn="ctr"/>
            <a:r>
              <a:rPr lang="bn-IN" sz="4800" dirty="0">
                <a:solidFill>
                  <a:srgbClr val="92D050"/>
                </a:solidFill>
              </a:rPr>
              <a:t>ধন্যবাদ</a:t>
            </a:r>
            <a:endParaRPr lang="en-US" sz="4800" dirty="0">
              <a:solidFill>
                <a:srgbClr val="92D05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0"/>
            <a:ext cx="7772400" cy="3810000"/>
          </a:xfrm>
          <a:prstGeom prst="rect">
            <a:avLst/>
          </a:prstGeom>
        </p:spPr>
      </p:pic>
    </p:spTree>
    <p:extLst>
      <p:ext uri="{BB962C8B-B14F-4D97-AF65-F5344CB8AC3E}">
        <p14:creationId xmlns:p14="http://schemas.microsoft.com/office/powerpoint/2010/main" val="3753204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457200"/>
            <a:ext cx="2743200" cy="707886"/>
          </a:xfrm>
          <a:prstGeom prst="rect">
            <a:avLst/>
          </a:prstGeom>
          <a:noFill/>
        </p:spPr>
        <p:txBody>
          <a:bodyPr wrap="square" rtlCol="0">
            <a:spAutoFit/>
          </a:bodyPr>
          <a:lstStyle/>
          <a:p>
            <a:pPr algn="ctr"/>
            <a:r>
              <a:rPr lang="bn-IN" sz="4000" dirty="0" smtClean="0">
                <a:solidFill>
                  <a:srgbClr val="002060"/>
                </a:solidFill>
              </a:rPr>
              <a:t>পরিচিতি</a:t>
            </a:r>
            <a:endParaRPr lang="en-US" sz="4000" dirty="0">
              <a:solidFill>
                <a:srgbClr val="002060"/>
              </a:solidFill>
            </a:endParaRPr>
          </a:p>
        </p:txBody>
      </p:sp>
      <p:sp>
        <p:nvSpPr>
          <p:cNvPr id="5" name="TextBox 4"/>
          <p:cNvSpPr txBox="1"/>
          <p:nvPr/>
        </p:nvSpPr>
        <p:spPr>
          <a:xfrm>
            <a:off x="609600" y="1524000"/>
            <a:ext cx="2819400" cy="523220"/>
          </a:xfrm>
          <a:prstGeom prst="rect">
            <a:avLst/>
          </a:prstGeom>
          <a:noFill/>
        </p:spPr>
        <p:txBody>
          <a:bodyPr wrap="square" rtlCol="0">
            <a:spAutoFit/>
          </a:bodyPr>
          <a:lstStyle/>
          <a:p>
            <a:pPr algn="ctr"/>
            <a:r>
              <a:rPr lang="bn-IN" sz="2800" dirty="0" smtClean="0">
                <a:solidFill>
                  <a:srgbClr val="7030A0"/>
                </a:solidFill>
              </a:rPr>
              <a:t>শিক্ষক</a:t>
            </a:r>
            <a:endParaRPr lang="en-US" sz="2800" dirty="0">
              <a:solidFill>
                <a:srgbClr val="7030A0"/>
              </a:solidFill>
            </a:endParaRPr>
          </a:p>
        </p:txBody>
      </p:sp>
      <p:sp>
        <p:nvSpPr>
          <p:cNvPr id="6" name="TextBox 5"/>
          <p:cNvSpPr txBox="1"/>
          <p:nvPr/>
        </p:nvSpPr>
        <p:spPr>
          <a:xfrm>
            <a:off x="5791200" y="1600944"/>
            <a:ext cx="2514600" cy="523220"/>
          </a:xfrm>
          <a:prstGeom prst="rect">
            <a:avLst/>
          </a:prstGeom>
          <a:noFill/>
        </p:spPr>
        <p:txBody>
          <a:bodyPr wrap="square" rtlCol="0">
            <a:spAutoFit/>
          </a:bodyPr>
          <a:lstStyle/>
          <a:p>
            <a:pPr algn="ctr"/>
            <a:r>
              <a:rPr lang="bn-IN" sz="2800" dirty="0" smtClean="0">
                <a:solidFill>
                  <a:srgbClr val="7030A0"/>
                </a:solidFill>
              </a:rPr>
              <a:t>পাঠ</a:t>
            </a:r>
            <a:endParaRPr lang="en-US" sz="2800" dirty="0">
              <a:solidFill>
                <a:srgbClr val="7030A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763" y="2041951"/>
            <a:ext cx="1329074" cy="13588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639" y="2116863"/>
            <a:ext cx="1263650" cy="1353599"/>
          </a:xfrm>
          <a:prstGeom prst="rect">
            <a:avLst/>
          </a:prstGeom>
        </p:spPr>
      </p:pic>
      <p:sp>
        <p:nvSpPr>
          <p:cNvPr id="11" name="TextBox 10"/>
          <p:cNvSpPr txBox="1"/>
          <p:nvPr/>
        </p:nvSpPr>
        <p:spPr>
          <a:xfrm>
            <a:off x="446314" y="3810000"/>
            <a:ext cx="4506686" cy="2646878"/>
          </a:xfrm>
          <a:prstGeom prst="rect">
            <a:avLst/>
          </a:prstGeom>
          <a:noFill/>
        </p:spPr>
        <p:txBody>
          <a:bodyPr wrap="square" rtlCol="0">
            <a:spAutoFit/>
          </a:bodyPr>
          <a:lstStyle/>
          <a:p>
            <a:r>
              <a:rPr lang="bn-IN" sz="2800" dirty="0" smtClean="0">
                <a:solidFill>
                  <a:srgbClr val="92D050"/>
                </a:solidFill>
              </a:rPr>
              <a:t>মোঃ মাইনুল ইসলাম সরকার</a:t>
            </a:r>
          </a:p>
          <a:p>
            <a:r>
              <a:rPr lang="bn-IN" sz="2400" dirty="0" smtClean="0">
                <a:solidFill>
                  <a:srgbClr val="92D050"/>
                </a:solidFill>
              </a:rPr>
              <a:t>সিনিয়রঃ শিক্ষক</a:t>
            </a:r>
          </a:p>
          <a:p>
            <a:r>
              <a:rPr lang="bn-IN" sz="2400" dirty="0" smtClean="0">
                <a:solidFill>
                  <a:srgbClr val="92D050"/>
                </a:solidFill>
              </a:rPr>
              <a:t>মাঝিড়া মডেল উচ্চ বিদ্যালয়</a:t>
            </a:r>
          </a:p>
          <a:p>
            <a:r>
              <a:rPr lang="bn-IN" sz="2400" dirty="0" smtClean="0">
                <a:solidFill>
                  <a:srgbClr val="92D050"/>
                </a:solidFill>
              </a:rPr>
              <a:t>মাঝিড়া,শাজাহানপুর-বগুড়া।</a:t>
            </a:r>
          </a:p>
          <a:p>
            <a:r>
              <a:rPr lang="bn-IN" sz="2400" dirty="0" smtClean="0">
                <a:solidFill>
                  <a:srgbClr val="92D050"/>
                </a:solidFill>
              </a:rPr>
              <a:t>কলঃ০১৭২৪৬২৩৬৮৪</a:t>
            </a:r>
          </a:p>
          <a:p>
            <a:r>
              <a:rPr lang="en-US" dirty="0" smtClean="0">
                <a:solidFill>
                  <a:schemeClr val="accent2">
                    <a:lumMod val="50000"/>
                  </a:schemeClr>
                </a:solidFill>
              </a:rPr>
              <a:t>Email:mainul70sarka@gmail.com</a:t>
            </a:r>
            <a:endParaRPr lang="bn-IN" sz="1600" dirty="0" smtClean="0">
              <a:solidFill>
                <a:schemeClr val="accent2">
                  <a:lumMod val="50000"/>
                </a:schemeClr>
              </a:solidFill>
            </a:endParaRPr>
          </a:p>
          <a:p>
            <a:endParaRPr lang="en-US" sz="2400" dirty="0"/>
          </a:p>
        </p:txBody>
      </p:sp>
      <p:sp>
        <p:nvSpPr>
          <p:cNvPr id="12" name="TextBox 11"/>
          <p:cNvSpPr txBox="1"/>
          <p:nvPr/>
        </p:nvSpPr>
        <p:spPr>
          <a:xfrm>
            <a:off x="5257800" y="3810000"/>
            <a:ext cx="3733800" cy="2431435"/>
          </a:xfrm>
          <a:prstGeom prst="rect">
            <a:avLst/>
          </a:prstGeom>
          <a:noFill/>
        </p:spPr>
        <p:txBody>
          <a:bodyPr wrap="square" rtlCol="0">
            <a:spAutoFit/>
          </a:bodyPr>
          <a:lstStyle/>
          <a:p>
            <a:r>
              <a:rPr lang="bn-IN" sz="3200" dirty="0" smtClean="0">
                <a:solidFill>
                  <a:srgbClr val="92D050"/>
                </a:solidFill>
              </a:rPr>
              <a:t>শ্রেণিঃদশম</a:t>
            </a:r>
          </a:p>
          <a:p>
            <a:r>
              <a:rPr lang="bn-IN" sz="2400" dirty="0" smtClean="0">
                <a:solidFill>
                  <a:srgbClr val="92D050"/>
                </a:solidFill>
              </a:rPr>
              <a:t>বিষয়ঃ ব্যবসায় উদ্যোগ</a:t>
            </a:r>
          </a:p>
          <a:p>
            <a:r>
              <a:rPr lang="bn-IN" sz="2400" dirty="0" smtClean="0">
                <a:solidFill>
                  <a:srgbClr val="92D050"/>
                </a:solidFill>
              </a:rPr>
              <a:t>অধ্যায়ঃ ষষ্ট</a:t>
            </a:r>
          </a:p>
          <a:p>
            <a:r>
              <a:rPr lang="bn-IN" sz="2400" dirty="0" smtClean="0">
                <a:solidFill>
                  <a:srgbClr val="92D050"/>
                </a:solidFill>
              </a:rPr>
              <a:t>পাঠঃ ব্যবসায় পরিকল্পনা</a:t>
            </a:r>
          </a:p>
          <a:p>
            <a:r>
              <a:rPr lang="bn-IN" sz="2400" dirty="0" smtClean="0">
                <a:solidFill>
                  <a:srgbClr val="92D050"/>
                </a:solidFill>
              </a:rPr>
              <a:t>সময়ঃ ৪৫ মিনিট</a:t>
            </a:r>
          </a:p>
          <a:p>
            <a:r>
              <a:rPr lang="bn-IN" sz="2400" dirty="0" smtClean="0">
                <a:solidFill>
                  <a:srgbClr val="92D050"/>
                </a:solidFill>
              </a:rPr>
              <a:t>তারিখ-২৭-১০-২০২০</a:t>
            </a:r>
            <a:endParaRPr lang="en-US" sz="2400" dirty="0">
              <a:solidFill>
                <a:srgbClr val="92D050"/>
              </a:solidFill>
            </a:endParaRPr>
          </a:p>
        </p:txBody>
      </p:sp>
    </p:spTree>
    <p:extLst>
      <p:ext uri="{BB962C8B-B14F-4D97-AF65-F5344CB8AC3E}">
        <p14:creationId xmlns:p14="http://schemas.microsoft.com/office/powerpoint/2010/main" val="819665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1">
                                            <p:txEl>
                                              <p:pRg st="0" end="0"/>
                                            </p:txEl>
                                          </p:spTgt>
                                        </p:tgtEl>
                                        <p:attrNameLst>
                                          <p:attrName>style.visibility</p:attrName>
                                        </p:attrNameLst>
                                      </p:cBhvr>
                                      <p:to>
                                        <p:strVal val="visible"/>
                                      </p:to>
                                    </p:set>
                                    <p:anim by="(-#ppt_w*2)" calcmode="lin" valueType="num">
                                      <p:cBhvr rctx="PPT">
                                        <p:cTn id="35" dur="500" autoRev="1" fill="hold">
                                          <p:stCondLst>
                                            <p:cond delay="0"/>
                                          </p:stCondLst>
                                        </p:cTn>
                                        <p:tgtEl>
                                          <p:spTgt spid="11">
                                            <p:txEl>
                                              <p:pRg st="0" end="0"/>
                                            </p:txEl>
                                          </p:spTgt>
                                        </p:tgtEl>
                                        <p:attrNameLst>
                                          <p:attrName>ppt_w</p:attrName>
                                        </p:attrNameLst>
                                      </p:cBhvr>
                                    </p:anim>
                                    <p:anim by="(#ppt_w*0.50)" calcmode="lin" valueType="num">
                                      <p:cBhvr>
                                        <p:cTn id="36" dur="500" decel="50000" autoRev="1" fill="hold">
                                          <p:stCondLst>
                                            <p:cond delay="0"/>
                                          </p:stCondLst>
                                        </p:cTn>
                                        <p:tgtEl>
                                          <p:spTgt spid="11">
                                            <p:txEl>
                                              <p:pRg st="0" end="0"/>
                                            </p:txEl>
                                          </p:spTgt>
                                        </p:tgtEl>
                                        <p:attrNameLst>
                                          <p:attrName>ppt_x</p:attrName>
                                        </p:attrNameLst>
                                      </p:cBhvr>
                                    </p:anim>
                                    <p:anim from="(-#ppt_h/2)" to="(#ppt_y)" calcmode="lin" valueType="num">
                                      <p:cBhvr>
                                        <p:cTn id="37" dur="1000" fill="hold">
                                          <p:stCondLst>
                                            <p:cond delay="0"/>
                                          </p:stCondLst>
                                        </p:cTn>
                                        <p:tgtEl>
                                          <p:spTgt spid="11">
                                            <p:txEl>
                                              <p:pRg st="0" end="0"/>
                                            </p:txEl>
                                          </p:spTgt>
                                        </p:tgtEl>
                                        <p:attrNameLst>
                                          <p:attrName>ppt_y</p:attrName>
                                        </p:attrNameLst>
                                      </p:cBhvr>
                                    </p:anim>
                                    <p:animRot by="21600000">
                                      <p:cBhvr>
                                        <p:cTn id="38" dur="1000" fill="hold">
                                          <p:stCondLst>
                                            <p:cond delay="0"/>
                                          </p:stCondLst>
                                        </p:cTn>
                                        <p:tgtEl>
                                          <p:spTgt spid="11">
                                            <p:txEl>
                                              <p:pRg st="0" end="0"/>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11">
                                            <p:txEl>
                                              <p:pRg st="1" end="1"/>
                                            </p:txEl>
                                          </p:spTgt>
                                        </p:tgtEl>
                                        <p:attrNameLst>
                                          <p:attrName>style.visibility</p:attrName>
                                        </p:attrNameLst>
                                      </p:cBhvr>
                                      <p:to>
                                        <p:strVal val="visible"/>
                                      </p:to>
                                    </p:set>
                                    <p:anim by="(-#ppt_w*2)" calcmode="lin" valueType="num">
                                      <p:cBhvr rctx="PPT">
                                        <p:cTn id="41" dur="500" autoRev="1" fill="hold">
                                          <p:stCondLst>
                                            <p:cond delay="0"/>
                                          </p:stCondLst>
                                        </p:cTn>
                                        <p:tgtEl>
                                          <p:spTgt spid="11">
                                            <p:txEl>
                                              <p:pRg st="1" end="1"/>
                                            </p:txEl>
                                          </p:spTgt>
                                        </p:tgtEl>
                                        <p:attrNameLst>
                                          <p:attrName>ppt_w</p:attrName>
                                        </p:attrNameLst>
                                      </p:cBhvr>
                                    </p:anim>
                                    <p:anim by="(#ppt_w*0.50)" calcmode="lin" valueType="num">
                                      <p:cBhvr>
                                        <p:cTn id="42" dur="500" decel="50000" autoRev="1" fill="hold">
                                          <p:stCondLst>
                                            <p:cond delay="0"/>
                                          </p:stCondLst>
                                        </p:cTn>
                                        <p:tgtEl>
                                          <p:spTgt spid="11">
                                            <p:txEl>
                                              <p:pRg st="1" end="1"/>
                                            </p:txEl>
                                          </p:spTgt>
                                        </p:tgtEl>
                                        <p:attrNameLst>
                                          <p:attrName>ppt_x</p:attrName>
                                        </p:attrNameLst>
                                      </p:cBhvr>
                                    </p:anim>
                                    <p:anim from="(-#ppt_h/2)" to="(#ppt_y)" calcmode="lin" valueType="num">
                                      <p:cBhvr>
                                        <p:cTn id="43" dur="1000" fill="hold">
                                          <p:stCondLst>
                                            <p:cond delay="0"/>
                                          </p:stCondLst>
                                        </p:cTn>
                                        <p:tgtEl>
                                          <p:spTgt spid="11">
                                            <p:txEl>
                                              <p:pRg st="1" end="1"/>
                                            </p:txEl>
                                          </p:spTgt>
                                        </p:tgtEl>
                                        <p:attrNameLst>
                                          <p:attrName>ppt_y</p:attrName>
                                        </p:attrNameLst>
                                      </p:cBhvr>
                                    </p:anim>
                                    <p:animRot by="21600000">
                                      <p:cBhvr>
                                        <p:cTn id="44" dur="1000" fill="hold">
                                          <p:stCondLst>
                                            <p:cond delay="0"/>
                                          </p:stCondLst>
                                        </p:cTn>
                                        <p:tgtEl>
                                          <p:spTgt spid="11">
                                            <p:txEl>
                                              <p:pRg st="1" end="1"/>
                                            </p:txEl>
                                          </p:spTgt>
                                        </p:tgtEl>
                                        <p:attrNameLst>
                                          <p:attrName>r</p:attrName>
                                        </p:attrNameLst>
                                      </p:cBhvr>
                                    </p:animRot>
                                  </p:childTnLst>
                                </p:cTn>
                              </p:par>
                              <p:par>
                                <p:cTn id="45" presetID="56" presetClass="entr" presetSubtype="0" fill="hold" nodeType="withEffect">
                                  <p:stCondLst>
                                    <p:cond delay="0"/>
                                  </p:stCondLst>
                                  <p:iterate type="lt">
                                    <p:tmPct val="10000"/>
                                  </p:iterate>
                                  <p:childTnLst>
                                    <p:set>
                                      <p:cBhvr>
                                        <p:cTn id="46" dur="1" fill="hold">
                                          <p:stCondLst>
                                            <p:cond delay="0"/>
                                          </p:stCondLst>
                                        </p:cTn>
                                        <p:tgtEl>
                                          <p:spTgt spid="11">
                                            <p:txEl>
                                              <p:pRg st="2" end="2"/>
                                            </p:txEl>
                                          </p:spTgt>
                                        </p:tgtEl>
                                        <p:attrNameLst>
                                          <p:attrName>style.visibility</p:attrName>
                                        </p:attrNameLst>
                                      </p:cBhvr>
                                      <p:to>
                                        <p:strVal val="visible"/>
                                      </p:to>
                                    </p:set>
                                    <p:anim by="(-#ppt_w*2)" calcmode="lin" valueType="num">
                                      <p:cBhvr rctx="PPT">
                                        <p:cTn id="47" dur="500" autoRev="1" fill="hold">
                                          <p:stCondLst>
                                            <p:cond delay="0"/>
                                          </p:stCondLst>
                                        </p:cTn>
                                        <p:tgtEl>
                                          <p:spTgt spid="11">
                                            <p:txEl>
                                              <p:pRg st="2" end="2"/>
                                            </p:txEl>
                                          </p:spTgt>
                                        </p:tgtEl>
                                        <p:attrNameLst>
                                          <p:attrName>ppt_w</p:attrName>
                                        </p:attrNameLst>
                                      </p:cBhvr>
                                    </p:anim>
                                    <p:anim by="(#ppt_w*0.50)" calcmode="lin" valueType="num">
                                      <p:cBhvr>
                                        <p:cTn id="48" dur="500" decel="50000" autoRev="1" fill="hold">
                                          <p:stCondLst>
                                            <p:cond delay="0"/>
                                          </p:stCondLst>
                                        </p:cTn>
                                        <p:tgtEl>
                                          <p:spTgt spid="11">
                                            <p:txEl>
                                              <p:pRg st="2" end="2"/>
                                            </p:txEl>
                                          </p:spTgt>
                                        </p:tgtEl>
                                        <p:attrNameLst>
                                          <p:attrName>ppt_x</p:attrName>
                                        </p:attrNameLst>
                                      </p:cBhvr>
                                    </p:anim>
                                    <p:anim from="(-#ppt_h/2)" to="(#ppt_y)" calcmode="lin" valueType="num">
                                      <p:cBhvr>
                                        <p:cTn id="49" dur="1000" fill="hold">
                                          <p:stCondLst>
                                            <p:cond delay="0"/>
                                          </p:stCondLst>
                                        </p:cTn>
                                        <p:tgtEl>
                                          <p:spTgt spid="11">
                                            <p:txEl>
                                              <p:pRg st="2" end="2"/>
                                            </p:txEl>
                                          </p:spTgt>
                                        </p:tgtEl>
                                        <p:attrNameLst>
                                          <p:attrName>ppt_y</p:attrName>
                                        </p:attrNameLst>
                                      </p:cBhvr>
                                    </p:anim>
                                    <p:animRot by="21600000">
                                      <p:cBhvr>
                                        <p:cTn id="50" dur="1000" fill="hold">
                                          <p:stCondLst>
                                            <p:cond delay="0"/>
                                          </p:stCondLst>
                                        </p:cTn>
                                        <p:tgtEl>
                                          <p:spTgt spid="11">
                                            <p:txEl>
                                              <p:pRg st="2" end="2"/>
                                            </p:txEl>
                                          </p:spTgt>
                                        </p:tgtEl>
                                        <p:attrNameLst>
                                          <p:attrName>r</p:attrName>
                                        </p:attrNameLst>
                                      </p:cBhvr>
                                    </p:animRot>
                                  </p:childTnLst>
                                </p:cTn>
                              </p:par>
                              <p:par>
                                <p:cTn id="51" presetID="56" presetClass="entr" presetSubtype="0" fill="hold" nodeType="withEffect">
                                  <p:stCondLst>
                                    <p:cond delay="0"/>
                                  </p:stCondLst>
                                  <p:iterate type="lt">
                                    <p:tmPct val="10000"/>
                                  </p:iterate>
                                  <p:childTnLst>
                                    <p:set>
                                      <p:cBhvr>
                                        <p:cTn id="52" dur="1" fill="hold">
                                          <p:stCondLst>
                                            <p:cond delay="0"/>
                                          </p:stCondLst>
                                        </p:cTn>
                                        <p:tgtEl>
                                          <p:spTgt spid="11">
                                            <p:txEl>
                                              <p:pRg st="3" end="3"/>
                                            </p:txEl>
                                          </p:spTgt>
                                        </p:tgtEl>
                                        <p:attrNameLst>
                                          <p:attrName>style.visibility</p:attrName>
                                        </p:attrNameLst>
                                      </p:cBhvr>
                                      <p:to>
                                        <p:strVal val="visible"/>
                                      </p:to>
                                    </p:set>
                                    <p:anim by="(-#ppt_w*2)" calcmode="lin" valueType="num">
                                      <p:cBhvr rctx="PPT">
                                        <p:cTn id="53" dur="500" autoRev="1" fill="hold">
                                          <p:stCondLst>
                                            <p:cond delay="0"/>
                                          </p:stCondLst>
                                        </p:cTn>
                                        <p:tgtEl>
                                          <p:spTgt spid="11">
                                            <p:txEl>
                                              <p:pRg st="3" end="3"/>
                                            </p:txEl>
                                          </p:spTgt>
                                        </p:tgtEl>
                                        <p:attrNameLst>
                                          <p:attrName>ppt_w</p:attrName>
                                        </p:attrNameLst>
                                      </p:cBhvr>
                                    </p:anim>
                                    <p:anim by="(#ppt_w*0.50)" calcmode="lin" valueType="num">
                                      <p:cBhvr>
                                        <p:cTn id="54" dur="500" decel="50000" autoRev="1" fill="hold">
                                          <p:stCondLst>
                                            <p:cond delay="0"/>
                                          </p:stCondLst>
                                        </p:cTn>
                                        <p:tgtEl>
                                          <p:spTgt spid="11">
                                            <p:txEl>
                                              <p:pRg st="3" end="3"/>
                                            </p:txEl>
                                          </p:spTgt>
                                        </p:tgtEl>
                                        <p:attrNameLst>
                                          <p:attrName>ppt_x</p:attrName>
                                        </p:attrNameLst>
                                      </p:cBhvr>
                                    </p:anim>
                                    <p:anim from="(-#ppt_h/2)" to="(#ppt_y)" calcmode="lin" valueType="num">
                                      <p:cBhvr>
                                        <p:cTn id="55" dur="1000" fill="hold">
                                          <p:stCondLst>
                                            <p:cond delay="0"/>
                                          </p:stCondLst>
                                        </p:cTn>
                                        <p:tgtEl>
                                          <p:spTgt spid="11">
                                            <p:txEl>
                                              <p:pRg st="3" end="3"/>
                                            </p:txEl>
                                          </p:spTgt>
                                        </p:tgtEl>
                                        <p:attrNameLst>
                                          <p:attrName>ppt_y</p:attrName>
                                        </p:attrNameLst>
                                      </p:cBhvr>
                                    </p:anim>
                                    <p:animRot by="21600000">
                                      <p:cBhvr>
                                        <p:cTn id="56" dur="1000" fill="hold">
                                          <p:stCondLst>
                                            <p:cond delay="0"/>
                                          </p:stCondLst>
                                        </p:cTn>
                                        <p:tgtEl>
                                          <p:spTgt spid="11">
                                            <p:txEl>
                                              <p:pRg st="3" end="3"/>
                                            </p:txEl>
                                          </p:spTgt>
                                        </p:tgtEl>
                                        <p:attrNameLst>
                                          <p:attrName>r</p:attrName>
                                        </p:attrNameLst>
                                      </p:cBhvr>
                                    </p:animRot>
                                  </p:childTnLst>
                                </p:cTn>
                              </p:par>
                              <p:par>
                                <p:cTn id="57" presetID="56" presetClass="entr" presetSubtype="0" fill="hold" nodeType="withEffect">
                                  <p:stCondLst>
                                    <p:cond delay="0"/>
                                  </p:stCondLst>
                                  <p:iterate type="lt">
                                    <p:tmPct val="10000"/>
                                  </p:iterate>
                                  <p:childTnLst>
                                    <p:set>
                                      <p:cBhvr>
                                        <p:cTn id="58" dur="1" fill="hold">
                                          <p:stCondLst>
                                            <p:cond delay="0"/>
                                          </p:stCondLst>
                                        </p:cTn>
                                        <p:tgtEl>
                                          <p:spTgt spid="11">
                                            <p:txEl>
                                              <p:pRg st="4" end="4"/>
                                            </p:txEl>
                                          </p:spTgt>
                                        </p:tgtEl>
                                        <p:attrNameLst>
                                          <p:attrName>style.visibility</p:attrName>
                                        </p:attrNameLst>
                                      </p:cBhvr>
                                      <p:to>
                                        <p:strVal val="visible"/>
                                      </p:to>
                                    </p:set>
                                    <p:anim by="(-#ppt_w*2)" calcmode="lin" valueType="num">
                                      <p:cBhvr rctx="PPT">
                                        <p:cTn id="59" dur="500" autoRev="1" fill="hold">
                                          <p:stCondLst>
                                            <p:cond delay="0"/>
                                          </p:stCondLst>
                                        </p:cTn>
                                        <p:tgtEl>
                                          <p:spTgt spid="11">
                                            <p:txEl>
                                              <p:pRg st="4" end="4"/>
                                            </p:txEl>
                                          </p:spTgt>
                                        </p:tgtEl>
                                        <p:attrNameLst>
                                          <p:attrName>ppt_w</p:attrName>
                                        </p:attrNameLst>
                                      </p:cBhvr>
                                    </p:anim>
                                    <p:anim by="(#ppt_w*0.50)" calcmode="lin" valueType="num">
                                      <p:cBhvr>
                                        <p:cTn id="60" dur="500" decel="50000" autoRev="1" fill="hold">
                                          <p:stCondLst>
                                            <p:cond delay="0"/>
                                          </p:stCondLst>
                                        </p:cTn>
                                        <p:tgtEl>
                                          <p:spTgt spid="11">
                                            <p:txEl>
                                              <p:pRg st="4" end="4"/>
                                            </p:txEl>
                                          </p:spTgt>
                                        </p:tgtEl>
                                        <p:attrNameLst>
                                          <p:attrName>ppt_x</p:attrName>
                                        </p:attrNameLst>
                                      </p:cBhvr>
                                    </p:anim>
                                    <p:anim from="(-#ppt_h/2)" to="(#ppt_y)" calcmode="lin" valueType="num">
                                      <p:cBhvr>
                                        <p:cTn id="61" dur="1000" fill="hold">
                                          <p:stCondLst>
                                            <p:cond delay="0"/>
                                          </p:stCondLst>
                                        </p:cTn>
                                        <p:tgtEl>
                                          <p:spTgt spid="11">
                                            <p:txEl>
                                              <p:pRg st="4" end="4"/>
                                            </p:txEl>
                                          </p:spTgt>
                                        </p:tgtEl>
                                        <p:attrNameLst>
                                          <p:attrName>ppt_y</p:attrName>
                                        </p:attrNameLst>
                                      </p:cBhvr>
                                    </p:anim>
                                    <p:animRot by="21600000">
                                      <p:cBhvr>
                                        <p:cTn id="62" dur="1000" fill="hold">
                                          <p:stCondLst>
                                            <p:cond delay="0"/>
                                          </p:stCondLst>
                                        </p:cTn>
                                        <p:tgtEl>
                                          <p:spTgt spid="11">
                                            <p:txEl>
                                              <p:pRg st="4" end="4"/>
                                            </p:txEl>
                                          </p:spTgt>
                                        </p:tgtEl>
                                        <p:attrNameLst>
                                          <p:attrName>r</p:attrName>
                                        </p:attrNameLst>
                                      </p:cBhvr>
                                    </p:animRot>
                                  </p:childTnLst>
                                </p:cTn>
                              </p:par>
                              <p:par>
                                <p:cTn id="63" presetID="56" presetClass="entr" presetSubtype="0" fill="hold" nodeType="withEffect">
                                  <p:stCondLst>
                                    <p:cond delay="0"/>
                                  </p:stCondLst>
                                  <p:iterate type="lt">
                                    <p:tmPct val="10000"/>
                                  </p:iterate>
                                  <p:childTnLst>
                                    <p:set>
                                      <p:cBhvr>
                                        <p:cTn id="64" dur="1" fill="hold">
                                          <p:stCondLst>
                                            <p:cond delay="0"/>
                                          </p:stCondLst>
                                        </p:cTn>
                                        <p:tgtEl>
                                          <p:spTgt spid="11">
                                            <p:txEl>
                                              <p:pRg st="5" end="5"/>
                                            </p:txEl>
                                          </p:spTgt>
                                        </p:tgtEl>
                                        <p:attrNameLst>
                                          <p:attrName>style.visibility</p:attrName>
                                        </p:attrNameLst>
                                      </p:cBhvr>
                                      <p:to>
                                        <p:strVal val="visible"/>
                                      </p:to>
                                    </p:set>
                                    <p:anim by="(-#ppt_w*2)" calcmode="lin" valueType="num">
                                      <p:cBhvr rctx="PPT">
                                        <p:cTn id="65" dur="500" autoRev="1" fill="hold">
                                          <p:stCondLst>
                                            <p:cond delay="0"/>
                                          </p:stCondLst>
                                        </p:cTn>
                                        <p:tgtEl>
                                          <p:spTgt spid="11">
                                            <p:txEl>
                                              <p:pRg st="5" end="5"/>
                                            </p:txEl>
                                          </p:spTgt>
                                        </p:tgtEl>
                                        <p:attrNameLst>
                                          <p:attrName>ppt_w</p:attrName>
                                        </p:attrNameLst>
                                      </p:cBhvr>
                                    </p:anim>
                                    <p:anim by="(#ppt_w*0.50)" calcmode="lin" valueType="num">
                                      <p:cBhvr>
                                        <p:cTn id="66" dur="500" decel="50000" autoRev="1" fill="hold">
                                          <p:stCondLst>
                                            <p:cond delay="0"/>
                                          </p:stCondLst>
                                        </p:cTn>
                                        <p:tgtEl>
                                          <p:spTgt spid="11">
                                            <p:txEl>
                                              <p:pRg st="5" end="5"/>
                                            </p:txEl>
                                          </p:spTgt>
                                        </p:tgtEl>
                                        <p:attrNameLst>
                                          <p:attrName>ppt_x</p:attrName>
                                        </p:attrNameLst>
                                      </p:cBhvr>
                                    </p:anim>
                                    <p:anim from="(-#ppt_h/2)" to="(#ppt_y)" calcmode="lin" valueType="num">
                                      <p:cBhvr>
                                        <p:cTn id="67" dur="1000" fill="hold">
                                          <p:stCondLst>
                                            <p:cond delay="0"/>
                                          </p:stCondLst>
                                        </p:cTn>
                                        <p:tgtEl>
                                          <p:spTgt spid="11">
                                            <p:txEl>
                                              <p:pRg st="5" end="5"/>
                                            </p:txEl>
                                          </p:spTgt>
                                        </p:tgtEl>
                                        <p:attrNameLst>
                                          <p:attrName>ppt_y</p:attrName>
                                        </p:attrNameLst>
                                      </p:cBhvr>
                                    </p:anim>
                                    <p:animRot by="21600000">
                                      <p:cBhvr>
                                        <p:cTn id="68" dur="1000" fill="hold">
                                          <p:stCondLst>
                                            <p:cond delay="0"/>
                                          </p:stCondLst>
                                        </p:cTn>
                                        <p:tgtEl>
                                          <p:spTgt spid="11">
                                            <p:txEl>
                                              <p:pRg st="5" end="5"/>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6"/>
                                        </p:tgtEl>
                                        <p:attrNameLst>
                                          <p:attrName>ppt_y</p:attrName>
                                        </p:attrNameLst>
                                      </p:cBhvr>
                                      <p:tavLst>
                                        <p:tav tm="0">
                                          <p:val>
                                            <p:strVal val="#ppt_y"/>
                                          </p:val>
                                        </p:tav>
                                        <p:tav tm="100000">
                                          <p:val>
                                            <p:strVal val="#ppt_y"/>
                                          </p:val>
                                        </p:tav>
                                      </p:tavLst>
                                    </p:anim>
                                    <p:anim calcmode="lin" valueType="num">
                                      <p:cBhvr>
                                        <p:cTn id="7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800" decel="100000"/>
                                        <p:tgtEl>
                                          <p:spTgt spid="10"/>
                                        </p:tgtEl>
                                      </p:cBhvr>
                                    </p:animEffect>
                                    <p:anim calcmode="lin" valueType="num">
                                      <p:cBhvr>
                                        <p:cTn id="83" dur="800" decel="100000" fill="hold"/>
                                        <p:tgtEl>
                                          <p:spTgt spid="10"/>
                                        </p:tgtEl>
                                        <p:attrNameLst>
                                          <p:attrName>style.rotation</p:attrName>
                                        </p:attrNameLst>
                                      </p:cBhvr>
                                      <p:tavLst>
                                        <p:tav tm="0">
                                          <p:val>
                                            <p:fltVal val="-90"/>
                                          </p:val>
                                        </p:tav>
                                        <p:tav tm="100000">
                                          <p:val>
                                            <p:fltVal val="0"/>
                                          </p:val>
                                        </p:tav>
                                      </p:tavLst>
                                    </p:anim>
                                    <p:anim calcmode="lin" valueType="num">
                                      <p:cBhvr>
                                        <p:cTn id="84" dur="800" decel="100000" fill="hold"/>
                                        <p:tgtEl>
                                          <p:spTgt spid="10"/>
                                        </p:tgtEl>
                                        <p:attrNameLst>
                                          <p:attrName>ppt_x</p:attrName>
                                        </p:attrNameLst>
                                      </p:cBhvr>
                                      <p:tavLst>
                                        <p:tav tm="0">
                                          <p:val>
                                            <p:strVal val="#ppt_x+0.4"/>
                                          </p:val>
                                        </p:tav>
                                        <p:tav tm="100000">
                                          <p:val>
                                            <p:strVal val="#ppt_x-0.05"/>
                                          </p:val>
                                        </p:tav>
                                      </p:tavLst>
                                    </p:anim>
                                    <p:anim calcmode="lin" valueType="num">
                                      <p:cBhvr>
                                        <p:cTn id="85" dur="800" decel="100000" fill="hold"/>
                                        <p:tgtEl>
                                          <p:spTgt spid="10"/>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6" presetClass="entr" presetSubtype="0" fill="hold" nodeType="clickEffect">
                                  <p:stCondLst>
                                    <p:cond delay="0"/>
                                  </p:stCondLst>
                                  <p:iterate type="lt">
                                    <p:tmPct val="10000"/>
                                  </p:iterate>
                                  <p:childTnLst>
                                    <p:set>
                                      <p:cBhvr>
                                        <p:cTn id="91" dur="1" fill="hold">
                                          <p:stCondLst>
                                            <p:cond delay="0"/>
                                          </p:stCondLst>
                                        </p:cTn>
                                        <p:tgtEl>
                                          <p:spTgt spid="12">
                                            <p:txEl>
                                              <p:pRg st="0" end="0"/>
                                            </p:txEl>
                                          </p:spTgt>
                                        </p:tgtEl>
                                        <p:attrNameLst>
                                          <p:attrName>style.visibility</p:attrName>
                                        </p:attrNameLst>
                                      </p:cBhvr>
                                      <p:to>
                                        <p:strVal val="visible"/>
                                      </p:to>
                                    </p:set>
                                    <p:anim by="(-#ppt_w*2)" calcmode="lin" valueType="num">
                                      <p:cBhvr rctx="PPT">
                                        <p:cTn id="92" dur="500" autoRev="1" fill="hold">
                                          <p:stCondLst>
                                            <p:cond delay="0"/>
                                          </p:stCondLst>
                                        </p:cTn>
                                        <p:tgtEl>
                                          <p:spTgt spid="12">
                                            <p:txEl>
                                              <p:pRg st="0" end="0"/>
                                            </p:txEl>
                                          </p:spTgt>
                                        </p:tgtEl>
                                        <p:attrNameLst>
                                          <p:attrName>ppt_w</p:attrName>
                                        </p:attrNameLst>
                                      </p:cBhvr>
                                    </p:anim>
                                    <p:anim by="(#ppt_w*0.50)" calcmode="lin" valueType="num">
                                      <p:cBhvr>
                                        <p:cTn id="93" dur="500" decel="50000" autoRev="1" fill="hold">
                                          <p:stCondLst>
                                            <p:cond delay="0"/>
                                          </p:stCondLst>
                                        </p:cTn>
                                        <p:tgtEl>
                                          <p:spTgt spid="12">
                                            <p:txEl>
                                              <p:pRg st="0" end="0"/>
                                            </p:txEl>
                                          </p:spTgt>
                                        </p:tgtEl>
                                        <p:attrNameLst>
                                          <p:attrName>ppt_x</p:attrName>
                                        </p:attrNameLst>
                                      </p:cBhvr>
                                    </p:anim>
                                    <p:anim from="(-#ppt_h/2)" to="(#ppt_y)" calcmode="lin" valueType="num">
                                      <p:cBhvr>
                                        <p:cTn id="94" dur="1000" fill="hold">
                                          <p:stCondLst>
                                            <p:cond delay="0"/>
                                          </p:stCondLst>
                                        </p:cTn>
                                        <p:tgtEl>
                                          <p:spTgt spid="12">
                                            <p:txEl>
                                              <p:pRg st="0" end="0"/>
                                            </p:txEl>
                                          </p:spTgt>
                                        </p:tgtEl>
                                        <p:attrNameLst>
                                          <p:attrName>ppt_y</p:attrName>
                                        </p:attrNameLst>
                                      </p:cBhvr>
                                    </p:anim>
                                    <p:animRot by="21600000">
                                      <p:cBhvr>
                                        <p:cTn id="95" dur="1000" fill="hold">
                                          <p:stCondLst>
                                            <p:cond delay="0"/>
                                          </p:stCondLst>
                                        </p:cTn>
                                        <p:tgtEl>
                                          <p:spTgt spid="12">
                                            <p:txEl>
                                              <p:pRg st="0" end="0"/>
                                            </p:txEl>
                                          </p:spTgt>
                                        </p:tgtEl>
                                        <p:attrNameLst>
                                          <p:attrName>r</p:attrName>
                                        </p:attrNameLst>
                                      </p:cBhvr>
                                    </p:animRot>
                                  </p:childTnLst>
                                </p:cTn>
                              </p:par>
                              <p:par>
                                <p:cTn id="96" presetID="56" presetClass="entr" presetSubtype="0" fill="hold" nodeType="withEffect">
                                  <p:stCondLst>
                                    <p:cond delay="0"/>
                                  </p:stCondLst>
                                  <p:iterate type="lt">
                                    <p:tmPct val="10000"/>
                                  </p:iterate>
                                  <p:childTnLst>
                                    <p:set>
                                      <p:cBhvr>
                                        <p:cTn id="97" dur="1" fill="hold">
                                          <p:stCondLst>
                                            <p:cond delay="0"/>
                                          </p:stCondLst>
                                        </p:cTn>
                                        <p:tgtEl>
                                          <p:spTgt spid="12">
                                            <p:txEl>
                                              <p:pRg st="1" end="1"/>
                                            </p:txEl>
                                          </p:spTgt>
                                        </p:tgtEl>
                                        <p:attrNameLst>
                                          <p:attrName>style.visibility</p:attrName>
                                        </p:attrNameLst>
                                      </p:cBhvr>
                                      <p:to>
                                        <p:strVal val="visible"/>
                                      </p:to>
                                    </p:set>
                                    <p:anim by="(-#ppt_w*2)" calcmode="lin" valueType="num">
                                      <p:cBhvr rctx="PPT">
                                        <p:cTn id="98" dur="500" autoRev="1" fill="hold">
                                          <p:stCondLst>
                                            <p:cond delay="0"/>
                                          </p:stCondLst>
                                        </p:cTn>
                                        <p:tgtEl>
                                          <p:spTgt spid="12">
                                            <p:txEl>
                                              <p:pRg st="1" end="1"/>
                                            </p:txEl>
                                          </p:spTgt>
                                        </p:tgtEl>
                                        <p:attrNameLst>
                                          <p:attrName>ppt_w</p:attrName>
                                        </p:attrNameLst>
                                      </p:cBhvr>
                                    </p:anim>
                                    <p:anim by="(#ppt_w*0.50)" calcmode="lin" valueType="num">
                                      <p:cBhvr>
                                        <p:cTn id="99" dur="500" decel="50000" autoRev="1" fill="hold">
                                          <p:stCondLst>
                                            <p:cond delay="0"/>
                                          </p:stCondLst>
                                        </p:cTn>
                                        <p:tgtEl>
                                          <p:spTgt spid="12">
                                            <p:txEl>
                                              <p:pRg st="1" end="1"/>
                                            </p:txEl>
                                          </p:spTgt>
                                        </p:tgtEl>
                                        <p:attrNameLst>
                                          <p:attrName>ppt_x</p:attrName>
                                        </p:attrNameLst>
                                      </p:cBhvr>
                                    </p:anim>
                                    <p:anim from="(-#ppt_h/2)" to="(#ppt_y)" calcmode="lin" valueType="num">
                                      <p:cBhvr>
                                        <p:cTn id="100" dur="1000" fill="hold">
                                          <p:stCondLst>
                                            <p:cond delay="0"/>
                                          </p:stCondLst>
                                        </p:cTn>
                                        <p:tgtEl>
                                          <p:spTgt spid="12">
                                            <p:txEl>
                                              <p:pRg st="1" end="1"/>
                                            </p:txEl>
                                          </p:spTgt>
                                        </p:tgtEl>
                                        <p:attrNameLst>
                                          <p:attrName>ppt_y</p:attrName>
                                        </p:attrNameLst>
                                      </p:cBhvr>
                                    </p:anim>
                                    <p:animRot by="21600000">
                                      <p:cBhvr>
                                        <p:cTn id="101" dur="1000" fill="hold">
                                          <p:stCondLst>
                                            <p:cond delay="0"/>
                                          </p:stCondLst>
                                        </p:cTn>
                                        <p:tgtEl>
                                          <p:spTgt spid="12">
                                            <p:txEl>
                                              <p:pRg st="1" end="1"/>
                                            </p:txEl>
                                          </p:spTgt>
                                        </p:tgtEl>
                                        <p:attrNameLst>
                                          <p:attrName>r</p:attrName>
                                        </p:attrNameLst>
                                      </p:cBhvr>
                                    </p:animRot>
                                  </p:childTnLst>
                                </p:cTn>
                              </p:par>
                              <p:par>
                                <p:cTn id="102" presetID="56" presetClass="entr" presetSubtype="0" fill="hold" nodeType="withEffect">
                                  <p:stCondLst>
                                    <p:cond delay="0"/>
                                  </p:stCondLst>
                                  <p:iterate type="lt">
                                    <p:tmPct val="10000"/>
                                  </p:iterate>
                                  <p:childTnLst>
                                    <p:set>
                                      <p:cBhvr>
                                        <p:cTn id="103" dur="1" fill="hold">
                                          <p:stCondLst>
                                            <p:cond delay="0"/>
                                          </p:stCondLst>
                                        </p:cTn>
                                        <p:tgtEl>
                                          <p:spTgt spid="12">
                                            <p:txEl>
                                              <p:pRg st="2" end="2"/>
                                            </p:txEl>
                                          </p:spTgt>
                                        </p:tgtEl>
                                        <p:attrNameLst>
                                          <p:attrName>style.visibility</p:attrName>
                                        </p:attrNameLst>
                                      </p:cBhvr>
                                      <p:to>
                                        <p:strVal val="visible"/>
                                      </p:to>
                                    </p:set>
                                    <p:anim by="(-#ppt_w*2)" calcmode="lin" valueType="num">
                                      <p:cBhvr rctx="PPT">
                                        <p:cTn id="104" dur="500" autoRev="1" fill="hold">
                                          <p:stCondLst>
                                            <p:cond delay="0"/>
                                          </p:stCondLst>
                                        </p:cTn>
                                        <p:tgtEl>
                                          <p:spTgt spid="12">
                                            <p:txEl>
                                              <p:pRg st="2" end="2"/>
                                            </p:txEl>
                                          </p:spTgt>
                                        </p:tgtEl>
                                        <p:attrNameLst>
                                          <p:attrName>ppt_w</p:attrName>
                                        </p:attrNameLst>
                                      </p:cBhvr>
                                    </p:anim>
                                    <p:anim by="(#ppt_w*0.50)" calcmode="lin" valueType="num">
                                      <p:cBhvr>
                                        <p:cTn id="105" dur="500" decel="50000" autoRev="1" fill="hold">
                                          <p:stCondLst>
                                            <p:cond delay="0"/>
                                          </p:stCondLst>
                                        </p:cTn>
                                        <p:tgtEl>
                                          <p:spTgt spid="12">
                                            <p:txEl>
                                              <p:pRg st="2" end="2"/>
                                            </p:txEl>
                                          </p:spTgt>
                                        </p:tgtEl>
                                        <p:attrNameLst>
                                          <p:attrName>ppt_x</p:attrName>
                                        </p:attrNameLst>
                                      </p:cBhvr>
                                    </p:anim>
                                    <p:anim from="(-#ppt_h/2)" to="(#ppt_y)" calcmode="lin" valueType="num">
                                      <p:cBhvr>
                                        <p:cTn id="106" dur="1000" fill="hold">
                                          <p:stCondLst>
                                            <p:cond delay="0"/>
                                          </p:stCondLst>
                                        </p:cTn>
                                        <p:tgtEl>
                                          <p:spTgt spid="12">
                                            <p:txEl>
                                              <p:pRg st="2" end="2"/>
                                            </p:txEl>
                                          </p:spTgt>
                                        </p:tgtEl>
                                        <p:attrNameLst>
                                          <p:attrName>ppt_y</p:attrName>
                                        </p:attrNameLst>
                                      </p:cBhvr>
                                    </p:anim>
                                    <p:animRot by="21600000">
                                      <p:cBhvr>
                                        <p:cTn id="107" dur="1000" fill="hold">
                                          <p:stCondLst>
                                            <p:cond delay="0"/>
                                          </p:stCondLst>
                                        </p:cTn>
                                        <p:tgtEl>
                                          <p:spTgt spid="12">
                                            <p:txEl>
                                              <p:pRg st="2" end="2"/>
                                            </p:txEl>
                                          </p:spTgt>
                                        </p:tgtEl>
                                        <p:attrNameLst>
                                          <p:attrName>r</p:attrName>
                                        </p:attrNameLst>
                                      </p:cBhvr>
                                    </p:animRot>
                                  </p:childTnLst>
                                </p:cTn>
                              </p:par>
                              <p:par>
                                <p:cTn id="108" presetID="56" presetClass="entr" presetSubtype="0" fill="hold" nodeType="withEffect">
                                  <p:stCondLst>
                                    <p:cond delay="0"/>
                                  </p:stCondLst>
                                  <p:iterate type="lt">
                                    <p:tmPct val="10000"/>
                                  </p:iterate>
                                  <p:childTnLst>
                                    <p:set>
                                      <p:cBhvr>
                                        <p:cTn id="109" dur="1" fill="hold">
                                          <p:stCondLst>
                                            <p:cond delay="0"/>
                                          </p:stCondLst>
                                        </p:cTn>
                                        <p:tgtEl>
                                          <p:spTgt spid="12">
                                            <p:txEl>
                                              <p:pRg st="3" end="3"/>
                                            </p:txEl>
                                          </p:spTgt>
                                        </p:tgtEl>
                                        <p:attrNameLst>
                                          <p:attrName>style.visibility</p:attrName>
                                        </p:attrNameLst>
                                      </p:cBhvr>
                                      <p:to>
                                        <p:strVal val="visible"/>
                                      </p:to>
                                    </p:set>
                                    <p:anim by="(-#ppt_w*2)" calcmode="lin" valueType="num">
                                      <p:cBhvr rctx="PPT">
                                        <p:cTn id="110" dur="500" autoRev="1" fill="hold">
                                          <p:stCondLst>
                                            <p:cond delay="0"/>
                                          </p:stCondLst>
                                        </p:cTn>
                                        <p:tgtEl>
                                          <p:spTgt spid="12">
                                            <p:txEl>
                                              <p:pRg st="3" end="3"/>
                                            </p:txEl>
                                          </p:spTgt>
                                        </p:tgtEl>
                                        <p:attrNameLst>
                                          <p:attrName>ppt_w</p:attrName>
                                        </p:attrNameLst>
                                      </p:cBhvr>
                                    </p:anim>
                                    <p:anim by="(#ppt_w*0.50)" calcmode="lin" valueType="num">
                                      <p:cBhvr>
                                        <p:cTn id="111" dur="500" decel="50000" autoRev="1" fill="hold">
                                          <p:stCondLst>
                                            <p:cond delay="0"/>
                                          </p:stCondLst>
                                        </p:cTn>
                                        <p:tgtEl>
                                          <p:spTgt spid="12">
                                            <p:txEl>
                                              <p:pRg st="3" end="3"/>
                                            </p:txEl>
                                          </p:spTgt>
                                        </p:tgtEl>
                                        <p:attrNameLst>
                                          <p:attrName>ppt_x</p:attrName>
                                        </p:attrNameLst>
                                      </p:cBhvr>
                                    </p:anim>
                                    <p:anim from="(-#ppt_h/2)" to="(#ppt_y)" calcmode="lin" valueType="num">
                                      <p:cBhvr>
                                        <p:cTn id="112" dur="1000" fill="hold">
                                          <p:stCondLst>
                                            <p:cond delay="0"/>
                                          </p:stCondLst>
                                        </p:cTn>
                                        <p:tgtEl>
                                          <p:spTgt spid="12">
                                            <p:txEl>
                                              <p:pRg st="3" end="3"/>
                                            </p:txEl>
                                          </p:spTgt>
                                        </p:tgtEl>
                                        <p:attrNameLst>
                                          <p:attrName>ppt_y</p:attrName>
                                        </p:attrNameLst>
                                      </p:cBhvr>
                                    </p:anim>
                                    <p:animRot by="21600000">
                                      <p:cBhvr>
                                        <p:cTn id="113" dur="1000" fill="hold">
                                          <p:stCondLst>
                                            <p:cond delay="0"/>
                                          </p:stCondLst>
                                        </p:cTn>
                                        <p:tgtEl>
                                          <p:spTgt spid="12">
                                            <p:txEl>
                                              <p:pRg st="3" end="3"/>
                                            </p:txEl>
                                          </p:spTgt>
                                        </p:tgtEl>
                                        <p:attrNameLst>
                                          <p:attrName>r</p:attrName>
                                        </p:attrNameLst>
                                      </p:cBhvr>
                                    </p:animRot>
                                  </p:childTnLst>
                                </p:cTn>
                              </p:par>
                              <p:par>
                                <p:cTn id="114" presetID="56" presetClass="entr" presetSubtype="0" fill="hold" nodeType="withEffect">
                                  <p:stCondLst>
                                    <p:cond delay="0"/>
                                  </p:stCondLst>
                                  <p:iterate type="lt">
                                    <p:tmPct val="10000"/>
                                  </p:iterate>
                                  <p:childTnLst>
                                    <p:set>
                                      <p:cBhvr>
                                        <p:cTn id="115" dur="1" fill="hold">
                                          <p:stCondLst>
                                            <p:cond delay="0"/>
                                          </p:stCondLst>
                                        </p:cTn>
                                        <p:tgtEl>
                                          <p:spTgt spid="12">
                                            <p:txEl>
                                              <p:pRg st="4" end="4"/>
                                            </p:txEl>
                                          </p:spTgt>
                                        </p:tgtEl>
                                        <p:attrNameLst>
                                          <p:attrName>style.visibility</p:attrName>
                                        </p:attrNameLst>
                                      </p:cBhvr>
                                      <p:to>
                                        <p:strVal val="visible"/>
                                      </p:to>
                                    </p:set>
                                    <p:anim by="(-#ppt_w*2)" calcmode="lin" valueType="num">
                                      <p:cBhvr rctx="PPT">
                                        <p:cTn id="116" dur="500" autoRev="1" fill="hold">
                                          <p:stCondLst>
                                            <p:cond delay="0"/>
                                          </p:stCondLst>
                                        </p:cTn>
                                        <p:tgtEl>
                                          <p:spTgt spid="12">
                                            <p:txEl>
                                              <p:pRg st="4" end="4"/>
                                            </p:txEl>
                                          </p:spTgt>
                                        </p:tgtEl>
                                        <p:attrNameLst>
                                          <p:attrName>ppt_w</p:attrName>
                                        </p:attrNameLst>
                                      </p:cBhvr>
                                    </p:anim>
                                    <p:anim by="(#ppt_w*0.50)" calcmode="lin" valueType="num">
                                      <p:cBhvr>
                                        <p:cTn id="117" dur="500" decel="50000" autoRev="1" fill="hold">
                                          <p:stCondLst>
                                            <p:cond delay="0"/>
                                          </p:stCondLst>
                                        </p:cTn>
                                        <p:tgtEl>
                                          <p:spTgt spid="12">
                                            <p:txEl>
                                              <p:pRg st="4" end="4"/>
                                            </p:txEl>
                                          </p:spTgt>
                                        </p:tgtEl>
                                        <p:attrNameLst>
                                          <p:attrName>ppt_x</p:attrName>
                                        </p:attrNameLst>
                                      </p:cBhvr>
                                    </p:anim>
                                    <p:anim from="(-#ppt_h/2)" to="(#ppt_y)" calcmode="lin" valueType="num">
                                      <p:cBhvr>
                                        <p:cTn id="118" dur="1000" fill="hold">
                                          <p:stCondLst>
                                            <p:cond delay="0"/>
                                          </p:stCondLst>
                                        </p:cTn>
                                        <p:tgtEl>
                                          <p:spTgt spid="12">
                                            <p:txEl>
                                              <p:pRg st="4" end="4"/>
                                            </p:txEl>
                                          </p:spTgt>
                                        </p:tgtEl>
                                        <p:attrNameLst>
                                          <p:attrName>ppt_y</p:attrName>
                                        </p:attrNameLst>
                                      </p:cBhvr>
                                    </p:anim>
                                    <p:animRot by="21600000">
                                      <p:cBhvr>
                                        <p:cTn id="119" dur="1000" fill="hold">
                                          <p:stCondLst>
                                            <p:cond delay="0"/>
                                          </p:stCondLst>
                                        </p:cTn>
                                        <p:tgtEl>
                                          <p:spTgt spid="12">
                                            <p:txEl>
                                              <p:pRg st="4" end="4"/>
                                            </p:txEl>
                                          </p:spTgt>
                                        </p:tgtEl>
                                        <p:attrNameLst>
                                          <p:attrName>r</p:attrName>
                                        </p:attrNameLst>
                                      </p:cBhvr>
                                    </p:animRot>
                                  </p:childTnLst>
                                </p:cTn>
                              </p:par>
                              <p:par>
                                <p:cTn id="120" presetID="56" presetClass="entr" presetSubtype="0" fill="hold" nodeType="withEffect">
                                  <p:stCondLst>
                                    <p:cond delay="0"/>
                                  </p:stCondLst>
                                  <p:iterate type="lt">
                                    <p:tmPct val="10000"/>
                                  </p:iterate>
                                  <p:childTnLst>
                                    <p:set>
                                      <p:cBhvr>
                                        <p:cTn id="121" dur="1" fill="hold">
                                          <p:stCondLst>
                                            <p:cond delay="0"/>
                                          </p:stCondLst>
                                        </p:cTn>
                                        <p:tgtEl>
                                          <p:spTgt spid="12">
                                            <p:txEl>
                                              <p:pRg st="5" end="5"/>
                                            </p:txEl>
                                          </p:spTgt>
                                        </p:tgtEl>
                                        <p:attrNameLst>
                                          <p:attrName>style.visibility</p:attrName>
                                        </p:attrNameLst>
                                      </p:cBhvr>
                                      <p:to>
                                        <p:strVal val="visible"/>
                                      </p:to>
                                    </p:set>
                                    <p:anim by="(-#ppt_w*2)" calcmode="lin" valueType="num">
                                      <p:cBhvr rctx="PPT">
                                        <p:cTn id="122" dur="500" autoRev="1" fill="hold">
                                          <p:stCondLst>
                                            <p:cond delay="0"/>
                                          </p:stCondLst>
                                        </p:cTn>
                                        <p:tgtEl>
                                          <p:spTgt spid="12">
                                            <p:txEl>
                                              <p:pRg st="5" end="5"/>
                                            </p:txEl>
                                          </p:spTgt>
                                        </p:tgtEl>
                                        <p:attrNameLst>
                                          <p:attrName>ppt_w</p:attrName>
                                        </p:attrNameLst>
                                      </p:cBhvr>
                                    </p:anim>
                                    <p:anim by="(#ppt_w*0.50)" calcmode="lin" valueType="num">
                                      <p:cBhvr>
                                        <p:cTn id="123" dur="500" decel="50000" autoRev="1" fill="hold">
                                          <p:stCondLst>
                                            <p:cond delay="0"/>
                                          </p:stCondLst>
                                        </p:cTn>
                                        <p:tgtEl>
                                          <p:spTgt spid="12">
                                            <p:txEl>
                                              <p:pRg st="5" end="5"/>
                                            </p:txEl>
                                          </p:spTgt>
                                        </p:tgtEl>
                                        <p:attrNameLst>
                                          <p:attrName>ppt_x</p:attrName>
                                        </p:attrNameLst>
                                      </p:cBhvr>
                                    </p:anim>
                                    <p:anim from="(-#ppt_h/2)" to="(#ppt_y)" calcmode="lin" valueType="num">
                                      <p:cBhvr>
                                        <p:cTn id="124" dur="1000" fill="hold">
                                          <p:stCondLst>
                                            <p:cond delay="0"/>
                                          </p:stCondLst>
                                        </p:cTn>
                                        <p:tgtEl>
                                          <p:spTgt spid="12">
                                            <p:txEl>
                                              <p:pRg st="5" end="5"/>
                                            </p:txEl>
                                          </p:spTgt>
                                        </p:tgtEl>
                                        <p:attrNameLst>
                                          <p:attrName>ppt_y</p:attrName>
                                        </p:attrNameLst>
                                      </p:cBhvr>
                                    </p:anim>
                                    <p:animRot by="21600000">
                                      <p:cBhvr>
                                        <p:cTn id="125" dur="1000" fill="hold">
                                          <p:stCondLst>
                                            <p:cond delay="0"/>
                                          </p:stCondLst>
                                        </p:cTn>
                                        <p:tgtEl>
                                          <p:spTgt spid="1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838200"/>
            <a:ext cx="4419600" cy="523220"/>
          </a:xfrm>
          <a:prstGeom prst="rect">
            <a:avLst/>
          </a:prstGeom>
          <a:noFill/>
        </p:spPr>
        <p:txBody>
          <a:bodyPr wrap="square" rtlCol="0">
            <a:spAutoFit/>
          </a:bodyPr>
          <a:lstStyle/>
          <a:p>
            <a:pPr algn="ctr"/>
            <a:r>
              <a:rPr lang="bn-IN" sz="2800" dirty="0" smtClean="0">
                <a:solidFill>
                  <a:schemeClr val="accent3">
                    <a:lumMod val="50000"/>
                  </a:schemeClr>
                </a:solidFill>
              </a:rPr>
              <a:t>এসো একটি ভিডিও দেখি</a:t>
            </a:r>
            <a:endParaRPr lang="en-US" sz="2800" dirty="0">
              <a:solidFill>
                <a:schemeClr val="accent3">
                  <a:lumMod val="50000"/>
                </a:schemeClr>
              </a:solidFill>
            </a:endParaRPr>
          </a:p>
        </p:txBody>
      </p:sp>
      <p:pic>
        <p:nvPicPr>
          <p:cNvPr id="5" name="ব্যবসা পরিকল্পনা    সবচেয়ে সেরা উপায়ে এই কাজটি  করতে পারবেন.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772983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486" y="1344543"/>
            <a:ext cx="3657600" cy="707886"/>
          </a:xfrm>
          <a:prstGeom prst="rect">
            <a:avLst/>
          </a:prstGeom>
          <a:noFill/>
        </p:spPr>
        <p:txBody>
          <a:bodyPr wrap="square" rtlCol="0">
            <a:spAutoFit/>
          </a:bodyPr>
          <a:lstStyle/>
          <a:p>
            <a:pPr algn="ctr"/>
            <a:r>
              <a:rPr lang="bn-IN" sz="4000" dirty="0" smtClean="0">
                <a:solidFill>
                  <a:srgbClr val="002060"/>
                </a:solidFill>
              </a:rPr>
              <a:t>আজকের পাঠ</a:t>
            </a:r>
            <a:endParaRPr lang="en-US" sz="4000" dirty="0">
              <a:solidFill>
                <a:srgbClr val="002060"/>
              </a:solidFill>
            </a:endParaRPr>
          </a:p>
        </p:txBody>
      </p:sp>
      <p:sp>
        <p:nvSpPr>
          <p:cNvPr id="5" name="TextBox 4"/>
          <p:cNvSpPr txBox="1"/>
          <p:nvPr/>
        </p:nvSpPr>
        <p:spPr>
          <a:xfrm>
            <a:off x="914400" y="3429000"/>
            <a:ext cx="6553200" cy="830997"/>
          </a:xfrm>
          <a:prstGeom prst="rect">
            <a:avLst/>
          </a:prstGeom>
          <a:noFill/>
        </p:spPr>
        <p:txBody>
          <a:bodyPr wrap="square" rtlCol="0">
            <a:spAutoFit/>
          </a:bodyPr>
          <a:lstStyle/>
          <a:p>
            <a:pPr algn="ctr"/>
            <a:r>
              <a:rPr lang="bn-IN" sz="4800" dirty="0" smtClean="0">
                <a:solidFill>
                  <a:srgbClr val="7030A0"/>
                </a:solidFill>
              </a:rPr>
              <a:t>ব্যবসায় পরিকল্পনা</a:t>
            </a:r>
            <a:endParaRPr lang="en-US" sz="4800" dirty="0">
              <a:solidFill>
                <a:srgbClr val="7030A0"/>
              </a:solidFill>
            </a:endParaRPr>
          </a:p>
        </p:txBody>
      </p:sp>
    </p:spTree>
    <p:extLst>
      <p:ext uri="{BB962C8B-B14F-4D97-AF65-F5344CB8AC3E}">
        <p14:creationId xmlns:p14="http://schemas.microsoft.com/office/powerpoint/2010/main" val="3081551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143000"/>
            <a:ext cx="4114800" cy="707886"/>
          </a:xfrm>
          <a:prstGeom prst="rect">
            <a:avLst/>
          </a:prstGeom>
          <a:noFill/>
        </p:spPr>
        <p:txBody>
          <a:bodyPr wrap="square" rtlCol="0">
            <a:spAutoFit/>
          </a:bodyPr>
          <a:lstStyle/>
          <a:p>
            <a:pPr algn="ctr"/>
            <a:r>
              <a:rPr lang="bn-IN" sz="4000" dirty="0" smtClean="0">
                <a:solidFill>
                  <a:srgbClr val="7030A0"/>
                </a:solidFill>
              </a:rPr>
              <a:t>শিখন ফল</a:t>
            </a:r>
            <a:endParaRPr lang="en-US" sz="4000" dirty="0">
              <a:solidFill>
                <a:srgbClr val="7030A0"/>
              </a:solidFill>
            </a:endParaRPr>
          </a:p>
        </p:txBody>
      </p:sp>
      <p:sp>
        <p:nvSpPr>
          <p:cNvPr id="6" name="TextBox 5"/>
          <p:cNvSpPr txBox="1"/>
          <p:nvPr/>
        </p:nvSpPr>
        <p:spPr>
          <a:xfrm>
            <a:off x="368300" y="2514600"/>
            <a:ext cx="7962900" cy="2677656"/>
          </a:xfrm>
          <a:prstGeom prst="rect">
            <a:avLst/>
          </a:prstGeom>
          <a:noFill/>
        </p:spPr>
        <p:txBody>
          <a:bodyPr wrap="square" rtlCol="0">
            <a:spAutoFit/>
          </a:bodyPr>
          <a:lstStyle/>
          <a:p>
            <a:r>
              <a:rPr lang="bn-IN" sz="2400" dirty="0" smtClean="0"/>
              <a:t>এই পাঠ শেষে আমরা-</a:t>
            </a:r>
          </a:p>
          <a:p>
            <a:r>
              <a:rPr lang="bn-IN" sz="2400" dirty="0" smtClean="0"/>
              <a:t>*ব্যবসায় পরিকল্পনার ধারণা ও গুরুত্ব ব্যাখ্যা করতে পারব।</a:t>
            </a:r>
          </a:p>
          <a:p>
            <a:r>
              <a:rPr lang="bn-IN" sz="2400" dirty="0" smtClean="0"/>
              <a:t>*ব্যবসায় প্রকল্প প্রণয়নের প্রক্রিয়া ব্যাখ্যা করতে পারবে।</a:t>
            </a:r>
          </a:p>
          <a:p>
            <a:r>
              <a:rPr lang="bn-IN" sz="2400" dirty="0" smtClean="0"/>
              <a:t>*প্রকল্প প্রণয়নের ধাপগুলো বর্ণ্না করতে পারবে।</a:t>
            </a:r>
          </a:p>
          <a:p>
            <a:r>
              <a:rPr lang="bn-IN" sz="2400" dirty="0" smtClean="0"/>
              <a:t>*প্রকল্প পরিকল্পনার কাঠামো ছক তৈরি করতে পারবে।</a:t>
            </a:r>
          </a:p>
          <a:p>
            <a:r>
              <a:rPr lang="bn-IN" sz="2400" dirty="0" smtClean="0"/>
              <a:t>*আত্ব-বিশ্লষণের ধারণা ও প্রয়োজনীয়তাব্যাখ্যা করতে পারবে।</a:t>
            </a:r>
          </a:p>
          <a:p>
            <a:r>
              <a:rPr lang="bn-IN" sz="2400" dirty="0" smtClean="0"/>
              <a:t>*আত্ব-বিশ্লেষণ পদ্ধতিটি ধারাবাহিকভাবে বর্ণা করতে পারবে।</a:t>
            </a:r>
          </a:p>
        </p:txBody>
      </p:sp>
    </p:spTree>
    <p:extLst>
      <p:ext uri="{BB962C8B-B14F-4D97-AF65-F5344CB8AC3E}">
        <p14:creationId xmlns:p14="http://schemas.microsoft.com/office/powerpoint/2010/main" val="3036587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6">
                                            <p:txEl>
                                              <p:pRg st="0" end="0"/>
                                            </p:txEl>
                                          </p:spTgt>
                                        </p:tgtEl>
                                        <p:attrNameLst>
                                          <p:attrName>ppt_w</p:attrName>
                                        </p:attrNameLst>
                                      </p:cBhvr>
                                    </p:anim>
                                    <p:anim by="(#ppt_w*0.50)" calcmode="lin" valueType="num">
                                      <p:cBhvr>
                                        <p:cTn id="16" dur="500" decel="50000" autoRev="1" fill="hold">
                                          <p:stCondLst>
                                            <p:cond delay="0"/>
                                          </p:stCondLst>
                                        </p:cTn>
                                        <p:tgtEl>
                                          <p:spTgt spid="6">
                                            <p:txEl>
                                              <p:pRg st="0" end="0"/>
                                            </p:txEl>
                                          </p:spTgt>
                                        </p:tgtEl>
                                        <p:attrNameLst>
                                          <p:attrName>ppt_x</p:attrName>
                                        </p:attrNameLst>
                                      </p:cBhvr>
                                    </p:anim>
                                    <p:anim from="(-#ppt_h/2)" to="(#ppt_y)" calcmode="lin" valueType="num">
                                      <p:cBhvr>
                                        <p:cTn id="17" dur="1000" fill="hold">
                                          <p:stCondLst>
                                            <p:cond delay="0"/>
                                          </p:stCondLst>
                                        </p:cTn>
                                        <p:tgtEl>
                                          <p:spTgt spid="6">
                                            <p:txEl>
                                              <p:pRg st="0" end="0"/>
                                            </p:txEl>
                                          </p:spTgt>
                                        </p:tgtEl>
                                        <p:attrNameLst>
                                          <p:attrName>ppt_y</p:attrName>
                                        </p:attrNameLst>
                                      </p:cBhvr>
                                    </p:anim>
                                    <p:animRot by="21600000">
                                      <p:cBhvr>
                                        <p:cTn id="18" dur="1000" fill="hold">
                                          <p:stCondLst>
                                            <p:cond delay="0"/>
                                          </p:stCondLst>
                                        </p:cTn>
                                        <p:tgtEl>
                                          <p:spTgt spid="6">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6">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6">
                                            <p:txEl>
                                              <p:pRg st="1" end="1"/>
                                            </p:txEl>
                                          </p:spTgt>
                                        </p:tgtEl>
                                        <p:attrNameLst>
                                          <p:attrName>ppt_w</p:attrName>
                                        </p:attrNameLst>
                                      </p:cBhvr>
                                    </p:anim>
                                    <p:anim by="(#ppt_w*0.50)" calcmode="lin" valueType="num">
                                      <p:cBhvr>
                                        <p:cTn id="22" dur="500" decel="50000" autoRev="1" fill="hold">
                                          <p:stCondLst>
                                            <p:cond delay="0"/>
                                          </p:stCondLst>
                                        </p:cTn>
                                        <p:tgtEl>
                                          <p:spTgt spid="6">
                                            <p:txEl>
                                              <p:pRg st="1" end="1"/>
                                            </p:txEl>
                                          </p:spTgt>
                                        </p:tgtEl>
                                        <p:attrNameLst>
                                          <p:attrName>ppt_x</p:attrName>
                                        </p:attrNameLst>
                                      </p:cBhvr>
                                    </p:anim>
                                    <p:anim from="(-#ppt_h/2)" to="(#ppt_y)" calcmode="lin" valueType="num">
                                      <p:cBhvr>
                                        <p:cTn id="23" dur="1000" fill="hold">
                                          <p:stCondLst>
                                            <p:cond delay="0"/>
                                          </p:stCondLst>
                                        </p:cTn>
                                        <p:tgtEl>
                                          <p:spTgt spid="6">
                                            <p:txEl>
                                              <p:pRg st="1" end="1"/>
                                            </p:txEl>
                                          </p:spTgt>
                                        </p:tgtEl>
                                        <p:attrNameLst>
                                          <p:attrName>ppt_y</p:attrName>
                                        </p:attrNameLst>
                                      </p:cBhvr>
                                    </p:anim>
                                    <p:animRot by="21600000">
                                      <p:cBhvr>
                                        <p:cTn id="24" dur="1000" fill="hold">
                                          <p:stCondLst>
                                            <p:cond delay="0"/>
                                          </p:stCondLst>
                                        </p:cTn>
                                        <p:tgtEl>
                                          <p:spTgt spid="6">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6">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6">
                                            <p:txEl>
                                              <p:pRg st="2" end="2"/>
                                            </p:txEl>
                                          </p:spTgt>
                                        </p:tgtEl>
                                        <p:attrNameLst>
                                          <p:attrName>ppt_w</p:attrName>
                                        </p:attrNameLst>
                                      </p:cBhvr>
                                    </p:anim>
                                    <p:anim by="(#ppt_w*0.50)" calcmode="lin" valueType="num">
                                      <p:cBhvr>
                                        <p:cTn id="28" dur="500" decel="50000" autoRev="1" fill="hold">
                                          <p:stCondLst>
                                            <p:cond delay="0"/>
                                          </p:stCondLst>
                                        </p:cTn>
                                        <p:tgtEl>
                                          <p:spTgt spid="6">
                                            <p:txEl>
                                              <p:pRg st="2" end="2"/>
                                            </p:txEl>
                                          </p:spTgt>
                                        </p:tgtEl>
                                        <p:attrNameLst>
                                          <p:attrName>ppt_x</p:attrName>
                                        </p:attrNameLst>
                                      </p:cBhvr>
                                    </p:anim>
                                    <p:anim from="(-#ppt_h/2)" to="(#ppt_y)" calcmode="lin" valueType="num">
                                      <p:cBhvr>
                                        <p:cTn id="29" dur="1000" fill="hold">
                                          <p:stCondLst>
                                            <p:cond delay="0"/>
                                          </p:stCondLst>
                                        </p:cTn>
                                        <p:tgtEl>
                                          <p:spTgt spid="6">
                                            <p:txEl>
                                              <p:pRg st="2" end="2"/>
                                            </p:txEl>
                                          </p:spTgt>
                                        </p:tgtEl>
                                        <p:attrNameLst>
                                          <p:attrName>ppt_y</p:attrName>
                                        </p:attrNameLst>
                                      </p:cBhvr>
                                    </p:anim>
                                    <p:animRot by="21600000">
                                      <p:cBhvr>
                                        <p:cTn id="30" dur="1000" fill="hold">
                                          <p:stCondLst>
                                            <p:cond delay="0"/>
                                          </p:stCondLst>
                                        </p:cTn>
                                        <p:tgtEl>
                                          <p:spTgt spid="6">
                                            <p:txEl>
                                              <p:pRg st="2" end="2"/>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6">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6">
                                            <p:txEl>
                                              <p:pRg st="3" end="3"/>
                                            </p:txEl>
                                          </p:spTgt>
                                        </p:tgtEl>
                                        <p:attrNameLst>
                                          <p:attrName>ppt_w</p:attrName>
                                        </p:attrNameLst>
                                      </p:cBhvr>
                                    </p:anim>
                                    <p:anim by="(#ppt_w*0.50)" calcmode="lin" valueType="num">
                                      <p:cBhvr>
                                        <p:cTn id="34" dur="500" decel="50000" autoRev="1" fill="hold">
                                          <p:stCondLst>
                                            <p:cond delay="0"/>
                                          </p:stCondLst>
                                        </p:cTn>
                                        <p:tgtEl>
                                          <p:spTgt spid="6">
                                            <p:txEl>
                                              <p:pRg st="3" end="3"/>
                                            </p:txEl>
                                          </p:spTgt>
                                        </p:tgtEl>
                                        <p:attrNameLst>
                                          <p:attrName>ppt_x</p:attrName>
                                        </p:attrNameLst>
                                      </p:cBhvr>
                                    </p:anim>
                                    <p:anim from="(-#ppt_h/2)" to="(#ppt_y)" calcmode="lin" valueType="num">
                                      <p:cBhvr>
                                        <p:cTn id="35" dur="1000" fill="hold">
                                          <p:stCondLst>
                                            <p:cond delay="0"/>
                                          </p:stCondLst>
                                        </p:cTn>
                                        <p:tgtEl>
                                          <p:spTgt spid="6">
                                            <p:txEl>
                                              <p:pRg st="3" end="3"/>
                                            </p:txEl>
                                          </p:spTgt>
                                        </p:tgtEl>
                                        <p:attrNameLst>
                                          <p:attrName>ppt_y</p:attrName>
                                        </p:attrNameLst>
                                      </p:cBhvr>
                                    </p:anim>
                                    <p:animRot by="21600000">
                                      <p:cBhvr>
                                        <p:cTn id="36" dur="1000" fill="hold">
                                          <p:stCondLst>
                                            <p:cond delay="0"/>
                                          </p:stCondLst>
                                        </p:cTn>
                                        <p:tgtEl>
                                          <p:spTgt spid="6">
                                            <p:txEl>
                                              <p:pRg st="3" end="3"/>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6">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6">
                                            <p:txEl>
                                              <p:pRg st="4" end="4"/>
                                            </p:txEl>
                                          </p:spTgt>
                                        </p:tgtEl>
                                        <p:attrNameLst>
                                          <p:attrName>ppt_w</p:attrName>
                                        </p:attrNameLst>
                                      </p:cBhvr>
                                    </p:anim>
                                    <p:anim by="(#ppt_w*0.50)" calcmode="lin" valueType="num">
                                      <p:cBhvr>
                                        <p:cTn id="40" dur="500" decel="50000" autoRev="1" fill="hold">
                                          <p:stCondLst>
                                            <p:cond delay="0"/>
                                          </p:stCondLst>
                                        </p:cTn>
                                        <p:tgtEl>
                                          <p:spTgt spid="6">
                                            <p:txEl>
                                              <p:pRg st="4" end="4"/>
                                            </p:txEl>
                                          </p:spTgt>
                                        </p:tgtEl>
                                        <p:attrNameLst>
                                          <p:attrName>ppt_x</p:attrName>
                                        </p:attrNameLst>
                                      </p:cBhvr>
                                    </p:anim>
                                    <p:anim from="(-#ppt_h/2)" to="(#ppt_y)" calcmode="lin" valueType="num">
                                      <p:cBhvr>
                                        <p:cTn id="41" dur="1000" fill="hold">
                                          <p:stCondLst>
                                            <p:cond delay="0"/>
                                          </p:stCondLst>
                                        </p:cTn>
                                        <p:tgtEl>
                                          <p:spTgt spid="6">
                                            <p:txEl>
                                              <p:pRg st="4" end="4"/>
                                            </p:txEl>
                                          </p:spTgt>
                                        </p:tgtEl>
                                        <p:attrNameLst>
                                          <p:attrName>ppt_y</p:attrName>
                                        </p:attrNameLst>
                                      </p:cBhvr>
                                    </p:anim>
                                    <p:animRot by="21600000">
                                      <p:cBhvr>
                                        <p:cTn id="42" dur="1000" fill="hold">
                                          <p:stCondLst>
                                            <p:cond delay="0"/>
                                          </p:stCondLst>
                                        </p:cTn>
                                        <p:tgtEl>
                                          <p:spTgt spid="6">
                                            <p:txEl>
                                              <p:pRg st="4" end="4"/>
                                            </p:txEl>
                                          </p:spTgt>
                                        </p:tgtEl>
                                        <p:attrNameLst>
                                          <p:attrName>r</p:attrName>
                                        </p:attrNameLst>
                                      </p:cBhvr>
                                    </p:animRot>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6">
                                            <p:txEl>
                                              <p:pRg st="5" end="5"/>
                                            </p:txEl>
                                          </p:spTgt>
                                        </p:tgtEl>
                                        <p:attrNameLst>
                                          <p:attrName>style.visibility</p:attrName>
                                        </p:attrNameLst>
                                      </p:cBhvr>
                                      <p:to>
                                        <p:strVal val="visible"/>
                                      </p:to>
                                    </p:set>
                                    <p:anim by="(-#ppt_w*2)" calcmode="lin" valueType="num">
                                      <p:cBhvr rctx="PPT">
                                        <p:cTn id="45" dur="500" autoRev="1" fill="hold">
                                          <p:stCondLst>
                                            <p:cond delay="0"/>
                                          </p:stCondLst>
                                        </p:cTn>
                                        <p:tgtEl>
                                          <p:spTgt spid="6">
                                            <p:txEl>
                                              <p:pRg st="5" end="5"/>
                                            </p:txEl>
                                          </p:spTgt>
                                        </p:tgtEl>
                                        <p:attrNameLst>
                                          <p:attrName>ppt_w</p:attrName>
                                        </p:attrNameLst>
                                      </p:cBhvr>
                                    </p:anim>
                                    <p:anim by="(#ppt_w*0.50)" calcmode="lin" valueType="num">
                                      <p:cBhvr>
                                        <p:cTn id="46" dur="500" decel="50000" autoRev="1" fill="hold">
                                          <p:stCondLst>
                                            <p:cond delay="0"/>
                                          </p:stCondLst>
                                        </p:cTn>
                                        <p:tgtEl>
                                          <p:spTgt spid="6">
                                            <p:txEl>
                                              <p:pRg st="5" end="5"/>
                                            </p:txEl>
                                          </p:spTgt>
                                        </p:tgtEl>
                                        <p:attrNameLst>
                                          <p:attrName>ppt_x</p:attrName>
                                        </p:attrNameLst>
                                      </p:cBhvr>
                                    </p:anim>
                                    <p:anim from="(-#ppt_h/2)" to="(#ppt_y)" calcmode="lin" valueType="num">
                                      <p:cBhvr>
                                        <p:cTn id="47" dur="1000" fill="hold">
                                          <p:stCondLst>
                                            <p:cond delay="0"/>
                                          </p:stCondLst>
                                        </p:cTn>
                                        <p:tgtEl>
                                          <p:spTgt spid="6">
                                            <p:txEl>
                                              <p:pRg st="5" end="5"/>
                                            </p:txEl>
                                          </p:spTgt>
                                        </p:tgtEl>
                                        <p:attrNameLst>
                                          <p:attrName>ppt_y</p:attrName>
                                        </p:attrNameLst>
                                      </p:cBhvr>
                                    </p:anim>
                                    <p:animRot by="21600000">
                                      <p:cBhvr>
                                        <p:cTn id="48" dur="1000" fill="hold">
                                          <p:stCondLst>
                                            <p:cond delay="0"/>
                                          </p:stCondLst>
                                        </p:cTn>
                                        <p:tgtEl>
                                          <p:spTgt spid="6">
                                            <p:txEl>
                                              <p:pRg st="5" end="5"/>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6">
                                            <p:txEl>
                                              <p:pRg st="6" end="6"/>
                                            </p:txEl>
                                          </p:spTgt>
                                        </p:tgtEl>
                                        <p:attrNameLst>
                                          <p:attrName>style.visibility</p:attrName>
                                        </p:attrNameLst>
                                      </p:cBhvr>
                                      <p:to>
                                        <p:strVal val="visible"/>
                                      </p:to>
                                    </p:set>
                                    <p:anim by="(-#ppt_w*2)" calcmode="lin" valueType="num">
                                      <p:cBhvr rctx="PPT">
                                        <p:cTn id="51" dur="500" autoRev="1" fill="hold">
                                          <p:stCondLst>
                                            <p:cond delay="0"/>
                                          </p:stCondLst>
                                        </p:cTn>
                                        <p:tgtEl>
                                          <p:spTgt spid="6">
                                            <p:txEl>
                                              <p:pRg st="6" end="6"/>
                                            </p:txEl>
                                          </p:spTgt>
                                        </p:tgtEl>
                                        <p:attrNameLst>
                                          <p:attrName>ppt_w</p:attrName>
                                        </p:attrNameLst>
                                      </p:cBhvr>
                                    </p:anim>
                                    <p:anim by="(#ppt_w*0.50)" calcmode="lin" valueType="num">
                                      <p:cBhvr>
                                        <p:cTn id="52" dur="500" decel="50000" autoRev="1" fill="hold">
                                          <p:stCondLst>
                                            <p:cond delay="0"/>
                                          </p:stCondLst>
                                        </p:cTn>
                                        <p:tgtEl>
                                          <p:spTgt spid="6">
                                            <p:txEl>
                                              <p:pRg st="6" end="6"/>
                                            </p:txEl>
                                          </p:spTgt>
                                        </p:tgtEl>
                                        <p:attrNameLst>
                                          <p:attrName>ppt_x</p:attrName>
                                        </p:attrNameLst>
                                      </p:cBhvr>
                                    </p:anim>
                                    <p:anim from="(-#ppt_h/2)" to="(#ppt_y)" calcmode="lin" valueType="num">
                                      <p:cBhvr>
                                        <p:cTn id="53" dur="1000" fill="hold">
                                          <p:stCondLst>
                                            <p:cond delay="0"/>
                                          </p:stCondLst>
                                        </p:cTn>
                                        <p:tgtEl>
                                          <p:spTgt spid="6">
                                            <p:txEl>
                                              <p:pRg st="6" end="6"/>
                                            </p:txEl>
                                          </p:spTgt>
                                        </p:tgtEl>
                                        <p:attrNameLst>
                                          <p:attrName>ppt_y</p:attrName>
                                        </p:attrNameLst>
                                      </p:cBhvr>
                                    </p:anim>
                                    <p:animRot by="21600000">
                                      <p:cBhvr>
                                        <p:cTn id="54" dur="1000" fill="hold">
                                          <p:stCondLst>
                                            <p:cond delay="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9500" y="351395"/>
            <a:ext cx="6705600" cy="584775"/>
          </a:xfrm>
          <a:prstGeom prst="rect">
            <a:avLst/>
          </a:prstGeom>
          <a:noFill/>
        </p:spPr>
        <p:txBody>
          <a:bodyPr wrap="square" rtlCol="0">
            <a:spAutoFit/>
          </a:bodyPr>
          <a:lstStyle/>
          <a:p>
            <a:pPr algn="ctr"/>
            <a:r>
              <a:rPr lang="bn-IN" sz="3200" dirty="0" smtClean="0"/>
              <a:t>ব্যবসায় পরিকল্পনার ধারণা ও গুরুত্ব</a:t>
            </a:r>
            <a:endParaRPr lang="en-US" sz="3200" dirty="0"/>
          </a:p>
        </p:txBody>
      </p:sp>
      <p:sp>
        <p:nvSpPr>
          <p:cNvPr id="9" name="TextBox 8"/>
          <p:cNvSpPr txBox="1"/>
          <p:nvPr/>
        </p:nvSpPr>
        <p:spPr>
          <a:xfrm>
            <a:off x="508000" y="3200400"/>
            <a:ext cx="7848600" cy="2954655"/>
          </a:xfrm>
          <a:prstGeom prst="rect">
            <a:avLst/>
          </a:prstGeom>
          <a:noFill/>
        </p:spPr>
        <p:txBody>
          <a:bodyPr wrap="square" rtlCol="0">
            <a:spAutoFit/>
          </a:bodyPr>
          <a:lstStyle/>
          <a:p>
            <a:r>
              <a:rPr lang="bn-IN" sz="2400" dirty="0">
                <a:solidFill>
                  <a:srgbClr val="002060"/>
                </a:solidFill>
              </a:rPr>
              <a:t>ব্যবসায় পরিকল্পনার ধারণা ও </a:t>
            </a:r>
            <a:r>
              <a:rPr lang="bn-IN" sz="2400" dirty="0" smtClean="0">
                <a:solidFill>
                  <a:srgbClr val="002060"/>
                </a:solidFill>
              </a:rPr>
              <a:t>গুরুত্ব</a:t>
            </a:r>
          </a:p>
          <a:p>
            <a:pPr algn="just"/>
            <a:r>
              <a:rPr lang="bn-IN" sz="2400" dirty="0" smtClean="0">
                <a:solidFill>
                  <a:srgbClr val="002060"/>
                </a:solidFill>
              </a:rPr>
              <a:t>ভবিষ্যতে কোন কাজ কীভাবে করতে হবে তার সুনির্দিষ্ট দিকনির্দেষনা হলো পরিকল্পনা।এটি হলো ব্যবসায়ের ভবিষ্যৎ কার্যক্রমের প্রতিচ্ছবি মূল্ধন সংগ্রহ ও বিনিয়োগ,সরকারি-সুযোগ সুবিধার সদ্ব্যবহার একটি সুষ্ঠ পরিকল্পনা সহায়তা করে </a:t>
            </a:r>
          </a:p>
          <a:p>
            <a:pPr algn="just"/>
            <a:r>
              <a:rPr lang="bn-IN" sz="2400" dirty="0" smtClean="0">
                <a:solidFill>
                  <a:srgbClr val="002060"/>
                </a:solidFill>
              </a:rPr>
              <a:t>উদ্যোক্তার কাছে এটি হলো দিকনির্দেশক দলিল,যা তাকে সঠিক সিদ্ধান্ত নিতে সহায়তা করে।</a:t>
            </a:r>
            <a:endParaRPr lang="en-US" sz="2400" dirty="0">
              <a:solidFill>
                <a:srgbClr val="002060"/>
              </a:solidFill>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8" y="985442"/>
            <a:ext cx="3143250" cy="19101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586" y="1041971"/>
            <a:ext cx="2847975" cy="1853629"/>
          </a:xfrm>
          <a:prstGeom prst="rect">
            <a:avLst/>
          </a:prstGeom>
        </p:spPr>
      </p:pic>
    </p:spTree>
    <p:extLst>
      <p:ext uri="{BB962C8B-B14F-4D97-AF65-F5344CB8AC3E}">
        <p14:creationId xmlns:p14="http://schemas.microsoft.com/office/powerpoint/2010/main" val="684519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9">
                                            <p:txEl>
                                              <p:pRg st="0" end="0"/>
                                            </p:txEl>
                                          </p:spTgt>
                                        </p:tgtEl>
                                        <p:attrNameLst>
                                          <p:attrName>style.visibility</p:attrName>
                                        </p:attrNameLst>
                                      </p:cBhvr>
                                      <p:to>
                                        <p:strVal val="visible"/>
                                      </p:to>
                                    </p:set>
                                    <p:anim by="(-#ppt_w*2)" calcmode="lin" valueType="num">
                                      <p:cBhvr rctx="PPT">
                                        <p:cTn id="35" dur="500" autoRev="1" fill="hold">
                                          <p:stCondLst>
                                            <p:cond delay="0"/>
                                          </p:stCondLst>
                                        </p:cTn>
                                        <p:tgtEl>
                                          <p:spTgt spid="9">
                                            <p:txEl>
                                              <p:pRg st="0" end="0"/>
                                            </p:txEl>
                                          </p:spTgt>
                                        </p:tgtEl>
                                        <p:attrNameLst>
                                          <p:attrName>ppt_w</p:attrName>
                                        </p:attrNameLst>
                                      </p:cBhvr>
                                    </p:anim>
                                    <p:anim by="(#ppt_w*0.50)" calcmode="lin" valueType="num">
                                      <p:cBhvr>
                                        <p:cTn id="36" dur="500" decel="50000" autoRev="1" fill="hold">
                                          <p:stCondLst>
                                            <p:cond delay="0"/>
                                          </p:stCondLst>
                                        </p:cTn>
                                        <p:tgtEl>
                                          <p:spTgt spid="9">
                                            <p:txEl>
                                              <p:pRg st="0" end="0"/>
                                            </p:txEl>
                                          </p:spTgt>
                                        </p:tgtEl>
                                        <p:attrNameLst>
                                          <p:attrName>ppt_x</p:attrName>
                                        </p:attrNameLst>
                                      </p:cBhvr>
                                    </p:anim>
                                    <p:anim from="(-#ppt_h/2)" to="(#ppt_y)" calcmode="lin" valueType="num">
                                      <p:cBhvr>
                                        <p:cTn id="37" dur="1000" fill="hold">
                                          <p:stCondLst>
                                            <p:cond delay="0"/>
                                          </p:stCondLst>
                                        </p:cTn>
                                        <p:tgtEl>
                                          <p:spTgt spid="9">
                                            <p:txEl>
                                              <p:pRg st="0" end="0"/>
                                            </p:txEl>
                                          </p:spTgt>
                                        </p:tgtEl>
                                        <p:attrNameLst>
                                          <p:attrName>ppt_y</p:attrName>
                                        </p:attrNameLst>
                                      </p:cBhvr>
                                    </p:anim>
                                    <p:animRot by="21600000">
                                      <p:cBhvr>
                                        <p:cTn id="38" dur="1000" fill="hold">
                                          <p:stCondLst>
                                            <p:cond delay="0"/>
                                          </p:stCondLst>
                                        </p:cTn>
                                        <p:tgtEl>
                                          <p:spTgt spid="9">
                                            <p:txEl>
                                              <p:pRg st="0" end="0"/>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9">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9">
                                            <p:txEl>
                                              <p:pRg st="1" end="1"/>
                                            </p:txEl>
                                          </p:spTgt>
                                        </p:tgtEl>
                                        <p:attrNameLst>
                                          <p:attrName>ppt_w</p:attrName>
                                        </p:attrNameLst>
                                      </p:cBhvr>
                                    </p:anim>
                                    <p:anim by="(#ppt_w*0.50)" calcmode="lin" valueType="num">
                                      <p:cBhvr>
                                        <p:cTn id="44" dur="500" decel="50000" autoRev="1" fill="hold">
                                          <p:stCondLst>
                                            <p:cond delay="0"/>
                                          </p:stCondLst>
                                        </p:cTn>
                                        <p:tgtEl>
                                          <p:spTgt spid="9">
                                            <p:txEl>
                                              <p:pRg st="1" end="1"/>
                                            </p:txEl>
                                          </p:spTgt>
                                        </p:tgtEl>
                                        <p:attrNameLst>
                                          <p:attrName>ppt_x</p:attrName>
                                        </p:attrNameLst>
                                      </p:cBhvr>
                                    </p:anim>
                                    <p:anim from="(-#ppt_h/2)" to="(#ppt_y)" calcmode="lin" valueType="num">
                                      <p:cBhvr>
                                        <p:cTn id="45" dur="1000" fill="hold">
                                          <p:stCondLst>
                                            <p:cond delay="0"/>
                                          </p:stCondLst>
                                        </p:cTn>
                                        <p:tgtEl>
                                          <p:spTgt spid="9">
                                            <p:txEl>
                                              <p:pRg st="1" end="1"/>
                                            </p:txEl>
                                          </p:spTgt>
                                        </p:tgtEl>
                                        <p:attrNameLst>
                                          <p:attrName>ppt_y</p:attrName>
                                        </p:attrNameLst>
                                      </p:cBhvr>
                                    </p:anim>
                                    <p:animRot by="21600000">
                                      <p:cBhvr>
                                        <p:cTn id="46" dur="1000" fill="hold">
                                          <p:stCondLst>
                                            <p:cond delay="0"/>
                                          </p:stCondLst>
                                        </p:cTn>
                                        <p:tgtEl>
                                          <p:spTgt spid="9">
                                            <p:txEl>
                                              <p:pRg st="1" end="1"/>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9">
                                            <p:txEl>
                                              <p:pRg st="2" end="2"/>
                                            </p:txEl>
                                          </p:spTgt>
                                        </p:tgtEl>
                                        <p:attrNameLst>
                                          <p:attrName>style.visibility</p:attrName>
                                        </p:attrNameLst>
                                      </p:cBhvr>
                                      <p:to>
                                        <p:strVal val="visible"/>
                                      </p:to>
                                    </p:set>
                                    <p:anim by="(-#ppt_w*2)" calcmode="lin" valueType="num">
                                      <p:cBhvr rctx="PPT">
                                        <p:cTn id="49" dur="500" autoRev="1" fill="hold">
                                          <p:stCondLst>
                                            <p:cond delay="0"/>
                                          </p:stCondLst>
                                        </p:cTn>
                                        <p:tgtEl>
                                          <p:spTgt spid="9">
                                            <p:txEl>
                                              <p:pRg st="2" end="2"/>
                                            </p:txEl>
                                          </p:spTgt>
                                        </p:tgtEl>
                                        <p:attrNameLst>
                                          <p:attrName>ppt_w</p:attrName>
                                        </p:attrNameLst>
                                      </p:cBhvr>
                                    </p:anim>
                                    <p:anim by="(#ppt_w*0.50)" calcmode="lin" valueType="num">
                                      <p:cBhvr>
                                        <p:cTn id="50" dur="500" decel="50000" autoRev="1" fill="hold">
                                          <p:stCondLst>
                                            <p:cond delay="0"/>
                                          </p:stCondLst>
                                        </p:cTn>
                                        <p:tgtEl>
                                          <p:spTgt spid="9">
                                            <p:txEl>
                                              <p:pRg st="2" end="2"/>
                                            </p:txEl>
                                          </p:spTgt>
                                        </p:tgtEl>
                                        <p:attrNameLst>
                                          <p:attrName>ppt_x</p:attrName>
                                        </p:attrNameLst>
                                      </p:cBhvr>
                                    </p:anim>
                                    <p:anim from="(-#ppt_h/2)" to="(#ppt_y)" calcmode="lin" valueType="num">
                                      <p:cBhvr>
                                        <p:cTn id="51" dur="1000" fill="hold">
                                          <p:stCondLst>
                                            <p:cond delay="0"/>
                                          </p:stCondLst>
                                        </p:cTn>
                                        <p:tgtEl>
                                          <p:spTgt spid="9">
                                            <p:txEl>
                                              <p:pRg st="2" end="2"/>
                                            </p:txEl>
                                          </p:spTgt>
                                        </p:tgtEl>
                                        <p:attrNameLst>
                                          <p:attrName>ppt_y</p:attrName>
                                        </p:attrNameLst>
                                      </p:cBhvr>
                                    </p:anim>
                                    <p:animRot by="21600000">
                                      <p:cBhvr>
                                        <p:cTn id="52" dur="1000" fill="hold">
                                          <p:stCondLst>
                                            <p:cond delay="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523220"/>
          </a:xfrm>
          <a:prstGeom prst="rect">
            <a:avLst/>
          </a:prstGeom>
          <a:noFill/>
        </p:spPr>
        <p:txBody>
          <a:bodyPr wrap="square" rtlCol="0">
            <a:spAutoFit/>
          </a:bodyPr>
          <a:lstStyle/>
          <a:p>
            <a:pPr algn="ctr"/>
            <a:r>
              <a:rPr lang="bn-IN" sz="2800" dirty="0" smtClean="0"/>
              <a:t>ব্যবসায়  প্রকল্প প্রণয়নের প্রক্রিয়ায় ব্যাখ্যা</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239837"/>
            <a:ext cx="3300414" cy="1509699"/>
          </a:xfrm>
          <a:prstGeom prst="rect">
            <a:avLst/>
          </a:prstGeom>
        </p:spPr>
      </p:pic>
      <p:sp>
        <p:nvSpPr>
          <p:cNvPr id="7" name="TextBox 6"/>
          <p:cNvSpPr txBox="1"/>
          <p:nvPr/>
        </p:nvSpPr>
        <p:spPr>
          <a:xfrm>
            <a:off x="304800" y="3063240"/>
            <a:ext cx="7924800" cy="2677656"/>
          </a:xfrm>
          <a:prstGeom prst="rect">
            <a:avLst/>
          </a:prstGeom>
          <a:noFill/>
        </p:spPr>
        <p:txBody>
          <a:bodyPr wrap="square" rtlCol="0">
            <a:spAutoFit/>
          </a:bodyPr>
          <a:lstStyle/>
          <a:p>
            <a:r>
              <a:rPr lang="bn-IN" sz="2400" dirty="0"/>
              <a:t>ব্যবসায়  প্রকল্প প্রণয়নের প্রক্রিয়ায় </a:t>
            </a:r>
            <a:r>
              <a:rPr lang="bn-IN" sz="2400" dirty="0" smtClean="0"/>
              <a:t>ব্যাখ্যঃ</a:t>
            </a:r>
          </a:p>
          <a:p>
            <a:pPr algn="just"/>
            <a:r>
              <a:rPr lang="bn-IN" sz="2400" dirty="0" smtClean="0"/>
              <a:t>প্রকল্প হচ্ছে কোনো একটি নির্দিষ্ট সময়ের মধ্যে নির্দিষ্ট লক্ষ্য বাস্তবায়নের পরিকল্পিত ও সুচিন্তিত কর্ম্পদ্ধতি। প্রকল্প একটি নির্দিষ্ট সময়ে সুরু হয়ে পূর্বনির্ধারিত সময় অনুযায়ী শেষ হয়।     ব্যবসায় প্রকল্প প্রণয়নের ক্ষেত্রে প্রথমে একাধিক ধারণা চিহ্নিত করা হয়। তারপর ধারাণাগুলো মূল্যায়ন করে একটিকে নির্বাচন করা হয়।</a:t>
            </a:r>
            <a:endParaRPr lang="en-US" dirty="0"/>
          </a:p>
        </p:txBody>
      </p:sp>
    </p:spTree>
    <p:extLst>
      <p:ext uri="{BB962C8B-B14F-4D97-AF65-F5344CB8AC3E}">
        <p14:creationId xmlns:p14="http://schemas.microsoft.com/office/powerpoint/2010/main" val="2259119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7">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7">
                                            <p:txEl>
                                              <p:pRg st="0" end="0"/>
                                            </p:txEl>
                                          </p:spTgt>
                                        </p:tgtEl>
                                        <p:attrNameLst>
                                          <p:attrName>ppt_w</p:attrName>
                                        </p:attrNameLst>
                                      </p:cBhvr>
                                    </p:anim>
                                    <p:anim by="(#ppt_w*0.50)" calcmode="lin" valueType="num">
                                      <p:cBhvr>
                                        <p:cTn id="21" dur="500" decel="50000" autoRev="1" fill="hold">
                                          <p:stCondLst>
                                            <p:cond delay="0"/>
                                          </p:stCondLst>
                                        </p:cTn>
                                        <p:tgtEl>
                                          <p:spTgt spid="7">
                                            <p:txEl>
                                              <p:pRg st="0" end="0"/>
                                            </p:txEl>
                                          </p:spTgt>
                                        </p:tgtEl>
                                        <p:attrNameLst>
                                          <p:attrName>ppt_x</p:attrName>
                                        </p:attrNameLst>
                                      </p:cBhvr>
                                    </p:anim>
                                    <p:anim from="(-#ppt_h/2)" to="(#ppt_y)" calcmode="lin" valueType="num">
                                      <p:cBhvr>
                                        <p:cTn id="22" dur="1000" fill="hold">
                                          <p:stCondLst>
                                            <p:cond delay="0"/>
                                          </p:stCondLst>
                                        </p:cTn>
                                        <p:tgtEl>
                                          <p:spTgt spid="7">
                                            <p:txEl>
                                              <p:pRg st="0" end="0"/>
                                            </p:txEl>
                                          </p:spTgt>
                                        </p:tgtEl>
                                        <p:attrNameLst>
                                          <p:attrName>ppt_y</p:attrName>
                                        </p:attrNameLst>
                                      </p:cBhvr>
                                    </p:anim>
                                    <p:animRot by="21600000">
                                      <p:cBhvr>
                                        <p:cTn id="23" dur="1000" fill="hold">
                                          <p:stCondLst>
                                            <p:cond delay="0"/>
                                          </p:stCondLst>
                                        </p:cTn>
                                        <p:tgtEl>
                                          <p:spTgt spid="7">
                                            <p:txEl>
                                              <p:pRg st="0" end="0"/>
                                            </p:txEl>
                                          </p:spTgt>
                                        </p:tgtEl>
                                        <p:attrNameLst>
                                          <p:attrName>r</p:attrName>
                                        </p:attrNameLst>
                                      </p:cBhvr>
                                    </p:animRot>
                                  </p:childTnLst>
                                </p:cTn>
                              </p:par>
                              <p:par>
                                <p:cTn id="24" presetID="56" presetClass="entr" presetSubtype="0" fill="hold" nodeType="withEffect">
                                  <p:stCondLst>
                                    <p:cond delay="0"/>
                                  </p:stCondLst>
                                  <p:iterate type="lt">
                                    <p:tmPct val="10000"/>
                                  </p:iterate>
                                  <p:childTnLst>
                                    <p:set>
                                      <p:cBhvr>
                                        <p:cTn id="25" dur="1" fill="hold">
                                          <p:stCondLst>
                                            <p:cond delay="0"/>
                                          </p:stCondLst>
                                        </p:cTn>
                                        <p:tgtEl>
                                          <p:spTgt spid="7">
                                            <p:txEl>
                                              <p:pRg st="1" end="1"/>
                                            </p:txEl>
                                          </p:spTgt>
                                        </p:tgtEl>
                                        <p:attrNameLst>
                                          <p:attrName>style.visibility</p:attrName>
                                        </p:attrNameLst>
                                      </p:cBhvr>
                                      <p:to>
                                        <p:strVal val="visible"/>
                                      </p:to>
                                    </p:set>
                                    <p:anim by="(-#ppt_w*2)" calcmode="lin" valueType="num">
                                      <p:cBhvr rctx="PPT">
                                        <p:cTn id="26" dur="500" autoRev="1" fill="hold">
                                          <p:stCondLst>
                                            <p:cond delay="0"/>
                                          </p:stCondLst>
                                        </p:cTn>
                                        <p:tgtEl>
                                          <p:spTgt spid="7">
                                            <p:txEl>
                                              <p:pRg st="1" end="1"/>
                                            </p:txEl>
                                          </p:spTgt>
                                        </p:tgtEl>
                                        <p:attrNameLst>
                                          <p:attrName>ppt_w</p:attrName>
                                        </p:attrNameLst>
                                      </p:cBhvr>
                                    </p:anim>
                                    <p:anim by="(#ppt_w*0.50)" calcmode="lin" valueType="num">
                                      <p:cBhvr>
                                        <p:cTn id="27" dur="500" decel="50000" autoRev="1" fill="hold">
                                          <p:stCondLst>
                                            <p:cond delay="0"/>
                                          </p:stCondLst>
                                        </p:cTn>
                                        <p:tgtEl>
                                          <p:spTgt spid="7">
                                            <p:txEl>
                                              <p:pRg st="1" end="1"/>
                                            </p:txEl>
                                          </p:spTgt>
                                        </p:tgtEl>
                                        <p:attrNameLst>
                                          <p:attrName>ppt_x</p:attrName>
                                        </p:attrNameLst>
                                      </p:cBhvr>
                                    </p:anim>
                                    <p:anim from="(-#ppt_h/2)" to="(#ppt_y)" calcmode="lin" valueType="num">
                                      <p:cBhvr>
                                        <p:cTn id="28" dur="1000" fill="hold">
                                          <p:stCondLst>
                                            <p:cond delay="0"/>
                                          </p:stCondLst>
                                        </p:cTn>
                                        <p:tgtEl>
                                          <p:spTgt spid="7">
                                            <p:txEl>
                                              <p:pRg st="1" end="1"/>
                                            </p:txEl>
                                          </p:spTgt>
                                        </p:tgtEl>
                                        <p:attrNameLst>
                                          <p:attrName>ppt_y</p:attrName>
                                        </p:attrNameLst>
                                      </p:cBhvr>
                                    </p:anim>
                                    <p:animRot by="21600000">
                                      <p:cBhvr>
                                        <p:cTn id="29" dur="1000" fill="hold">
                                          <p:stCondLst>
                                            <p:cond delay="0"/>
                                          </p:stCondLst>
                                        </p:cTn>
                                        <p:tgtEl>
                                          <p:spTgt spid="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09600"/>
            <a:ext cx="5181600" cy="584775"/>
          </a:xfrm>
          <a:prstGeom prst="rect">
            <a:avLst/>
          </a:prstGeom>
          <a:noFill/>
        </p:spPr>
        <p:txBody>
          <a:bodyPr wrap="square" rtlCol="0">
            <a:spAutoFit/>
          </a:bodyPr>
          <a:lstStyle/>
          <a:p>
            <a:pPr algn="ctr"/>
            <a:r>
              <a:rPr lang="bn-IN" sz="3200" dirty="0" smtClean="0"/>
              <a:t>প্রকল্প প্রণয়নের ধাপ বর্ণ্না</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862" y="1295400"/>
            <a:ext cx="2802218" cy="1167825"/>
          </a:xfrm>
          <a:prstGeom prst="rect">
            <a:avLst/>
          </a:prstGeom>
        </p:spPr>
      </p:pic>
      <p:sp>
        <p:nvSpPr>
          <p:cNvPr id="5" name="TextBox 4"/>
          <p:cNvSpPr txBox="1"/>
          <p:nvPr/>
        </p:nvSpPr>
        <p:spPr>
          <a:xfrm>
            <a:off x="304800" y="2714171"/>
            <a:ext cx="7924800" cy="2677656"/>
          </a:xfrm>
          <a:prstGeom prst="rect">
            <a:avLst/>
          </a:prstGeom>
          <a:noFill/>
        </p:spPr>
        <p:txBody>
          <a:bodyPr wrap="square" rtlCol="0">
            <a:spAutoFit/>
          </a:bodyPr>
          <a:lstStyle/>
          <a:p>
            <a:r>
              <a:rPr lang="bn-IN" sz="2400" dirty="0"/>
              <a:t>প্রকল্প প্রণয়নের ধাপ </a:t>
            </a:r>
            <a:r>
              <a:rPr lang="bn-IN" sz="2400" dirty="0" smtClean="0"/>
              <a:t>বর্ণ্নাঃ</a:t>
            </a:r>
          </a:p>
          <a:p>
            <a:pPr algn="just"/>
            <a:r>
              <a:rPr lang="bn-IN" sz="2400" dirty="0" smtClean="0"/>
              <a:t>প্রকল্প প্রণয়নের ক্ষেত্রে সর্বপ্রথম উদ্যোক্তার শখ বা আগ্রহ আছে এমিন পণ্য। তার বাজার চাহিদা,চাহিদা-অসুবিধাসমুহ প্রভৃতির দিকে লক্ষ রেখে ধারণা চিহ্নিত করতে হয়।এরপর ম্যক্রোস্ক্রিনিং-এর মাধ্যমে চিহ্নিত ধারাগুলো মূল্যায়ন করে একটি প্রকল্প নির্বাচন করা হয়।সবশেষে তথ্যগুলোর ওপর ভিত্তি করে একটি প্রতিবেদন তৈরি করা হয়।</a:t>
            </a:r>
            <a:endParaRPr lang="en-US" sz="2400" dirty="0"/>
          </a:p>
        </p:txBody>
      </p:sp>
    </p:spTree>
    <p:extLst>
      <p:ext uri="{BB962C8B-B14F-4D97-AF65-F5344CB8AC3E}">
        <p14:creationId xmlns:p14="http://schemas.microsoft.com/office/powerpoint/2010/main" val="1287680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xEl>
                                              <p:pRg st="0" end="0"/>
                                            </p:txEl>
                                          </p:spTgt>
                                        </p:tgtEl>
                                      </p:cBhvr>
                                    </p:animEffect>
                                  </p:childTnLst>
                                </p:cTn>
                              </p:par>
                              <p:par>
                                <p:cTn id="32" presetID="41" presetClass="entr" presetSubtype="0" fill="hold" nodeType="withEffect">
                                  <p:stCondLst>
                                    <p:cond delay="0"/>
                                  </p:stCondLst>
                                  <p:iterate type="lt">
                                    <p:tmPct val="10000"/>
                                  </p:iterate>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p:cTn id="34"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20095"/>
            <a:ext cx="6934200" cy="523220"/>
          </a:xfrm>
          <a:prstGeom prst="rect">
            <a:avLst/>
          </a:prstGeom>
          <a:noFill/>
        </p:spPr>
        <p:txBody>
          <a:bodyPr wrap="square" rtlCol="0">
            <a:spAutoFit/>
          </a:bodyPr>
          <a:lstStyle/>
          <a:p>
            <a:pPr algn="ctr"/>
            <a:r>
              <a:rPr lang="bn-IN" sz="2800" dirty="0" smtClean="0">
                <a:solidFill>
                  <a:srgbClr val="0070C0"/>
                </a:solidFill>
              </a:rPr>
              <a:t>প্রকল্প প্রণয়নের কাঠামো চক তৈরি  করা</a:t>
            </a:r>
            <a:endParaRPr lang="en-US" dirty="0">
              <a:solidFill>
                <a:srgbClr val="0070C0"/>
              </a:solidFill>
            </a:endParaRPr>
          </a:p>
        </p:txBody>
      </p:sp>
      <p:sp>
        <p:nvSpPr>
          <p:cNvPr id="7" name="TextBox 6"/>
          <p:cNvSpPr txBox="1"/>
          <p:nvPr/>
        </p:nvSpPr>
        <p:spPr>
          <a:xfrm>
            <a:off x="471487" y="3124200"/>
            <a:ext cx="7877175" cy="3046988"/>
          </a:xfrm>
          <a:prstGeom prst="rect">
            <a:avLst/>
          </a:prstGeom>
          <a:noFill/>
        </p:spPr>
        <p:txBody>
          <a:bodyPr wrap="square" rtlCol="0">
            <a:spAutoFit/>
          </a:bodyPr>
          <a:lstStyle/>
          <a:p>
            <a:pPr algn="just"/>
            <a:r>
              <a:rPr lang="bn-IN" sz="2400" dirty="0">
                <a:solidFill>
                  <a:srgbClr val="7030A0"/>
                </a:solidFill>
              </a:rPr>
              <a:t>প্রকল্প প্রণয়নের কাঠামো চক তৈরি  </a:t>
            </a:r>
            <a:r>
              <a:rPr lang="bn-IN" sz="2400" dirty="0" smtClean="0">
                <a:solidFill>
                  <a:srgbClr val="7030A0"/>
                </a:solidFill>
              </a:rPr>
              <a:t>করাঃ</a:t>
            </a:r>
          </a:p>
          <a:p>
            <a:pPr algn="just"/>
            <a:r>
              <a:rPr lang="bn-IN" sz="2400" dirty="0" smtClean="0">
                <a:solidFill>
                  <a:srgbClr val="7030A0"/>
                </a:solidFill>
              </a:rPr>
              <a:t>প্রকল্প প্রণ্যনের কাঠামো তৈরিতে উদ্যোক্তাকে কিছু গাইড লাইন অনুসরণ করতে হয়। পরিকল্পনা সংক্ষিপ্ত এবং তেকনি-ক্যাল শ্বব্দ বর্জিত হওয়া উচিত।দক্ষ ও পরিচিত ব্যক্তিদের নিয়ে ব্যবস্থাপনা দল গঠন এবং তাদের পরামার্শ নিয়ে পরিকল্পনা তোরি করতে হবে। বাস্তবসম্মত উৎপাদনের পরিমাণের ওপর  ভিত্তি করে বিক্রয়ের পরিমাণ এবং স্পষ্ট তথ্যের আলোকে ব্যবসায় পরিকল্পনা তৈরি করতে হবে।</a:t>
            </a:r>
            <a:endParaRPr lang="en-US" sz="2400" dirty="0">
              <a:solidFill>
                <a:srgbClr val="7030A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143315"/>
            <a:ext cx="2571750" cy="1781175"/>
          </a:xfrm>
          <a:prstGeom prst="rect">
            <a:avLst/>
          </a:prstGeom>
        </p:spPr>
      </p:pic>
    </p:spTree>
    <p:extLst>
      <p:ext uri="{BB962C8B-B14F-4D97-AF65-F5344CB8AC3E}">
        <p14:creationId xmlns:p14="http://schemas.microsoft.com/office/powerpoint/2010/main" val="1025711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7">
                                            <p:txEl>
                                              <p:pRg st="0" end="0"/>
                                            </p:txEl>
                                          </p:spTgt>
                                        </p:tgtEl>
                                        <p:attrNameLst>
                                          <p:attrName>ppt_w</p:attrName>
                                        </p:attrNameLst>
                                      </p:cBhvr>
                                    </p:anim>
                                    <p:anim by="(#ppt_w*0.50)" calcmode="lin" valueType="num">
                                      <p:cBhvr>
                                        <p:cTn id="26" dur="500" decel="50000" autoRev="1" fill="hold">
                                          <p:stCondLst>
                                            <p:cond delay="0"/>
                                          </p:stCondLst>
                                        </p:cTn>
                                        <p:tgtEl>
                                          <p:spTgt spid="7">
                                            <p:txEl>
                                              <p:pRg st="0" end="0"/>
                                            </p:txEl>
                                          </p:spTgt>
                                        </p:tgtEl>
                                        <p:attrNameLst>
                                          <p:attrName>ppt_x</p:attrName>
                                        </p:attrNameLst>
                                      </p:cBhvr>
                                    </p:anim>
                                    <p:anim from="(-#ppt_h/2)" to="(#ppt_y)" calcmode="lin" valueType="num">
                                      <p:cBhvr>
                                        <p:cTn id="27" dur="1000" fill="hold">
                                          <p:stCondLst>
                                            <p:cond delay="0"/>
                                          </p:stCondLst>
                                        </p:cTn>
                                        <p:tgtEl>
                                          <p:spTgt spid="7">
                                            <p:txEl>
                                              <p:pRg st="0" end="0"/>
                                            </p:txEl>
                                          </p:spTgt>
                                        </p:tgtEl>
                                        <p:attrNameLst>
                                          <p:attrName>ppt_y</p:attrName>
                                        </p:attrNameLst>
                                      </p:cBhvr>
                                    </p:anim>
                                    <p:animRot by="21600000">
                                      <p:cBhvr>
                                        <p:cTn id="28" dur="1000" fill="hold">
                                          <p:stCondLst>
                                            <p:cond delay="0"/>
                                          </p:stCondLst>
                                        </p:cTn>
                                        <p:tgtEl>
                                          <p:spTgt spid="7">
                                            <p:txEl>
                                              <p:pRg st="0" end="0"/>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7">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7">
                                            <p:txEl>
                                              <p:pRg st="1" end="1"/>
                                            </p:txEl>
                                          </p:spTgt>
                                        </p:tgtEl>
                                        <p:attrNameLst>
                                          <p:attrName>ppt_w</p:attrName>
                                        </p:attrNameLst>
                                      </p:cBhvr>
                                    </p:anim>
                                    <p:anim by="(#ppt_w*0.50)" calcmode="lin" valueType="num">
                                      <p:cBhvr>
                                        <p:cTn id="32" dur="500" decel="50000" autoRev="1" fill="hold">
                                          <p:stCondLst>
                                            <p:cond delay="0"/>
                                          </p:stCondLst>
                                        </p:cTn>
                                        <p:tgtEl>
                                          <p:spTgt spid="7">
                                            <p:txEl>
                                              <p:pRg st="1" end="1"/>
                                            </p:txEl>
                                          </p:spTgt>
                                        </p:tgtEl>
                                        <p:attrNameLst>
                                          <p:attrName>ppt_x</p:attrName>
                                        </p:attrNameLst>
                                      </p:cBhvr>
                                    </p:anim>
                                    <p:anim from="(-#ppt_h/2)" to="(#ppt_y)" calcmode="lin" valueType="num">
                                      <p:cBhvr>
                                        <p:cTn id="33" dur="1000" fill="hold">
                                          <p:stCondLst>
                                            <p:cond delay="0"/>
                                          </p:stCondLst>
                                        </p:cTn>
                                        <p:tgtEl>
                                          <p:spTgt spid="7">
                                            <p:txEl>
                                              <p:pRg st="1" end="1"/>
                                            </p:txEl>
                                          </p:spTgt>
                                        </p:tgtEl>
                                        <p:attrNameLst>
                                          <p:attrName>ppt_y</p:attrName>
                                        </p:attrNameLst>
                                      </p:cBhvr>
                                    </p:anim>
                                    <p:animRot by="21600000">
                                      <p:cBhvr>
                                        <p:cTn id="34" dur="1000" fill="hold">
                                          <p:stCondLst>
                                            <p:cond delay="0"/>
                                          </p:stCondLst>
                                        </p:cTn>
                                        <p:tgtEl>
                                          <p:spTgt spid="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419</TotalTime>
  <Words>559</Words>
  <Application>Microsoft Office PowerPoint</Application>
  <PresentationFormat>On-screen Show (4:3)</PresentationFormat>
  <Paragraphs>72</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MAINUL ISLAM</dc:creator>
  <cp:lastModifiedBy>MAINUL ISLAM</cp:lastModifiedBy>
  <cp:revision>69</cp:revision>
  <dcterms:created xsi:type="dcterms:W3CDTF">2006-08-16T00:00:00Z</dcterms:created>
  <dcterms:modified xsi:type="dcterms:W3CDTF">2020-11-01T03:34:10Z</dcterms:modified>
</cp:coreProperties>
</file>