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88" r:id="rId7"/>
    <p:sldId id="262" r:id="rId8"/>
    <p:sldId id="263" r:id="rId9"/>
    <p:sldId id="264" r:id="rId10"/>
    <p:sldId id="265" r:id="rId11"/>
    <p:sldId id="284" r:id="rId12"/>
    <p:sldId id="266" r:id="rId13"/>
    <p:sldId id="268" r:id="rId14"/>
    <p:sldId id="282" r:id="rId15"/>
    <p:sldId id="269" r:id="rId16"/>
    <p:sldId id="283" r:id="rId17"/>
    <p:sldId id="270" r:id="rId18"/>
    <p:sldId id="271" r:id="rId19"/>
    <p:sldId id="285" r:id="rId20"/>
    <p:sldId id="286" r:id="rId21"/>
    <p:sldId id="287" r:id="rId22"/>
    <p:sldId id="273" r:id="rId23"/>
    <p:sldId id="272" r:id="rId24"/>
    <p:sldId id="274" r:id="rId25"/>
    <p:sldId id="281" r:id="rId26"/>
  </p:sldIdLst>
  <p:sldSz cx="12801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6F6"/>
    <a:srgbClr val="BD0315"/>
    <a:srgbClr val="3413F9"/>
    <a:srgbClr val="D13BCA"/>
    <a:srgbClr val="241A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380" y="-480"/>
      </p:cViewPr>
      <p:guideLst>
        <p:guide orient="horz" pos="216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8AACF-D90D-4BFB-A42D-34E06A3C3AD3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364BE-2EA5-4D71-9915-AE319DC37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" y="685800"/>
            <a:ext cx="6400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364BE-2EA5-4D71-9915-AE319DC371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" y="685800"/>
            <a:ext cx="6400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364BE-2EA5-4D71-9915-AE319DC371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" y="685800"/>
            <a:ext cx="64008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364BE-2EA5-4D71-9915-AE319DC371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7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40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40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406902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2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2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3050"/>
            <a:ext cx="42116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273052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1435102"/>
            <a:ext cx="42116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0202"/>
            <a:ext cx="11521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2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D047-D229-433F-844B-74DDC3438A77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2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2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BEF5-FAD4-43A0-A654-C76526CE1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12" Type="http://schemas.openxmlformats.org/officeDocument/2006/relationships/image" Target="../media/image36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35.jpeg"/><Relationship Id="rId5" Type="http://schemas.openxmlformats.org/officeDocument/2006/relationships/image" Target="../media/image29.jpeg"/><Relationship Id="rId10" Type="http://schemas.openxmlformats.org/officeDocument/2006/relationships/image" Target="../media/image34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bfkc\Desktop\&#2474;&#2494;&#2451;&#2527;&#2494;&#2480;%20&#2474;&#2527;&#2503;&#2472;&#2509;&#2463;\&#2477;&#2495;&#2465;&#2495;&#2451;\&#2486;&#2495;&#2482;&#2509;&#2474;-2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fkc\Desktop\পাওয়ার পয়েন্ট\ছবি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01600" cy="5105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105400"/>
            <a:ext cx="12801600" cy="17526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199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স্বাগতম</a:t>
            </a:r>
            <a:endParaRPr lang="en-US" sz="2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marL="1828800" lvl="3" indent="-457200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01| cÖhyw³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828800" lvl="3" indent="-457200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02|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mf¨Zv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ywU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03|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cyuwRev`x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(Capitalism )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04|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mvgšÍZ‡š¿i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Feudalism)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wejywß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04|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e„n`vqZb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wk‡íi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Avwef©ve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05|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e¨q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Kg|</a:t>
            </a: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06|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Avg~j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07|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wkíwfwËK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A_©bxwZ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08|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gRywiwfwËK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kªg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09|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cÖwZ‡hvwMZvg~jK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10| K…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wli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AvaywbKxKiY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80160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শিল্প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বিপ্লবের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বৈশিষ্ট্য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914400"/>
            <a:ext cx="12801600" cy="5943600"/>
          </a:xfrm>
          <a:prstGeom prst="rect">
            <a:avLst/>
          </a:prstGeom>
          <a:solidFill>
            <a:srgbClr val="D13B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"/>
            <a:ext cx="1280160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শিল্প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বিপ্লবের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কারণ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Screenshot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128016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0"/>
            <a:ext cx="12801600" cy="6858000"/>
            <a:chOff x="0" y="0"/>
            <a:chExt cx="9906000" cy="6858000"/>
          </a:xfrm>
          <a:solidFill>
            <a:srgbClr val="3616F6"/>
          </a:solidFill>
        </p:grpSpPr>
        <p:sp>
          <p:nvSpPr>
            <p:cNvPr id="2" name="Rectangle 1"/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9906000" cy="923330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54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54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বিপ্লবের</a:t>
              </a:r>
              <a:r>
                <a:rPr lang="en-US" sz="54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54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প্রভাব</a:t>
              </a:r>
              <a:endPara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971800" y="1600200"/>
              <a:ext cx="4876800" cy="1066800"/>
            </a:xfrm>
            <a:prstGeom prst="rect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ln>
              <a:solidFill>
                <a:srgbClr val="3616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6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6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বিপ্লবের</a:t>
              </a:r>
              <a:r>
                <a:rPr lang="en-US" sz="6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6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প্রভাব</a:t>
              </a:r>
              <a:endParaRPr lang="en-U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096000" y="4343400"/>
              <a:ext cx="2819400" cy="1219200"/>
            </a:xfrm>
            <a:prstGeom prst="rect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ln>
              <a:solidFill>
                <a:srgbClr val="3616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নেতিবাচক</a:t>
              </a:r>
              <a:endParaRPr lang="en-U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2600" y="4343400"/>
              <a:ext cx="3200400" cy="1219200"/>
            </a:xfrm>
            <a:prstGeom prst="rect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ln>
              <a:solidFill>
                <a:srgbClr val="3616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ইতিবাচক</a:t>
              </a:r>
              <a:endParaRPr lang="en-U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>
              <a:off x="5066506" y="3085306"/>
              <a:ext cx="838200" cy="1588"/>
            </a:xfrm>
            <a:prstGeom prst="straightConnector1">
              <a:avLst/>
            </a:prstGeom>
            <a:grpFill/>
            <a:ln w="666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429000" y="3503612"/>
              <a:ext cx="4114800" cy="1588"/>
            </a:xfrm>
            <a:prstGeom prst="line">
              <a:avLst/>
            </a:prstGeom>
            <a:grpFill/>
            <a:ln w="6350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7095014" y="3923506"/>
              <a:ext cx="838200" cy="1588"/>
            </a:xfrm>
            <a:prstGeom prst="straightConnector1">
              <a:avLst/>
            </a:prstGeom>
            <a:grpFill/>
            <a:ln w="666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025934" y="3923506"/>
              <a:ext cx="838200" cy="1588"/>
            </a:xfrm>
            <a:prstGeom prst="straightConnector1">
              <a:avLst/>
            </a:prstGeom>
            <a:grpFill/>
            <a:ln w="666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×|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wkívqb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bMivqb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Kg©ms¯’v‡bi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×|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4| gy³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5|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hvZvqvZ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DbœwZ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6|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Áv‡bi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7|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cÖhyw³i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DrKl©Zvi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×|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8| Av_©-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wek¦vqb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9|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aviYvi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D™¢e 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80160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শিল্প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বিপ্লবের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ইতিবাচক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প্রভাব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0"/>
            <a:ext cx="12801600" cy="6858000"/>
            <a:chOff x="0" y="0"/>
            <a:chExt cx="9906000" cy="6858000"/>
          </a:xfrm>
          <a:solidFill>
            <a:srgbClr val="3616F6"/>
          </a:solidFill>
        </p:grpSpPr>
        <p:sp>
          <p:nvSpPr>
            <p:cNvPr id="2" name="Rectangle 1"/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9906000" cy="707886"/>
            </a:xfrm>
            <a:prstGeom prst="rect">
              <a:avLst/>
            </a:prstGeom>
            <a:grp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বিপ্লবের</a:t>
              </a:r>
              <a:r>
                <a:rPr lang="en-US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ইতিবাচক</a:t>
              </a:r>
              <a:r>
                <a:rPr lang="en-US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প্রভাব</a:t>
              </a:r>
              <a:endPara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419600" y="3352800"/>
              <a:ext cx="1447800" cy="9144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ইতিবাচক</a:t>
              </a:r>
              <a:r>
                <a:rPr lang="en-US" sz="14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14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পরিবর্তন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pic>
          <p:nvPicPr>
            <p:cNvPr id="15" name="Picture 14" descr="শিল্প বিপ্লব-1 উৎপাদন বৃদ্ধি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800" y="990600"/>
              <a:ext cx="1737360" cy="1379852"/>
            </a:xfrm>
            <a:prstGeom prst="ellipse">
              <a:avLst/>
            </a:prstGeom>
            <a:grpFill/>
          </p:spPr>
        </p:pic>
        <p:pic>
          <p:nvPicPr>
            <p:cNvPr id="16" name="Picture 15" descr="Screenshot_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" y="3092283"/>
              <a:ext cx="1737360" cy="1403517"/>
            </a:xfrm>
            <a:prstGeom prst="ellipse">
              <a:avLst/>
            </a:prstGeom>
            <a:grpFill/>
          </p:spPr>
        </p:pic>
        <p:pic>
          <p:nvPicPr>
            <p:cNvPr id="17" name="Picture 16" descr="images (19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990600"/>
              <a:ext cx="1752600" cy="1371600"/>
            </a:xfrm>
            <a:prstGeom prst="ellipse">
              <a:avLst/>
            </a:prstGeom>
            <a:grpFill/>
          </p:spPr>
        </p:pic>
        <p:pic>
          <p:nvPicPr>
            <p:cNvPr id="18" name="Picture 17" descr="মুক্ত বাজার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01000" y="990600"/>
              <a:ext cx="1752600" cy="1371600"/>
            </a:xfrm>
            <a:prstGeom prst="ellipse">
              <a:avLst/>
            </a:prstGeom>
            <a:grpFill/>
          </p:spPr>
        </p:pic>
        <p:pic>
          <p:nvPicPr>
            <p:cNvPr id="19" name="Picture 18" descr="যাতায়াত ও যোগাযোগ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8600" y="5181600"/>
              <a:ext cx="1752599" cy="1399032"/>
            </a:xfrm>
            <a:prstGeom prst="ellipse">
              <a:avLst/>
            </a:prstGeom>
            <a:grpFill/>
          </p:spPr>
        </p:pic>
        <p:pic>
          <p:nvPicPr>
            <p:cNvPr id="20" name="Picture 19" descr="শিক্ষ ও জ্ঞানের বিকাশ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48600" y="5181600"/>
              <a:ext cx="1752600" cy="1371600"/>
            </a:xfrm>
            <a:prstGeom prst="ellipse">
              <a:avLst/>
            </a:prstGeom>
            <a:grpFill/>
          </p:spPr>
        </p:pic>
        <p:pic>
          <p:nvPicPr>
            <p:cNvPr id="22" name="Picture 21" descr="download (19)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67000" y="990600"/>
              <a:ext cx="1733550" cy="1398968"/>
            </a:xfrm>
            <a:prstGeom prst="ellipse">
              <a:avLst/>
            </a:prstGeom>
            <a:grpFill/>
          </p:spPr>
        </p:pic>
        <p:pic>
          <p:nvPicPr>
            <p:cNvPr id="23" name="Picture 22" descr="সংস্কৃতিক বিশ্বায়ন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962400" y="5257800"/>
              <a:ext cx="1752600" cy="1447800"/>
            </a:xfrm>
            <a:prstGeom prst="ellipse">
              <a:avLst/>
            </a:prstGeom>
            <a:grpFill/>
          </p:spPr>
        </p:pic>
        <p:pic>
          <p:nvPicPr>
            <p:cNvPr id="24" name="Picture 23" descr="সামাজিক নিরাপত্তা-1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924800" y="3048000"/>
              <a:ext cx="1752600" cy="1447800"/>
            </a:xfrm>
            <a:prstGeom prst="ellipse">
              <a:avLst/>
            </a:prstGeom>
            <a:grpFill/>
          </p:spPr>
        </p:pic>
        <p:sp>
          <p:nvSpPr>
            <p:cNvPr id="25" name="Rectangle 24"/>
            <p:cNvSpPr/>
            <p:nvPr/>
          </p:nvSpPr>
          <p:spPr>
            <a:xfrm>
              <a:off x="381000" y="2438400"/>
              <a:ext cx="12954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Drcv`b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e„w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×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3400" y="4540770"/>
              <a:ext cx="12192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wkívqb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I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bMivqb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19777553">
              <a:off x="2046419" y="5772070"/>
              <a:ext cx="12954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‡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hvMv‡hvM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e¨e¯’vi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DbœwZ</a:t>
              </a:r>
              <a:endParaRPr lang="en-US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6200000">
              <a:off x="4036446" y="1500285"/>
              <a:ext cx="14478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weÁvb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I cÖhyw³i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DrKl©Zvi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e„w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×|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 rot="16200000">
              <a:off x="6705600" y="1447800"/>
              <a:ext cx="10668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Kg©ms¯’v‡bi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my‡hvM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e„w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×|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458200" y="4510790"/>
              <a:ext cx="11430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mvgvwRK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wbivcËv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18662223">
              <a:off x="6530672" y="5672896"/>
              <a:ext cx="12954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wkÿv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I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Áv‡bi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weKvk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mvab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29600" y="2438400"/>
              <a:ext cx="13716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gy³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evRvi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A_©bxwZi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weKvk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1813727">
              <a:off x="5155237" y="4990386"/>
              <a:ext cx="15240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Av_©-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mvgvwRK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I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mvs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¯‹…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wZK</a:t>
              </a:r>
              <a:r>
                <a:rPr lang="en-US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wek¦vqb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585210" y="2209800"/>
              <a:ext cx="2986790" cy="13716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6" idx="6"/>
            </p:cNvCxnSpPr>
            <p:nvPr/>
          </p:nvCxnSpPr>
          <p:spPr>
            <a:xfrm>
              <a:off x="1965960" y="3794042"/>
              <a:ext cx="2468630" cy="17546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 flipV="1">
              <a:off x="5852410" y="2057400"/>
              <a:ext cx="2362200" cy="16002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867400" y="3886200"/>
              <a:ext cx="2148590" cy="1588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1752600" y="3962400"/>
              <a:ext cx="2743200" cy="16002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455170" y="4235970"/>
              <a:ext cx="2590800" cy="12192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487511" y="4731895"/>
              <a:ext cx="1082584" cy="794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067300" y="2628900"/>
              <a:ext cx="1143000" cy="4572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3771900" y="2400300"/>
              <a:ext cx="1143000" cy="9144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01|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kªwY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elg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02|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KzwUi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wk‡íi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wejywß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03|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eKviZ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¡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04|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ew¯Íi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D™¢e|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05|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`~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06|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cvwievwiK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„•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Ljv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07|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k~b¨Zv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08|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yN©Ubv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09|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gb¯ÍvwË¡K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10|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mvgvwRKxKi‡Yi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Afve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 </a:t>
            </a:r>
          </a:p>
          <a:p>
            <a:pPr marL="1885950" lvl="3" indent="-51435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11| ˆ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AatcZb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শিল্প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বিপ্লবের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নেতিবাচক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প্রভাব</a:t>
            </a:r>
            <a:endParaRPr lang="en-U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0" y="0"/>
            <a:ext cx="12801600" cy="6858000"/>
            <a:chOff x="0" y="0"/>
            <a:chExt cx="9906000" cy="6858000"/>
          </a:xfrm>
          <a:solidFill>
            <a:srgbClr val="3616F6"/>
          </a:solidFill>
        </p:grpSpPr>
        <p:sp>
          <p:nvSpPr>
            <p:cNvPr id="2" name="Rectangle 1"/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4114800" y="3048000"/>
              <a:ext cx="1676400" cy="1066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‡</a:t>
              </a:r>
              <a:r>
                <a:rPr lang="en-US" sz="2400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bwZevPK</a:t>
              </a:r>
              <a:r>
                <a:rPr lang="en-US" sz="2400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cÖfve</a:t>
              </a:r>
              <a:endPara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pic>
          <p:nvPicPr>
            <p:cNvPr id="4" name="Picture 3" descr="শ্রেণি বৈষম্য-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838200"/>
              <a:ext cx="1371600" cy="1143000"/>
            </a:xfrm>
            <a:prstGeom prst="ellipse">
              <a:avLst/>
            </a:prstGeom>
            <a:grpFill/>
          </p:spPr>
        </p:pic>
        <p:pic>
          <p:nvPicPr>
            <p:cNvPr id="5" name="Picture 4" descr="download (13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6550" y="838200"/>
              <a:ext cx="1390650" cy="1128713"/>
            </a:xfrm>
            <a:prstGeom prst="ellipse">
              <a:avLst/>
            </a:prstGeom>
            <a:grpFill/>
          </p:spPr>
        </p:pic>
        <p:pic>
          <p:nvPicPr>
            <p:cNvPr id="6" name="Picture 5" descr="বেকারত্ব-2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19737" y="762000"/>
              <a:ext cx="1414463" cy="1114425"/>
            </a:xfrm>
            <a:prstGeom prst="ellipse">
              <a:avLst/>
            </a:prstGeom>
            <a:grpFill/>
          </p:spPr>
        </p:pic>
        <p:pic>
          <p:nvPicPr>
            <p:cNvPr id="7" name="Picture 6" descr="বস্তি-1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05800" y="2286000"/>
              <a:ext cx="1371600" cy="1123950"/>
            </a:xfrm>
            <a:prstGeom prst="ellipse">
              <a:avLst/>
            </a:prstGeom>
            <a:grpFill/>
          </p:spPr>
        </p:pic>
        <p:pic>
          <p:nvPicPr>
            <p:cNvPr id="8" name="Picture 7" descr="পরিবেশ দূষন-2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8600" y="3124199"/>
              <a:ext cx="1262063" cy="1143001"/>
            </a:xfrm>
            <a:prstGeom prst="ellipse">
              <a:avLst/>
            </a:prstGeom>
            <a:grpFill/>
          </p:spPr>
        </p:pic>
        <p:pic>
          <p:nvPicPr>
            <p:cNvPr id="10" name="Picture 9" descr="পারিবাকি বিশৃংখলা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400" y="5324475"/>
              <a:ext cx="1428750" cy="1152525"/>
            </a:xfrm>
            <a:prstGeom prst="ellipse">
              <a:avLst/>
            </a:prstGeom>
            <a:grpFill/>
          </p:spPr>
        </p:pic>
        <p:pic>
          <p:nvPicPr>
            <p:cNvPr id="11" name="Picture 10" descr="12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76550" y="5454650"/>
              <a:ext cx="1390650" cy="1174750"/>
            </a:xfrm>
            <a:prstGeom prst="ellipse">
              <a:avLst/>
            </a:prstGeom>
            <a:grpFill/>
          </p:spPr>
        </p:pic>
        <p:pic>
          <p:nvPicPr>
            <p:cNvPr id="12" name="Picture 11" descr="images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291513" y="3810000"/>
              <a:ext cx="1385887" cy="1128712"/>
            </a:xfrm>
            <a:prstGeom prst="ellipse">
              <a:avLst/>
            </a:prstGeom>
            <a:grpFill/>
          </p:spPr>
        </p:pic>
        <p:pic>
          <p:nvPicPr>
            <p:cNvPr id="13" name="Picture 12" descr="মনসতাত্ত্বিক সমস্যা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291513" y="762000"/>
              <a:ext cx="1385887" cy="1152524"/>
            </a:xfrm>
            <a:prstGeom prst="ellipse">
              <a:avLst/>
            </a:prstGeom>
            <a:grpFill/>
          </p:spPr>
        </p:pic>
        <p:pic>
          <p:nvPicPr>
            <p:cNvPr id="14" name="Picture 13" descr="সামাজিকীকরণ-2.jp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943601" y="5505450"/>
              <a:ext cx="1371599" cy="1123950"/>
            </a:xfrm>
            <a:prstGeom prst="ellipse">
              <a:avLst/>
            </a:prstGeom>
            <a:grpFill/>
          </p:spPr>
        </p:pic>
        <p:pic>
          <p:nvPicPr>
            <p:cNvPr id="15" name="Picture 14" descr="নৈতিক অধঃপতন-1.jp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305800" y="5454650"/>
              <a:ext cx="1371600" cy="1174750"/>
            </a:xfrm>
            <a:prstGeom prst="ellipse">
              <a:avLst/>
            </a:prstGeom>
            <a:grpFill/>
          </p:spPr>
        </p:pic>
        <p:sp>
          <p:nvSpPr>
            <p:cNvPr id="16" name="Rectangle 15"/>
            <p:cNvSpPr/>
            <p:nvPr/>
          </p:nvSpPr>
          <p:spPr>
            <a:xfrm>
              <a:off x="0" y="0"/>
              <a:ext cx="9906000" cy="707886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বিপ্লবের</a:t>
              </a:r>
              <a:r>
                <a:rPr lang="en-US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নেতিবাচক</a:t>
              </a:r>
              <a:r>
                <a:rPr lang="en-US" sz="4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প্রভাব</a:t>
              </a:r>
              <a:endPara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1997940" y="1126262"/>
              <a:ext cx="1538988" cy="3096466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638800" y="1600200"/>
              <a:ext cx="2944066" cy="1813812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769994" y="2011806"/>
              <a:ext cx="1356612" cy="9906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V="1">
              <a:off x="3619500" y="2049280"/>
              <a:ext cx="1143000" cy="9144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6"/>
            </p:cNvCxnSpPr>
            <p:nvPr/>
          </p:nvCxnSpPr>
          <p:spPr>
            <a:xfrm flipV="1">
              <a:off x="1490663" y="3657600"/>
              <a:ext cx="2700337" cy="381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5715000" y="3200400"/>
              <a:ext cx="2791666" cy="602749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0" idx="7"/>
              <a:endCxn id="3" idx="3"/>
            </p:cNvCxnSpPr>
            <p:nvPr/>
          </p:nvCxnSpPr>
          <p:spPr>
            <a:xfrm rot="5400000" flipH="1" flipV="1">
              <a:off x="2098765" y="3231721"/>
              <a:ext cx="1534687" cy="2988389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" idx="4"/>
            </p:cNvCxnSpPr>
            <p:nvPr/>
          </p:nvCxnSpPr>
          <p:spPr>
            <a:xfrm rot="5400000" flipH="1" flipV="1">
              <a:off x="3695700" y="4229100"/>
              <a:ext cx="1371600" cy="11430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V="1">
              <a:off x="4953000" y="4343400"/>
              <a:ext cx="1600200" cy="9906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410200" y="3886200"/>
              <a:ext cx="2971800" cy="304799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5334000" y="3962400"/>
              <a:ext cx="3124200" cy="1752600"/>
            </a:xfrm>
            <a:prstGeom prst="line">
              <a:avLst/>
            </a:prstGeom>
            <a:grpFill/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52400" y="2057400"/>
              <a:ext cx="1143000" cy="533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kªwY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ˆ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elg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¨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m„wó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39000" y="2743200"/>
              <a:ext cx="990600" cy="3810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ew¯Íi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D™¢e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24000" y="3124200"/>
              <a:ext cx="1295400" cy="4572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cwi‡ek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`~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lY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343400" y="1219200"/>
              <a:ext cx="1143000" cy="4572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eKviZ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¡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m„wó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676400" y="1143000"/>
              <a:ext cx="1143000" cy="533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KzwUi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wk‡íi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wejywß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62800" y="4419600"/>
              <a:ext cx="1066800" cy="4572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ckvMZ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`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yN©Ubv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16200000">
              <a:off x="7399878" y="5905500"/>
              <a:ext cx="1066800" cy="533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ˆ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bwZK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AatcZb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4724400" y="5715000"/>
              <a:ext cx="1371600" cy="6096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mvgvwRKxKi‡Yi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Afve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16200000">
              <a:off x="2026170" y="5943600"/>
              <a:ext cx="1066800" cy="4572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mvs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¯‹…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wZK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k~b¨Zv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8600" y="4800600"/>
              <a:ext cx="1143000" cy="4572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cvwievwiK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wek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„•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Ljv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239000" y="1219200"/>
              <a:ext cx="990600" cy="4572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gb¯ÍvwË¡K</a:t>
              </a:r>
              <a:r>
                <a:rPr lang="en-US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b="1" dirty="0" err="1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rPr>
                <a:t>mgm¨v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just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800100" lvl="1" indent="-342900" algn="just"/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800100" lvl="1" indent="-342900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mymsMwVZ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: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mymsMwVZ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eûgyLx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mgvav‡b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gvbeZvev`x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agx©q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Abykvmb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wfwËK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weÁvbwfwËK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mymsMwVZ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	†hŠw³K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Acwinvh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D‡V|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D‡V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800100" lvl="1" indent="-342900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e¨envwiK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: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wkíwecøe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g‡bvmvgvwRK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mgvav‡b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e¨envwiK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cÖwkÿ‡Yi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1900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me©cÖ_g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nvmcvZvj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Richmond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e¨envwiK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cÖwkÿ‡Yi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marL="800100" lvl="1" indent="-342900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mgvRKg©wfwËK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wkÿvcÖwZôv‡bi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D™¢e :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mgvRKg©xi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c~i‡Yi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New York School of Social Work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Tata Institute of Social Work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mgvRKg©wfwËK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cÖmvi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jvf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"/>
            <a:ext cx="12801600" cy="76944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weKv‡k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wecø‡ei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f~wgKv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4.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gb¯ÍvwË¡K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D™¢e :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nvmcvZvj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gb¯ÍvwË¡K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civgk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gb¯ÍvwË¡K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D™¢e N‡U| 1837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GWIqvW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m¸qvb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ivMx‡`i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marL="800100" lvl="1" indent="-342900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5.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D™¢e :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wkíwecø‡ei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D™¢~Z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bvbvwea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	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gb¯ÍvwË¡K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gvKvwejvq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D™¢e N‡U|</a:t>
            </a:r>
          </a:p>
          <a:p>
            <a:pPr marL="800100" lvl="1" indent="-342900"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6.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weÁv‡bi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: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wkíwecø‡ei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weÁv‡bi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Áv‡bi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Kvh©Z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wkíwecø‡ei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Kj¨vYKvgx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gvbyl‡`i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KvQvKvwQ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Avmvi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marL="800100" lvl="1" indent="-342900"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wkíwecø‡ei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m„ó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RwUj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m¤úK©hy³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mgvavbK‡í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©µ‡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m~ÎcvZ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N‡U|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wkíwecøeB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mbvZb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aviv‡K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msMwVZ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c×wZMZ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avivq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iƒcvšÍwiZ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0"/>
            <a:ext cx="12801600" cy="70104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 algn="just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David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jary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&amp; Julia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Jary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</a:p>
          <a:p>
            <a:pPr lvl="4" algn="just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wecø‡ei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msÁvwU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wjL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152400"/>
            <a:ext cx="12801600" cy="76944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GKK </a:t>
            </a:r>
            <a:r>
              <a:rPr lang="en-US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41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endParaRPr lang="en-US" sz="5400" b="1" dirty="0" smtClean="0">
              <a:solidFill>
                <a:srgbClr val="601B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2"/>
            <a:r>
              <a:rPr lang="bn-I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মোঃ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বিল্লাল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জুয়েল</a:t>
            </a:r>
            <a:endParaRPr lang="bn-IN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2"/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প্রভাষক, সমাজকর্ম </a:t>
            </a:r>
          </a:p>
          <a:p>
            <a:pPr lvl="2"/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বাংলাবাজার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ফাতেমা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খানম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ভোলা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</a:p>
        </p:txBody>
      </p:sp>
      <p:pic>
        <p:nvPicPr>
          <p:cNvPr id="1026" name="Picture 2" descr="C:\Users\bfkc\Desktop\New folder (4)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0200" y="685800"/>
            <a:ext cx="3126336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Òwkí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wecøeB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weKv‡ki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g~j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wfwËÓ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hyw³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mnKv‡i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eywS‡q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wjL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801600" cy="76944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r>
              <a:rPr lang="en-US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jMZ</a:t>
            </a: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ownload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899" y="1371601"/>
            <a:ext cx="9098828" cy="4784343"/>
          </a:xfrm>
          <a:prstGeom prst="ellipse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801600" cy="762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6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DË‡ii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cv‡k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wUK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wPý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w`b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: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wkíwecøe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cÖZ¨qwUi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bvgKiY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K‡iwQ‡jb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†K? 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kdvi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 L)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AvijÐ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wMÖY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M)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Avibì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U‡qbwe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Gm. wm.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nvwÈsUb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wkíwecøe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NUvq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†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A_©bxwZ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L)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cyuwRev`x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A_©bxwZi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M)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weKvkgvb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N)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mnvqK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A_©bxwZ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3|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©‡K †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gh©v`vq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DcbxZ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AvBb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cvjb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K‡iÑ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3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1601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AvBb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3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1834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 ms¯‹vi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AvBb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3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4|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1905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AvBb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Kwgk‡bi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mycvwi‡k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cÖYxZ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AvBbmg~n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K)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	L)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M)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	N)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ii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12801600" cy="64633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eoKvUv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BDwbq‡b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emiKvwi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vwi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wbim‡b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me¸‡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mva‡bi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BDwbqb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Pqvig¨vb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mvnv‡h¨i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cybive„wË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mvnvh¨Kvix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AwfÁZv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wewbg‡qi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e¯‘MZ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mvnv‡h¨i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AvZ¥wbf©ikxjZv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m„wói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K)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I‡V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KLb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						1 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L)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CSWE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									2 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M)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DÏxc‡K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Zzjvivgcyi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BDwbq‡bi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Pqvig¨vb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BwZnv‡mi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AwfÁZv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jvwM‡q‡Qb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								3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N)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Ô`vwi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wbim‡b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BwZnv‡mi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D³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D‡jøL‡hvM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we¯Ívi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K‡iÕ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ÑDw³wU 	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											4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12801600" cy="76944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D13B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114" y="228600"/>
            <a:ext cx="7247675" cy="4572000"/>
          </a:xfrm>
          <a:prstGeom prst="ellipse">
            <a:avLst/>
          </a:prstGeom>
          <a:ln w="76200">
            <a:solidFill>
              <a:srgbClr val="241AA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0" y="0"/>
            <a:ext cx="4923692" cy="6858000"/>
          </a:xfrm>
          <a:prstGeom prst="rect">
            <a:avLst/>
          </a:prstGeom>
          <a:solidFill>
            <a:srgbClr val="241A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g‡bKi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Zzwg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wecøeKvjxb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†m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mgq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wecøe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N‡UwQj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ˆ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Zwi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3692" y="5029200"/>
            <a:ext cx="7877908" cy="1828800"/>
          </a:xfrm>
          <a:prstGeom prst="rect">
            <a:avLst/>
          </a:prstGeom>
          <a:solidFill>
            <a:srgbClr val="241AA6"/>
          </a:solidFill>
          <a:ln>
            <a:solidFill>
              <a:srgbClr val="241A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endParaRPr 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fkc\Desktop\পাওয়ার পয়েন্ট\Picture-4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80" y="0"/>
            <a:ext cx="12912781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-152400" y="0"/>
            <a:ext cx="12954000" cy="6858000"/>
          </a:xfrm>
          <a:prstGeom prst="rect">
            <a:avLst/>
          </a:prstGeom>
          <a:solidFill>
            <a:srgbClr val="3616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5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1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4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41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স</a:t>
            </a:r>
            <a:r>
              <a:rPr lang="bn-IN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মাজকর্ম ২য় পত্র </a:t>
            </a:r>
            <a:endParaRPr 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শ্রেণীঃ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একাদশ</a:t>
            </a:r>
          </a:p>
          <a:p>
            <a:pPr algn="ctr"/>
            <a:r>
              <a:rPr lang="en-US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8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পাঠের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(</a:t>
            </a:r>
            <a:r>
              <a:rPr 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শিল্প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বিপ্লব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</a:t>
            </a:r>
            <a:endParaRPr lang="bn-IN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" y="-25063"/>
            <a:ext cx="12801601" cy="6883063"/>
            <a:chOff x="0" y="-25063"/>
            <a:chExt cx="9906001" cy="6883063"/>
          </a:xfrm>
        </p:grpSpPr>
        <p:sp>
          <p:nvSpPr>
            <p:cNvPr id="2" name="Rectangle 1"/>
            <p:cNvSpPr/>
            <p:nvPr/>
          </p:nvSpPr>
          <p:spPr>
            <a:xfrm>
              <a:off x="0" y="-25063"/>
              <a:ext cx="9906000" cy="1015663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IN" sz="6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এই ছবিগুলো দ্বারা আমরা কি বুঝি?</a:t>
              </a:r>
              <a:endParaRPr lang="en-US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990600"/>
              <a:ext cx="9906000" cy="586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C:\Users\bfkc\Desktop\পাওয়ার পয়েন্ট\আরো ছবি\শিল্প-7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05601" y="3657600"/>
              <a:ext cx="3200400" cy="3200400"/>
            </a:xfrm>
            <a:prstGeom prst="rect">
              <a:avLst/>
            </a:prstGeom>
            <a:noFill/>
          </p:spPr>
        </p:pic>
        <p:pic>
          <p:nvPicPr>
            <p:cNvPr id="2052" name="Picture 4" descr="C:\Users\bfkc\Desktop\পাওয়ার পয়েন্ট\আরো ছবি\শিল্প-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990600"/>
              <a:ext cx="3302000" cy="2743200"/>
            </a:xfrm>
            <a:prstGeom prst="rect">
              <a:avLst/>
            </a:prstGeom>
            <a:noFill/>
          </p:spPr>
        </p:pic>
        <p:pic>
          <p:nvPicPr>
            <p:cNvPr id="2053" name="Picture 5" descr="C:\Users\bfkc\Desktop\পাওয়ার পয়েন্ট\আরো ছবি\শিল্প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48462" y="990600"/>
              <a:ext cx="3157538" cy="2743200"/>
            </a:xfrm>
            <a:prstGeom prst="rect">
              <a:avLst/>
            </a:prstGeom>
            <a:noFill/>
          </p:spPr>
        </p:pic>
        <p:pic>
          <p:nvPicPr>
            <p:cNvPr id="2054" name="Picture 6" descr="C:\Users\bfkc\Desktop\পাওয়ার পয়েন্ট\আরো ছবি\শিল্প-1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302000" y="990601"/>
              <a:ext cx="3467100" cy="2743199"/>
            </a:xfrm>
            <a:prstGeom prst="rect">
              <a:avLst/>
            </a:prstGeom>
            <a:noFill/>
          </p:spPr>
        </p:pic>
        <p:pic>
          <p:nvPicPr>
            <p:cNvPr id="2055" name="Picture 7" descr="C:\Users\bfkc\Desktop\পাওয়ার পয়েন্ট\আরো ছবি\শিল্প-2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352800" y="3733800"/>
              <a:ext cx="3389472" cy="3124200"/>
            </a:xfrm>
            <a:prstGeom prst="rect">
              <a:avLst/>
            </a:prstGeom>
            <a:noFill/>
          </p:spPr>
        </p:pic>
        <p:pic>
          <p:nvPicPr>
            <p:cNvPr id="2056" name="Picture 8" descr="C:\Users\bfkc\Desktop\পাওয়ার পয়েন্ট\আরো ছবি\শিল্প-3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3733801"/>
              <a:ext cx="3352800" cy="312419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6858000"/>
          </a:xfrm>
          <a:prstGeom prst="rect">
            <a:avLst/>
          </a:prstGeom>
          <a:solidFill>
            <a:srgbClr val="3413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"/>
            <a:ext cx="12801600" cy="838199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vert="horz">
            <a:noAutofit/>
          </a:bodyPr>
          <a:lstStyle/>
          <a:p>
            <a:pPr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শিল্প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বিপ্লব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(Industrial Revolution)</a:t>
            </a:r>
            <a:r>
              <a:rPr kumimoji="0" lang="bn-IN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" pitchFamily="2" charset="0"/>
                <a:cs typeface="Nikosh" pitchFamily="2" charset="0"/>
              </a:rPr>
              <a:t> </a:t>
            </a:r>
            <a:r>
              <a:rPr lang="bn-IN" sz="3400" b="1" dirty="0" smtClean="0">
                <a:solidFill>
                  <a:schemeClr val="bg1"/>
                </a:solidFill>
                <a:latin typeface="Nikosh" pitchFamily="2" charset="0"/>
                <a:ea typeface="+mj-ea"/>
                <a:cs typeface="Nikosh" pitchFamily="2" charset="0"/>
              </a:rPr>
              <a:t>  </a:t>
            </a:r>
            <a:endParaRPr lang="en-US" sz="3400" b="1" dirty="0" smtClean="0">
              <a:solidFill>
                <a:schemeClr val="bg1"/>
              </a:solidFill>
              <a:latin typeface="Nikosh" pitchFamily="2" charset="0"/>
              <a:ea typeface="+mj-ea"/>
              <a:cs typeface="Nikosh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bfkc\Desktop\পাওয়ার পয়েন্ট\ছবি\শিল্প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082" y="1524000"/>
            <a:ext cx="5841245" cy="4125902"/>
          </a:xfrm>
          <a:prstGeom prst="rect">
            <a:avLst/>
          </a:prstGeom>
          <a:noFill/>
        </p:spPr>
      </p:pic>
      <p:pic>
        <p:nvPicPr>
          <p:cNvPr id="1027" name="Picture 3" descr="C:\Users\bfkc\Desktop\পাওয়ার পয়েন্ট\ছবি\শিল্প-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6323" y="1524000"/>
            <a:ext cx="5741382" cy="412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1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US" sz="66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95400"/>
            <a:ext cx="12801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01|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wecø‡ei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e¨L¨v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02| Av_©-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mvgwRK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wecø‡ei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03|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ckvi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weKv‡k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wkí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wecø‡ei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	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cvi‡e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চল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ভিডিও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ক্লিপ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দেখে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নেই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66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শিল্প-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" y="838200"/>
            <a:ext cx="1287819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801600" cy="6858000"/>
            <a:chOff x="0" y="0"/>
            <a:chExt cx="9906000" cy="6858000"/>
          </a:xfrm>
          <a:solidFill>
            <a:srgbClr val="3413F9"/>
          </a:solidFill>
        </p:grpSpPr>
        <p:sp>
          <p:nvSpPr>
            <p:cNvPr id="2" name="Rectangle 1"/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solidFill>
              <a:srgbClr val="3616F6"/>
            </a:solidFill>
            <a:ln>
              <a:solidFill>
                <a:srgbClr val="3616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endPara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endPara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endPara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endPara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endPara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endPara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এর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ইংরেজী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প্রতিশব্দ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Industrial Revolution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ল্যাটিন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শব্দ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Industria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থেকে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Industry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শব্দের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উদ্ভব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যার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আভিধানিক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অর্থ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সম্পদশালী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হওয়া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 Revolution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শব্দের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অর্থ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</a:t>
              </a:r>
            </a:p>
            <a:p>
              <a:pPr algn="just"/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সাধারণত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শিল্পের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কাঠামো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উৎপাদন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প্রক্রিয়ায়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বৈজ্ঞানিক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প্রযুক্তি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ব্যবহারের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মাধ্যমে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সার্বিক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পরিবর্তনের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সাথে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অর্থনৈতিক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সামাজিক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রাজনৈতিক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সাংস্কৃতিক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মনস্তাত্ত্ত্বিক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প্রভৃতি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ক্ষেত্রে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পরিবর্তনের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সম্মিলিত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রূপই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</a:t>
              </a:r>
            </a:p>
            <a:p>
              <a:pPr algn="ctr"/>
              <a:endPara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en-US" sz="3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endPara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1026" name="Picture 2" descr="C:\Users\bfkc\Desktop\পাওয়ার পয়েন্ট\Picture-4\Arnold toynbee-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0" y="228600"/>
              <a:ext cx="2162175" cy="2114550"/>
            </a:xfrm>
            <a:prstGeom prst="ellipse">
              <a:avLst/>
            </a:prstGeom>
            <a:grpFill/>
            <a:ln w="76200">
              <a:solidFill>
                <a:srgbClr val="FF0000"/>
              </a:solidFill>
            </a:ln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7543800" cy="2971800"/>
            </a:xfrm>
            <a:prstGeom prst="rect">
              <a:avLst/>
            </a:prstGeom>
            <a:solidFill>
              <a:srgbClr val="3616F6"/>
            </a:solidFill>
            <a:ln>
              <a:solidFill>
                <a:srgbClr val="3616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বিট্রিশ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ঐতিহাসিক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 Arnold Joseph Toynbee 1880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সালে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তাঁর</a:t>
              </a:r>
              <a:r>
                <a:rPr lang="en-US" sz="33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Lectures on the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Industrial Revolution of the 18</a:t>
              </a:r>
              <a:r>
                <a:rPr lang="en-US" sz="3300" b="1" baseline="30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th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Century in England  এ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সর্বপ্রথম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এ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প্রত্যয়টি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ব্যবহার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করলে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ধারণাটি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ব্যাপক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প্রসার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ঘটে</a:t>
              </a:r>
              <a:r>
                <a:rPr lang="en-US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12801600" cy="6858000"/>
            <a:chOff x="0" y="0"/>
            <a:chExt cx="9906000" cy="6858000"/>
          </a:xfrm>
          <a:solidFill>
            <a:srgbClr val="3413F9"/>
          </a:solidFill>
        </p:grpSpPr>
        <p:sp>
          <p:nvSpPr>
            <p:cNvPr id="2" name="Rectangle 1"/>
            <p:cNvSpPr/>
            <p:nvPr/>
          </p:nvSpPr>
          <p:spPr>
            <a:xfrm>
              <a:off x="0" y="990600"/>
              <a:ext cx="9906000" cy="5867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6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6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6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6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600" b="1" dirty="0" smtClean="0">
                <a:latin typeface="Nikosh" pitchFamily="2" charset="0"/>
                <a:cs typeface="Nikosh" pitchFamily="2" charset="0"/>
              </a:endParaRPr>
            </a:p>
            <a:p>
              <a:endParaRPr lang="en-US" sz="3600" b="1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endParaRPr lang="en-US" sz="3200" b="1" dirty="0" smtClean="0">
                <a:latin typeface="Nikosh" pitchFamily="2" charset="0"/>
                <a:cs typeface="Nikosh" pitchFamily="2" charset="0"/>
              </a:endParaRPr>
            </a:p>
            <a:p>
              <a:pPr algn="ctr"/>
              <a:endParaRPr lang="en-US" sz="3200" b="1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0"/>
              <a:ext cx="9906000" cy="1015663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মনীষীদের</a:t>
              </a:r>
              <a:r>
                <a:rPr lang="en-US" sz="6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6000" b="1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বক্তব্য</a:t>
              </a:r>
              <a:endParaRPr lang="en-US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2052" name="Picture 4" descr="C:\Users\bfkc\Desktop\পাওয়ার পয়েন্ট\Picture-4\41tTcI3wGWL._SR600,315_PIWhiteStrip,BottomLeft,0,35_SCLZZZZZZZ_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01000" y="3124200"/>
              <a:ext cx="1828800" cy="1752600"/>
            </a:xfrm>
            <a:prstGeom prst="ellipse">
              <a:avLst/>
            </a:prstGeom>
            <a:grpFill/>
          </p:spPr>
        </p:pic>
        <p:pic>
          <p:nvPicPr>
            <p:cNvPr id="2053" name="Picture 5" descr="C:\Users\bfkc\Desktop\পাওয়ার পয়েন্ট\Picture-4\download (1)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078107" y="4953000"/>
              <a:ext cx="1751693" cy="1828800"/>
            </a:xfrm>
            <a:prstGeom prst="ellipse">
              <a:avLst/>
            </a:prstGeom>
            <a:grpFill/>
          </p:spPr>
        </p:pic>
        <p:sp>
          <p:nvSpPr>
            <p:cNvPr id="9" name="Rectangle 8"/>
            <p:cNvSpPr/>
            <p:nvPr/>
          </p:nvSpPr>
          <p:spPr>
            <a:xfrm>
              <a:off x="0" y="1143000"/>
              <a:ext cx="8001000" cy="2057400"/>
            </a:xfrm>
            <a:prstGeom prst="rect">
              <a:avLst/>
            </a:prstGeom>
            <a:solidFill>
              <a:srgbClr val="D13BCA"/>
            </a:solidFill>
            <a:ln>
              <a:solidFill>
                <a:srgbClr val="3413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David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jary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&amp; Julia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Jary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মতে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“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পারস্পারিক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সম্পর্কযুক্ত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অর্থনৈতিক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,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প্রযুক্তিগত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এবং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সামাজিক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ক্ষেত্রের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ব্যাপক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পরিবর্তন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যা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১৭৬০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থেকে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১৮৫০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সালের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মধ্যে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ইংল্যান্ডে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সংগঠিত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তাই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যার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প্রভাবে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আধুনিক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প্রযুক্তিভিত্তিক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অর্ধনৈতিক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ব্যবস্থার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সূচনা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।”</a:t>
              </a:r>
            </a:p>
            <a:p>
              <a:pPr algn="ctr"/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‘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2895600"/>
              <a:ext cx="8001000" cy="1981200"/>
            </a:xfrm>
            <a:prstGeom prst="rect">
              <a:avLst/>
            </a:prstGeom>
            <a:solidFill>
              <a:srgbClr val="BD0315"/>
            </a:solidFill>
            <a:ln>
              <a:solidFill>
                <a:srgbClr val="3616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just"/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The Dictionary of Social Welfare  এ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বলা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হয়েছে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- “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হচ্ছে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অর্থনৈতিক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সামাজিক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রাজনৈতিক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ক্ষেত্রের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ব্যাপক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পরিবর্তন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যা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অষ্টাদশ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শতাব্দীর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মধ্যভাগে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শিল্পকারখানা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স্থাপন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পরচিালনার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মধ্য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দিয়ে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আরম্ভ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হয়েছে</a:t>
              </a:r>
              <a:r>
                <a: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।”</a:t>
              </a:r>
            </a:p>
            <a:p>
              <a:pPr algn="just"/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876800"/>
              <a:ext cx="8019143" cy="1828800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3616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The New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Encyclopeadia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Britanica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-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এর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মতে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“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বিপ্লব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বলতে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কৃষিভিত্তিক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হস্তচালিত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অর্থব্যবস্থা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থেকে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শিল্প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যান্ত্রিক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উৎপাদন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পদ্ধতিতে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পরিবর্তনের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এক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প্রক্রিয়াকে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বোঝায়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যা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অষ্টাদশ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শতকে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ইংল্যান্ডে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শুরু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হয়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এবং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সেখান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থেকে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বিশ্বের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অন্যান্য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অংশে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বিস্তার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লাভ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করে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।”</a:t>
              </a:r>
            </a:p>
            <a:p>
              <a:pPr algn="just"/>
              <a:endPara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2055" name="Picture 7" descr="C:\Users\bfkc\Desktop\পাওয়ার পয়েন্ট\ছবি\David Jary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001000" y="1143000"/>
              <a:ext cx="1828800" cy="1905000"/>
            </a:xfrm>
            <a:prstGeom prst="ellipse">
              <a:avLst/>
            </a:prstGeom>
            <a:grp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879</Words>
  <Application>Microsoft Office PowerPoint</Application>
  <PresentationFormat>Custom</PresentationFormat>
  <Paragraphs>164</Paragraphs>
  <Slides>25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161</cp:revision>
  <dcterms:created xsi:type="dcterms:W3CDTF">2020-10-29T02:26:50Z</dcterms:created>
  <dcterms:modified xsi:type="dcterms:W3CDTF">2020-10-31T13:47:45Z</dcterms:modified>
</cp:coreProperties>
</file>