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9" r:id="rId2"/>
    <p:sldId id="280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2020/10/31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2020/10/31</a:t>
            </a:fld>
            <a:endParaRPr lang="zh-CN" altLang="en-US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2020/10/31</a:t>
            </a:fld>
            <a:endParaRPr lang="zh-CN" altLang="en-US"/>
          </a:p>
        </p:txBody>
      </p:sp>
      <p:sp>
        <p:nvSpPr>
          <p:cNvPr id="10486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2020/10/31</a:t>
            </a:fld>
            <a:endParaRPr lang="zh-CN" altLang="en-US"/>
          </a:p>
        </p:txBody>
      </p:sp>
      <p:sp>
        <p:nvSpPr>
          <p:cNvPr id="10486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2020/10/31</a:t>
            </a:fld>
            <a:endParaRPr lang="zh-CN" altLang="en-US"/>
          </a:p>
        </p:txBody>
      </p:sp>
      <p:sp>
        <p:nvSpPr>
          <p:cNvPr id="10486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2020/10/31</a:t>
            </a:fld>
            <a:endParaRPr lang="zh-CN" altLang="en-US"/>
          </a:p>
        </p:txBody>
      </p:sp>
      <p:sp>
        <p:nvSpPr>
          <p:cNvPr id="104863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8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9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2020/10/31</a:t>
            </a:fld>
            <a:endParaRPr lang="zh-CN" altLang="en-US"/>
          </a:p>
        </p:txBody>
      </p:sp>
      <p:sp>
        <p:nvSpPr>
          <p:cNvPr id="104864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2020/10/31</a:t>
            </a:fld>
            <a:endParaRPr lang="zh-CN" altLang="en-US"/>
          </a:p>
        </p:txBody>
      </p:sp>
      <p:sp>
        <p:nvSpPr>
          <p:cNvPr id="104860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2020/10/31</a:t>
            </a:fld>
            <a:endParaRPr lang="zh-CN" altLang="en-US"/>
          </a:p>
        </p:txBody>
      </p:sp>
      <p:sp>
        <p:nvSpPr>
          <p:cNvPr id="104864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9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5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2020/10/31</a:t>
            </a:fld>
            <a:endParaRPr lang="zh-CN" altLang="en-US"/>
          </a:p>
        </p:txBody>
      </p:sp>
      <p:sp>
        <p:nvSpPr>
          <p:cNvPr id="104865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6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1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2020/10/31</a:t>
            </a:fld>
            <a:endParaRPr lang="zh-CN" altLang="en-US"/>
          </a:p>
        </p:txBody>
      </p:sp>
      <p:sp>
        <p:nvSpPr>
          <p:cNvPr id="10486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2020/10/31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685799" y="163143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GB" altLang="en-US" b="1" dirty="0" err="1" smtClean="0">
                <a:solidFill>
                  <a:srgbClr val="6600CC"/>
                </a:solidFill>
              </a:rPr>
              <a:t>মাল্টিমিডিয়া</a:t>
            </a:r>
            <a:r>
              <a:rPr lang="en-US" altLang="en-US" b="1" dirty="0" smtClean="0">
                <a:solidFill>
                  <a:srgbClr val="6600CC"/>
                </a:solidFill>
              </a:rPr>
              <a:t> </a:t>
            </a:r>
            <a:r>
              <a:rPr lang="en-US" altLang="en-US" b="1" dirty="0" err="1" smtClean="0">
                <a:solidFill>
                  <a:srgbClr val="6600CC"/>
                </a:solidFill>
              </a:rPr>
              <a:t>ক্লাসে</a:t>
            </a:r>
            <a:r>
              <a:rPr lang="en-US" altLang="en-US" b="1" dirty="0" smtClean="0">
                <a:solidFill>
                  <a:srgbClr val="6600CC"/>
                </a:solidFill>
              </a:rPr>
              <a:t> </a:t>
            </a:r>
            <a:r>
              <a:rPr lang="en-US" altLang="en-US" b="1" dirty="0" err="1">
                <a:solidFill>
                  <a:srgbClr val="6600CC"/>
                </a:solidFill>
              </a:rPr>
              <a:t>সবাইকে</a:t>
            </a:r>
            <a:r>
              <a:rPr lang="en-US" altLang="en-US" b="1" dirty="0">
                <a:solidFill>
                  <a:srgbClr val="6600CC"/>
                </a:solidFill>
              </a:rPr>
              <a:t> </a:t>
            </a:r>
            <a:r>
              <a:rPr lang="en-US" altLang="en-US" b="1" dirty="0" err="1">
                <a:solidFill>
                  <a:srgbClr val="6600CC"/>
                </a:solidFill>
              </a:rPr>
              <a:t>স্বাগতম</a:t>
            </a:r>
            <a:r>
              <a:rPr lang="en-US" altLang="en-US" b="1" dirty="0">
                <a:solidFill>
                  <a:srgbClr val="6600CC"/>
                </a:solidFill>
              </a:rPr>
              <a:t/>
            </a:r>
            <a:br>
              <a:rPr lang="en-US" altLang="en-US" b="1" dirty="0">
                <a:solidFill>
                  <a:srgbClr val="6600CC"/>
                </a:solidFill>
              </a:rPr>
            </a:br>
            <a:endParaRPr lang="en-US" altLang="zh-CN" b="1" dirty="0">
              <a:solidFill>
                <a:srgbClr val="6600CC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310678" y="1754889"/>
            <a:ext cx="4935681" cy="4925729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048597"/>
          <p:cNvSpPr>
            <a:spLocks noGrp="1"/>
          </p:cNvSpPr>
          <p:nvPr>
            <p:ph type="ctrTitle"/>
          </p:nvPr>
        </p:nvSpPr>
        <p:spPr>
          <a:xfrm>
            <a:off x="685799" y="2494450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GB" altLang="en-US">
                <a:solidFill>
                  <a:srgbClr val="7030A0"/>
                </a:solidFill>
              </a:rPr>
              <a:t>৪</a:t>
            </a:r>
            <a:r>
              <a:rPr lang="en-US" altLang="en-US">
                <a:solidFill>
                  <a:srgbClr val="7030A0"/>
                </a:solidFill>
              </a:rPr>
              <a:t> </a:t>
            </a:r>
            <a:r>
              <a:rPr lang="en-GB" altLang="en-US">
                <a:solidFill>
                  <a:srgbClr val="7030A0"/>
                </a:solidFill>
              </a:rPr>
              <a:t>।</a:t>
            </a:r>
            <a:r>
              <a:rPr lang="en-US" altLang="en-US">
                <a:solidFill>
                  <a:srgbClr val="7030A0"/>
                </a:solidFill>
              </a:rPr>
              <a:t> </a:t>
            </a:r>
            <a:r>
              <a:rPr lang="en-GB" altLang="en-US">
                <a:solidFill>
                  <a:srgbClr val="7030A0"/>
                </a:solidFill>
              </a:rPr>
              <a:t>ثم</a:t>
            </a:r>
            <a:r>
              <a:rPr lang="en-US" altLang="en-US">
                <a:solidFill>
                  <a:srgbClr val="7030A0"/>
                </a:solidFill>
              </a:rPr>
              <a:t> </a:t>
            </a:r>
            <a:r>
              <a:rPr lang="en-GB" altLang="en-US">
                <a:solidFill>
                  <a:srgbClr val="7030A0"/>
                </a:solidFill>
              </a:rPr>
              <a:t>يقسم</a:t>
            </a:r>
            <a:r>
              <a:rPr lang="en-US" altLang="en-US">
                <a:solidFill>
                  <a:srgbClr val="7030A0"/>
                </a:solidFill>
              </a:rPr>
              <a:t> </a:t>
            </a:r>
            <a:r>
              <a:rPr lang="en-GB" altLang="en-US">
                <a:solidFill>
                  <a:srgbClr val="7030A0"/>
                </a:solidFill>
              </a:rPr>
              <a:t>الباقى</a:t>
            </a:r>
            <a:r>
              <a:rPr lang="en-US" altLang="en-US">
                <a:solidFill>
                  <a:srgbClr val="7030A0"/>
                </a:solidFill>
              </a:rPr>
              <a:t> </a:t>
            </a:r>
            <a:r>
              <a:rPr lang="en-GB" altLang="en-US">
                <a:solidFill>
                  <a:srgbClr val="7030A0"/>
                </a:solidFill>
              </a:rPr>
              <a:t>بين</a:t>
            </a:r>
            <a:r>
              <a:rPr lang="en-US" altLang="en-US">
                <a:solidFill>
                  <a:srgbClr val="7030A0"/>
                </a:solidFill>
              </a:rPr>
              <a:t> </a:t>
            </a:r>
            <a:r>
              <a:rPr lang="en-GB" altLang="en-US">
                <a:solidFill>
                  <a:srgbClr val="7030A0"/>
                </a:solidFill>
              </a:rPr>
              <a:t>وراثته</a:t>
            </a:r>
            <a:r>
              <a:rPr lang="en-US" altLang="en-US">
                <a:solidFill>
                  <a:srgbClr val="7030A0"/>
                </a:solidFill>
              </a:rPr>
              <a:t/>
            </a:r>
            <a:br>
              <a:rPr lang="en-US" altLang="en-US">
                <a:solidFill>
                  <a:srgbClr val="7030A0"/>
                </a:solidFill>
              </a:rPr>
            </a:br>
            <a:r>
              <a:rPr lang="en-GB" altLang="en-US">
                <a:solidFill>
                  <a:srgbClr val="7030A0"/>
                </a:solidFill>
              </a:rPr>
              <a:t>অতঃপর</a:t>
            </a:r>
            <a:r>
              <a:rPr lang="en-US" altLang="en-US">
                <a:solidFill>
                  <a:srgbClr val="7030A0"/>
                </a:solidFill>
              </a:rPr>
              <a:t> অবশিষ্ট সম্পদ কুরআন, সুন্নাহ </a:t>
            </a:r>
            <a:r>
              <a:rPr lang="en-GB" altLang="en-US">
                <a:solidFill>
                  <a:srgbClr val="7030A0"/>
                </a:solidFill>
              </a:rPr>
              <a:t>ও</a:t>
            </a:r>
            <a:r>
              <a:rPr lang="en-US" altLang="en-US">
                <a:solidFill>
                  <a:srgbClr val="7030A0"/>
                </a:solidFill>
              </a:rPr>
              <a:t>  ইজমা অনুযায়ী তার ওয়ারিশগণের মধ্যে বন্টন করা</a:t>
            </a:r>
            <a:r>
              <a:rPr lang="en-GB" altLang="en-US">
                <a:solidFill>
                  <a:srgbClr val="7030A0"/>
                </a:solidFill>
              </a:rPr>
              <a:t>।</a:t>
            </a:r>
            <a:endParaRPr lang="en-GB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048598"/>
          <p:cNvSpPr>
            <a:spLocks noGrp="1"/>
          </p:cNvSpPr>
          <p:nvPr>
            <p:ph type="ctrTitle"/>
          </p:nvPr>
        </p:nvSpPr>
        <p:spPr>
          <a:xfrm>
            <a:off x="490969" y="1368649"/>
            <a:ext cx="8824479" cy="4357891"/>
          </a:xfrm>
        </p:spPr>
        <p:txBody>
          <a:bodyPr>
            <a:normAutofit fontScale="90000"/>
          </a:bodyPr>
          <a:lstStyle/>
          <a:p>
            <a:r>
              <a:rPr lang="en-GB" altLang="en-US">
                <a:solidFill>
                  <a:srgbClr val="FF6600"/>
                </a:solidFill>
              </a:rPr>
              <a:t>বাড়ীর</a:t>
            </a:r>
            <a:r>
              <a:rPr lang="en-US" altLang="en-US">
                <a:solidFill>
                  <a:srgbClr val="FF6600"/>
                </a:solidFill>
              </a:rPr>
              <a:t> </a:t>
            </a:r>
            <a:r>
              <a:rPr lang="en-GB" altLang="en-US">
                <a:solidFill>
                  <a:srgbClr val="FF6600"/>
                </a:solidFill>
              </a:rPr>
              <a:t>কাজ</a:t>
            </a:r>
            <a:r>
              <a:rPr lang="en-US" altLang="en-US">
                <a:solidFill>
                  <a:srgbClr val="FF6600"/>
                </a:solidFill>
              </a:rPr>
              <a:t/>
            </a:r>
            <a:br>
              <a:rPr lang="en-US" altLang="en-US">
                <a:solidFill>
                  <a:srgbClr val="FF6600"/>
                </a:solidFill>
              </a:rPr>
            </a:br>
            <a:r>
              <a:rPr lang="en-GB" altLang="en-US">
                <a:solidFill>
                  <a:srgbClr val="FF6600"/>
                </a:solidFill>
              </a:rPr>
              <a:t>ما</a:t>
            </a:r>
            <a:r>
              <a:rPr lang="en-US" altLang="en-US">
                <a:solidFill>
                  <a:srgbClr val="FF6600"/>
                </a:solidFill>
              </a:rPr>
              <a:t> </a:t>
            </a:r>
            <a:r>
              <a:rPr lang="en-GB" altLang="en-US">
                <a:solidFill>
                  <a:srgbClr val="FF6600"/>
                </a:solidFill>
              </a:rPr>
              <a:t>هى</a:t>
            </a:r>
            <a:r>
              <a:rPr lang="en-US" altLang="en-US">
                <a:solidFill>
                  <a:srgbClr val="FF6600"/>
                </a:solidFill>
              </a:rPr>
              <a:t> </a:t>
            </a:r>
            <a:r>
              <a:rPr lang="en-GB" altLang="en-US">
                <a:solidFill>
                  <a:srgbClr val="FF6600"/>
                </a:solidFill>
              </a:rPr>
              <a:t>الحقوق</a:t>
            </a:r>
            <a:r>
              <a:rPr lang="en-US" altLang="en-US">
                <a:solidFill>
                  <a:srgbClr val="FF6600"/>
                </a:solidFill>
              </a:rPr>
              <a:t> </a:t>
            </a:r>
            <a:r>
              <a:rPr lang="en-GB" altLang="en-US">
                <a:solidFill>
                  <a:srgbClr val="FF6600"/>
                </a:solidFill>
              </a:rPr>
              <a:t>التى</a:t>
            </a:r>
            <a:r>
              <a:rPr lang="en-US" altLang="en-US">
                <a:solidFill>
                  <a:srgbClr val="FF6600"/>
                </a:solidFill>
              </a:rPr>
              <a:t> </a:t>
            </a:r>
            <a:r>
              <a:rPr lang="en-GB" altLang="en-US">
                <a:solidFill>
                  <a:srgbClr val="FF6600"/>
                </a:solidFill>
              </a:rPr>
              <a:t>تتعلق</a:t>
            </a:r>
            <a:r>
              <a:rPr lang="en-US" altLang="en-US">
                <a:solidFill>
                  <a:srgbClr val="FF6600"/>
                </a:solidFill>
              </a:rPr>
              <a:t> </a:t>
            </a:r>
            <a:r>
              <a:rPr lang="en-GB" altLang="en-US">
                <a:solidFill>
                  <a:srgbClr val="FF6600"/>
                </a:solidFill>
              </a:rPr>
              <a:t>بتركة</a:t>
            </a:r>
            <a:r>
              <a:rPr lang="en-US" altLang="en-US">
                <a:solidFill>
                  <a:srgbClr val="FF6600"/>
                </a:solidFill>
              </a:rPr>
              <a:t> </a:t>
            </a:r>
            <a:r>
              <a:rPr lang="en-GB" altLang="en-US">
                <a:solidFill>
                  <a:srgbClr val="FF6600"/>
                </a:solidFill>
              </a:rPr>
              <a:t>الميت؟</a:t>
            </a:r>
            <a:r>
              <a:rPr lang="en-US" altLang="en-US">
                <a:solidFill>
                  <a:srgbClr val="FF6600"/>
                </a:solidFill>
              </a:rPr>
              <a:t> </a:t>
            </a:r>
            <a:r>
              <a:rPr lang="en-GB" altLang="en-US">
                <a:solidFill>
                  <a:srgbClr val="FF6600"/>
                </a:solidFill>
              </a:rPr>
              <a:t>اذكرها</a:t>
            </a:r>
            <a:r>
              <a:rPr lang="en-US" altLang="en-US">
                <a:solidFill>
                  <a:srgbClr val="FF6600"/>
                </a:solidFill>
              </a:rPr>
              <a:t> </a:t>
            </a:r>
            <a:r>
              <a:rPr lang="en-GB" altLang="en-US">
                <a:solidFill>
                  <a:srgbClr val="FF6600"/>
                </a:solidFill>
              </a:rPr>
              <a:t>باالترتيب</a:t>
            </a:r>
            <a:r>
              <a:rPr lang="en-US" altLang="en-US">
                <a:solidFill>
                  <a:srgbClr val="FF6600"/>
                </a:solidFill>
              </a:rPr>
              <a:t>-</a:t>
            </a:r>
            <a:br>
              <a:rPr lang="en-US" altLang="en-US">
                <a:solidFill>
                  <a:srgbClr val="FF6600"/>
                </a:solidFill>
              </a:rPr>
            </a:br>
            <a:r>
              <a:rPr lang="en-GB" altLang="en-US">
                <a:solidFill>
                  <a:srgbClr val="FF6600"/>
                </a:solidFill>
              </a:rPr>
              <a:t>মৃত</a:t>
            </a:r>
            <a:r>
              <a:rPr lang="en-US" altLang="en-US">
                <a:solidFill>
                  <a:srgbClr val="FF6600"/>
                </a:solidFill>
              </a:rPr>
              <a:t> ব্যক্তির সম্পত্তিতে </a:t>
            </a:r>
            <a:r>
              <a:rPr lang="en-GB" altLang="en-US">
                <a:solidFill>
                  <a:srgbClr val="FF6600"/>
                </a:solidFill>
              </a:rPr>
              <a:t>সংশ্লিষ্ট</a:t>
            </a:r>
            <a:r>
              <a:rPr lang="en-US" altLang="en-US">
                <a:solidFill>
                  <a:srgbClr val="FF6600"/>
                </a:solidFill>
              </a:rPr>
              <a:t> </a:t>
            </a:r>
            <a:r>
              <a:rPr lang="en-GB" altLang="en-US">
                <a:solidFill>
                  <a:srgbClr val="FF6600"/>
                </a:solidFill>
              </a:rPr>
              <a:t>অধিকার</a:t>
            </a:r>
            <a:r>
              <a:rPr lang="en-US" altLang="en-US">
                <a:solidFill>
                  <a:srgbClr val="FF6600"/>
                </a:solidFill>
              </a:rPr>
              <a:t> ও তা বণ্টনের ধারাবাহিকতা বর্ণনা করো</a:t>
            </a:r>
            <a:r>
              <a:rPr lang="en-GB" altLang="en-US">
                <a:solidFill>
                  <a:srgbClr val="FF6600"/>
                </a:solidFill>
              </a:rPr>
              <a:t>।</a:t>
            </a:r>
            <a:r>
              <a:rPr lang="en-US" altLang="en-US">
                <a:solidFill>
                  <a:srgbClr val="FF6600"/>
                </a:solidFill>
              </a:rPr>
              <a:t> </a:t>
            </a:r>
            <a:endParaRPr lang="en-GB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048599"/>
          <p:cNvSpPr>
            <a:spLocks noGrp="1"/>
          </p:cNvSpPr>
          <p:nvPr>
            <p:ph type="ctrTitle"/>
          </p:nvPr>
        </p:nvSpPr>
        <p:spPr>
          <a:xfrm>
            <a:off x="315623" y="-202995"/>
            <a:ext cx="8512752" cy="3631995"/>
          </a:xfrm>
        </p:spPr>
        <p:txBody>
          <a:bodyPr>
            <a:normAutofit/>
          </a:bodyPr>
          <a:lstStyle/>
          <a:p>
            <a:r>
              <a:rPr lang="en-GB" altLang="en-US">
                <a:solidFill>
                  <a:srgbClr val="008000"/>
                </a:solidFill>
              </a:rPr>
              <a:t>সবাইকে আন্তরিক</a:t>
            </a:r>
            <a:r>
              <a:rPr lang="en-US" altLang="en-US">
                <a:solidFill>
                  <a:srgbClr val="008000"/>
                </a:solidFill>
              </a:rPr>
              <a:t> ধন্যবাদ ভালো থাকো সুস্থ থাকো</a:t>
            </a:r>
            <a:endParaRPr lang="en-GB">
              <a:solidFill>
                <a:srgbClr val="008000"/>
              </a:solidFill>
            </a:endParaRPr>
          </a:p>
        </p:txBody>
      </p:sp>
      <p:pic>
        <p:nvPicPr>
          <p:cNvPr id="2097158" name="Picture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70122" y="3428999"/>
            <a:ext cx="6203757" cy="321468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214" y="274887"/>
            <a:ext cx="7909560" cy="3199833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শিক্ষক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পরিচিতি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sz="4400" dirty="0" err="1" smtClean="0">
                <a:solidFill>
                  <a:srgbClr val="0070C0"/>
                </a:solidFill>
              </a:rPr>
              <a:t>আলতাফ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হোসাইন</a:t>
            </a:r>
            <a:r>
              <a:rPr lang="en-US" sz="4400" dirty="0" smtClean="0">
                <a:solidFill>
                  <a:srgbClr val="0070C0"/>
                </a:solidFill>
              </a:rPr>
              <a:t/>
            </a:r>
            <a:br>
              <a:rPr lang="en-US" sz="4400" dirty="0" smtClean="0">
                <a:solidFill>
                  <a:srgbClr val="0070C0"/>
                </a:solidFill>
              </a:rPr>
            </a:br>
            <a:r>
              <a:rPr lang="en-US" sz="4400" dirty="0" err="1" smtClean="0">
                <a:solidFill>
                  <a:srgbClr val="0070C0"/>
                </a:solidFill>
              </a:rPr>
              <a:t>সহকারী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মৌলভী</a:t>
            </a:r>
            <a:r>
              <a:rPr lang="en-US" sz="4400" dirty="0" smtClean="0">
                <a:solidFill>
                  <a:srgbClr val="0070C0"/>
                </a:solidFill>
              </a:rPr>
              <a:t/>
            </a:r>
            <a:br>
              <a:rPr lang="en-US" sz="4400" dirty="0" smtClean="0">
                <a:solidFill>
                  <a:srgbClr val="0070C0"/>
                </a:solidFill>
              </a:rPr>
            </a:br>
            <a:r>
              <a:rPr lang="en-US" sz="4400" dirty="0" err="1" smtClean="0">
                <a:solidFill>
                  <a:srgbClr val="0070C0"/>
                </a:solidFill>
              </a:rPr>
              <a:t>বিএসডি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বালিকা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আলিম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মাদরাসা</a:t>
            </a:r>
            <a:endParaRPr lang="en-US" sz="44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807" y="3474720"/>
            <a:ext cx="2332373" cy="290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57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048587"/>
          <p:cNvSpPr>
            <a:spLocks noGrp="1"/>
          </p:cNvSpPr>
          <p:nvPr>
            <p:ph type="ctrTitle"/>
          </p:nvPr>
        </p:nvSpPr>
        <p:spPr>
          <a:xfrm>
            <a:off x="796204" y="946259"/>
            <a:ext cx="7551593" cy="832106"/>
          </a:xfrm>
        </p:spPr>
        <p:txBody>
          <a:bodyPr>
            <a:noAutofit/>
          </a:bodyPr>
          <a:lstStyle/>
          <a:p>
            <a:r>
              <a:rPr lang="en-GB" altLang="en-US" sz="5900" b="1"/>
              <a:t>সম্পদ</a:t>
            </a:r>
            <a:r>
              <a:rPr lang="en-US" altLang="en-US" sz="5900" b="1"/>
              <a:t/>
            </a:r>
            <a:br>
              <a:rPr lang="en-US" altLang="en-US" sz="5900" b="1"/>
            </a:br>
            <a:endParaRPr lang="en-GB" sz="5900" b="1"/>
          </a:p>
        </p:txBody>
      </p:sp>
      <p:sp>
        <p:nvSpPr>
          <p:cNvPr id="1048589" name="Subtitle 104858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77440" y="685487"/>
            <a:ext cx="2852882" cy="2303545"/>
          </a:xfrm>
          <a:prstGeom prst="rect">
            <a:avLst/>
          </a:prstGeom>
        </p:spPr>
      </p:pic>
      <p:pic>
        <p:nvPicPr>
          <p:cNvPr id="2097154" name="Picture 209715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718646" y="946259"/>
            <a:ext cx="2286000" cy="1659193"/>
          </a:xfrm>
          <a:prstGeom prst="rect">
            <a:avLst/>
          </a:prstGeom>
        </p:spPr>
      </p:pic>
      <p:pic>
        <p:nvPicPr>
          <p:cNvPr id="2097155" name="Picture 2097154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068292" y="2989031"/>
            <a:ext cx="3800477" cy="2876555"/>
          </a:xfrm>
          <a:prstGeom prst="rect">
            <a:avLst/>
          </a:prstGeom>
        </p:spPr>
      </p:pic>
      <p:pic>
        <p:nvPicPr>
          <p:cNvPr id="2097156" name="Picture 2097155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6004646" y="868484"/>
            <a:ext cx="2864124" cy="1736967"/>
          </a:xfrm>
          <a:prstGeom prst="rect">
            <a:avLst/>
          </a:prstGeom>
        </p:spPr>
      </p:pic>
      <p:pic>
        <p:nvPicPr>
          <p:cNvPr id="2097157" name="Picture 2097156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913100" y="3249803"/>
            <a:ext cx="3779692" cy="2656940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048589"/>
          <p:cNvSpPr>
            <a:spLocks noGrp="1"/>
          </p:cNvSpPr>
          <p:nvPr>
            <p:ph type="ctrTitle"/>
          </p:nvPr>
        </p:nvSpPr>
        <p:spPr>
          <a:xfrm>
            <a:off x="516946" y="202029"/>
            <a:ext cx="7772400" cy="2050576"/>
          </a:xfrm>
        </p:spPr>
        <p:txBody>
          <a:bodyPr/>
          <a:lstStyle/>
          <a:p>
            <a:r>
              <a:rPr lang="en-GB" altLang="en-US" b="1">
                <a:solidFill>
                  <a:srgbClr val="FF6600"/>
                </a:solidFill>
              </a:rPr>
              <a:t>কি</a:t>
            </a:r>
            <a:r>
              <a:rPr lang="en-US" altLang="en-US" b="1">
                <a:solidFill>
                  <a:srgbClr val="FF6600"/>
                </a:solidFill>
              </a:rPr>
              <a:t> কি উপায়ে মানুষ সম্পদের মালিক হয় ?</a:t>
            </a:r>
            <a:endParaRPr lang="en-GB" b="1">
              <a:solidFill>
                <a:srgbClr val="FF6600"/>
              </a:solidFill>
            </a:endParaRPr>
          </a:p>
        </p:txBody>
      </p:sp>
      <p:sp>
        <p:nvSpPr>
          <p:cNvPr id="1048591" name="Subtitle 1048590"/>
          <p:cNvSpPr>
            <a:spLocks noGrp="1"/>
          </p:cNvSpPr>
          <p:nvPr>
            <p:ph type="subTitle" idx="1"/>
          </p:nvPr>
        </p:nvSpPr>
        <p:spPr>
          <a:xfrm>
            <a:off x="545519" y="2601118"/>
            <a:ext cx="8442615" cy="2537208"/>
          </a:xfrm>
        </p:spPr>
        <p:txBody>
          <a:bodyPr>
            <a:normAutofit fontScale="92500"/>
          </a:bodyPr>
          <a:lstStyle/>
          <a:p>
            <a:pPr algn="l"/>
            <a:r>
              <a:rPr lang="en-GB" altLang="en-US" sz="3600" b="1">
                <a:solidFill>
                  <a:srgbClr val="6600CC"/>
                </a:solidFill>
              </a:rPr>
              <a:t>দুইটি</a:t>
            </a:r>
            <a:r>
              <a:rPr lang="en-US" altLang="en-US" sz="3600" b="1">
                <a:solidFill>
                  <a:srgbClr val="6600CC"/>
                </a:solidFill>
              </a:rPr>
              <a:t> উপায়</a:t>
            </a:r>
            <a:r>
              <a:rPr lang="en-GB" altLang="en-US" sz="3600" b="1">
                <a:solidFill>
                  <a:srgbClr val="6600CC"/>
                </a:solidFill>
              </a:rPr>
              <a:t>ে</a:t>
            </a:r>
            <a:r>
              <a:rPr lang="en-US" altLang="en-US" sz="3600" b="1">
                <a:solidFill>
                  <a:srgbClr val="6600CC"/>
                </a:solidFill>
              </a:rPr>
              <a:t> </a:t>
            </a:r>
            <a:r>
              <a:rPr lang="en-GB" altLang="en-US" sz="3600" b="1">
                <a:solidFill>
                  <a:srgbClr val="6600CC"/>
                </a:solidFill>
              </a:rPr>
              <a:t>মানুষ</a:t>
            </a:r>
            <a:r>
              <a:rPr lang="en-US" altLang="en-US" sz="3600" b="1">
                <a:solidFill>
                  <a:srgbClr val="6600CC"/>
                </a:solidFill>
              </a:rPr>
              <a:t> সম্পদের মালিক হয়</a:t>
            </a:r>
            <a:endParaRPr lang="en-GB" sz="3600" b="1">
              <a:solidFill>
                <a:srgbClr val="6600CC"/>
              </a:solidFill>
            </a:endParaRPr>
          </a:p>
          <a:p>
            <a:pPr algn="l"/>
            <a:r>
              <a:rPr lang="en-GB" altLang="en-US" sz="3600" b="1">
                <a:solidFill>
                  <a:srgbClr val="6600CC"/>
                </a:solidFill>
              </a:rPr>
              <a:t>১</a:t>
            </a:r>
            <a:r>
              <a:rPr lang="en-US" altLang="en-US" sz="3600" b="1">
                <a:solidFill>
                  <a:srgbClr val="6600CC"/>
                </a:solidFill>
              </a:rPr>
              <a:t> </a:t>
            </a:r>
            <a:r>
              <a:rPr lang="en-GB" altLang="en-US" sz="3600" b="1">
                <a:solidFill>
                  <a:srgbClr val="6600CC"/>
                </a:solidFill>
              </a:rPr>
              <a:t>।</a:t>
            </a:r>
            <a:r>
              <a:rPr lang="en-US" altLang="en-US" sz="3600" b="1">
                <a:solidFill>
                  <a:srgbClr val="6600CC"/>
                </a:solidFill>
              </a:rPr>
              <a:t> ইচ্ছা দিন </a:t>
            </a:r>
            <a:r>
              <a:rPr lang="en-GB" altLang="en-US" sz="3600" b="1">
                <a:solidFill>
                  <a:srgbClr val="6600CC"/>
                </a:solidFill>
              </a:rPr>
              <a:t>اختيارى</a:t>
            </a:r>
            <a:r>
              <a:rPr lang="en-US" altLang="en-US" sz="3600" b="1">
                <a:solidFill>
                  <a:srgbClr val="6600CC"/>
                </a:solidFill>
              </a:rPr>
              <a:t> </a:t>
            </a:r>
            <a:r>
              <a:rPr lang="en-GB" altLang="en-US" sz="3600" b="1">
                <a:solidFill>
                  <a:srgbClr val="6600CC"/>
                </a:solidFill>
              </a:rPr>
              <a:t>অর্থাৎ</a:t>
            </a:r>
            <a:r>
              <a:rPr lang="en-US" altLang="en-US" sz="3600" b="1">
                <a:solidFill>
                  <a:srgbClr val="6600CC"/>
                </a:solidFill>
              </a:rPr>
              <a:t> নিজস্ব অর্জন</a:t>
            </a:r>
            <a:r>
              <a:rPr lang="en-GB" altLang="en-US" sz="3600" b="1">
                <a:solidFill>
                  <a:srgbClr val="6600CC"/>
                </a:solidFill>
              </a:rPr>
              <a:t>।</a:t>
            </a:r>
            <a:endParaRPr lang="en-GB" sz="3600" b="1">
              <a:solidFill>
                <a:srgbClr val="6600CC"/>
              </a:solidFill>
            </a:endParaRPr>
          </a:p>
          <a:p>
            <a:pPr algn="l"/>
            <a:r>
              <a:rPr lang="en-GB" altLang="en-US" sz="3600" b="1">
                <a:solidFill>
                  <a:srgbClr val="6600CC"/>
                </a:solidFill>
              </a:rPr>
              <a:t>২</a:t>
            </a:r>
            <a:r>
              <a:rPr lang="en-US" altLang="en-US" sz="3600" b="1">
                <a:solidFill>
                  <a:srgbClr val="6600CC"/>
                </a:solidFill>
              </a:rPr>
              <a:t> </a:t>
            </a:r>
            <a:r>
              <a:rPr lang="en-GB" altLang="en-US" sz="3600" b="1">
                <a:solidFill>
                  <a:srgbClr val="6600CC"/>
                </a:solidFill>
              </a:rPr>
              <a:t>।</a:t>
            </a:r>
            <a:r>
              <a:rPr lang="en-US" altLang="en-US" sz="3600" b="1">
                <a:solidFill>
                  <a:srgbClr val="6600CC"/>
                </a:solidFill>
              </a:rPr>
              <a:t> </a:t>
            </a:r>
            <a:r>
              <a:rPr lang="en-GB" altLang="en-US" sz="3600" b="1">
                <a:solidFill>
                  <a:srgbClr val="6600CC"/>
                </a:solidFill>
              </a:rPr>
              <a:t>অনিচ্ছায়</a:t>
            </a:r>
            <a:r>
              <a:rPr lang="en-US" altLang="en-US" sz="3600" b="1">
                <a:solidFill>
                  <a:srgbClr val="6600CC"/>
                </a:solidFill>
              </a:rPr>
              <a:t> </a:t>
            </a:r>
            <a:r>
              <a:rPr lang="en-GB" altLang="en-US" sz="3600" b="1">
                <a:solidFill>
                  <a:srgbClr val="6600CC"/>
                </a:solidFill>
              </a:rPr>
              <a:t>غير</a:t>
            </a:r>
            <a:r>
              <a:rPr lang="en-US" altLang="en-US" sz="3600" b="1">
                <a:solidFill>
                  <a:srgbClr val="6600CC"/>
                </a:solidFill>
              </a:rPr>
              <a:t> </a:t>
            </a:r>
            <a:r>
              <a:rPr lang="en-GB" altLang="en-US" sz="3600" b="1">
                <a:solidFill>
                  <a:srgbClr val="6600CC"/>
                </a:solidFill>
              </a:rPr>
              <a:t>اختيارى</a:t>
            </a:r>
            <a:r>
              <a:rPr lang="en-US" altLang="en-US" sz="3600" b="1">
                <a:solidFill>
                  <a:srgbClr val="6600CC"/>
                </a:solidFill>
              </a:rPr>
              <a:t> </a:t>
            </a:r>
            <a:r>
              <a:rPr lang="en-GB" altLang="en-US" sz="3600" b="1">
                <a:solidFill>
                  <a:srgbClr val="6600CC"/>
                </a:solidFill>
              </a:rPr>
              <a:t>হেবা</a:t>
            </a:r>
            <a:r>
              <a:rPr lang="en-US" altLang="en-US" sz="3600" b="1">
                <a:solidFill>
                  <a:srgbClr val="6600CC"/>
                </a:solidFill>
              </a:rPr>
              <a:t> </a:t>
            </a:r>
            <a:r>
              <a:rPr lang="en-GB" altLang="en-US" sz="3600" b="1">
                <a:solidFill>
                  <a:srgbClr val="6600CC"/>
                </a:solidFill>
              </a:rPr>
              <a:t>ও উত্তরাধিকার সূত্রে।</a:t>
            </a:r>
            <a:endParaRPr lang="en-GB" sz="3600" b="1">
              <a:solidFill>
                <a:srgbClr val="6600C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048591"/>
          <p:cNvSpPr>
            <a:spLocks noGrp="1"/>
          </p:cNvSpPr>
          <p:nvPr>
            <p:ph type="ctrTitle"/>
          </p:nvPr>
        </p:nvSpPr>
        <p:spPr>
          <a:xfrm>
            <a:off x="685799" y="150178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GB" altLang="en-US">
                <a:solidFill>
                  <a:srgbClr val="FF6600"/>
                </a:solidFill>
              </a:rPr>
              <a:t>আজকের</a:t>
            </a:r>
            <a:r>
              <a:rPr lang="en-US" altLang="en-US">
                <a:solidFill>
                  <a:srgbClr val="FF6600"/>
                </a:solidFill>
              </a:rPr>
              <a:t> পাঠ</a:t>
            </a:r>
            <a:br>
              <a:rPr lang="en-US" altLang="en-US">
                <a:solidFill>
                  <a:srgbClr val="FF6600"/>
                </a:solidFill>
              </a:rPr>
            </a:br>
            <a:r>
              <a:rPr lang="en-US" altLang="en-US">
                <a:solidFill>
                  <a:srgbClr val="FF6600"/>
                </a:solidFill>
              </a:rPr>
              <a:t/>
            </a:r>
            <a:br>
              <a:rPr lang="en-US" altLang="en-US">
                <a:solidFill>
                  <a:srgbClr val="FF6600"/>
                </a:solidFill>
              </a:rPr>
            </a:br>
            <a:endParaRPr lang="en-GB">
              <a:solidFill>
                <a:srgbClr val="FF6600"/>
              </a:solidFill>
            </a:endParaRPr>
          </a:p>
        </p:txBody>
      </p:sp>
      <p:sp>
        <p:nvSpPr>
          <p:cNvPr id="1048593" name="Subtitle 1048592"/>
          <p:cNvSpPr>
            <a:spLocks noGrp="1"/>
          </p:cNvSpPr>
          <p:nvPr>
            <p:ph type="subTitle" idx="1"/>
          </p:nvPr>
        </p:nvSpPr>
        <p:spPr>
          <a:xfrm>
            <a:off x="685800" y="2316162"/>
            <a:ext cx="8013989" cy="3340880"/>
          </a:xfrm>
        </p:spPr>
        <p:txBody>
          <a:bodyPr>
            <a:noAutofit/>
          </a:bodyPr>
          <a:lstStyle/>
          <a:p>
            <a:pPr algn="l"/>
            <a:r>
              <a:rPr lang="en-GB" altLang="en-US" sz="3500" b="1">
                <a:solidFill>
                  <a:srgbClr val="008000"/>
                </a:solidFill>
              </a:rPr>
              <a:t>الحقوق</a:t>
            </a:r>
            <a:r>
              <a:rPr lang="en-US" altLang="en-US" sz="3500" b="1">
                <a:solidFill>
                  <a:srgbClr val="008000"/>
                </a:solidFill>
              </a:rPr>
              <a:t> </a:t>
            </a:r>
            <a:r>
              <a:rPr lang="en-GB" altLang="en-US" sz="3500" b="1">
                <a:solidFill>
                  <a:srgbClr val="008000"/>
                </a:solidFill>
              </a:rPr>
              <a:t>التى</a:t>
            </a:r>
            <a:r>
              <a:rPr lang="en-US" altLang="en-US" sz="3500" b="1">
                <a:solidFill>
                  <a:srgbClr val="008000"/>
                </a:solidFill>
              </a:rPr>
              <a:t> </a:t>
            </a:r>
            <a:r>
              <a:rPr lang="en-GB" altLang="en-US" sz="3500" b="1">
                <a:solidFill>
                  <a:srgbClr val="008000"/>
                </a:solidFill>
              </a:rPr>
              <a:t>تتعلق</a:t>
            </a:r>
            <a:r>
              <a:rPr lang="en-US" altLang="en-US" sz="3500" b="1">
                <a:solidFill>
                  <a:srgbClr val="008000"/>
                </a:solidFill>
              </a:rPr>
              <a:t> </a:t>
            </a:r>
            <a:r>
              <a:rPr lang="en-GB" altLang="en-US" sz="3500" b="1">
                <a:solidFill>
                  <a:srgbClr val="008000"/>
                </a:solidFill>
              </a:rPr>
              <a:t>بتركة</a:t>
            </a:r>
            <a:r>
              <a:rPr lang="en-US" altLang="en-US" sz="3500" b="1">
                <a:solidFill>
                  <a:srgbClr val="008000"/>
                </a:solidFill>
              </a:rPr>
              <a:t> </a:t>
            </a:r>
            <a:r>
              <a:rPr lang="en-GB" altLang="en-US" sz="3500" b="1">
                <a:solidFill>
                  <a:srgbClr val="008000"/>
                </a:solidFill>
              </a:rPr>
              <a:t>الميت</a:t>
            </a:r>
            <a:endParaRPr lang="en-GB" sz="3500" b="1">
              <a:solidFill>
                <a:srgbClr val="008000"/>
              </a:solidFill>
            </a:endParaRPr>
          </a:p>
          <a:p>
            <a:pPr algn="l"/>
            <a:endParaRPr lang="en-GB" sz="3500" b="1">
              <a:solidFill>
                <a:srgbClr val="008000"/>
              </a:solidFill>
            </a:endParaRPr>
          </a:p>
          <a:p>
            <a:pPr algn="l"/>
            <a:r>
              <a:rPr lang="en-GB" altLang="en-US" sz="3500" b="1">
                <a:solidFill>
                  <a:srgbClr val="008000"/>
                </a:solidFill>
              </a:rPr>
              <a:t>মৃত</a:t>
            </a:r>
            <a:r>
              <a:rPr lang="en-US" altLang="en-US" sz="3500" b="1">
                <a:solidFill>
                  <a:srgbClr val="008000"/>
                </a:solidFill>
              </a:rPr>
              <a:t> ব্যক্তির </a:t>
            </a:r>
            <a:r>
              <a:rPr lang="en-GB" altLang="en-US" sz="3500" b="1">
                <a:solidFill>
                  <a:srgbClr val="008000"/>
                </a:solidFill>
              </a:rPr>
              <a:t>ত্যজ্য</a:t>
            </a:r>
            <a:r>
              <a:rPr lang="en-US" altLang="en-US" sz="3500" b="1">
                <a:solidFill>
                  <a:srgbClr val="008000"/>
                </a:solidFill>
              </a:rPr>
              <a:t>  সম্পত্তিতে সংশ্লিষ্ট অধিকার</a:t>
            </a:r>
            <a:endParaRPr lang="en-GB" sz="3500" b="1">
              <a:solidFill>
                <a:srgbClr val="008000"/>
              </a:solidFill>
            </a:endParaRPr>
          </a:p>
          <a:p>
            <a:pPr algn="l"/>
            <a:r>
              <a:rPr lang="en-GB" altLang="en-US" sz="3500" b="1">
                <a:solidFill>
                  <a:srgbClr val="008000"/>
                </a:solidFill>
              </a:rPr>
              <a:t>ترتيب</a:t>
            </a:r>
            <a:r>
              <a:rPr lang="en-US" altLang="en-US" sz="3500" b="1">
                <a:solidFill>
                  <a:srgbClr val="008000"/>
                </a:solidFill>
              </a:rPr>
              <a:t> </a:t>
            </a:r>
            <a:r>
              <a:rPr lang="en-GB" altLang="en-US" sz="3500" b="1">
                <a:solidFill>
                  <a:srgbClr val="008000"/>
                </a:solidFill>
              </a:rPr>
              <a:t>فى</a:t>
            </a:r>
            <a:r>
              <a:rPr lang="en-US" altLang="en-US" sz="3500" b="1">
                <a:solidFill>
                  <a:srgbClr val="008000"/>
                </a:solidFill>
              </a:rPr>
              <a:t> </a:t>
            </a:r>
            <a:r>
              <a:rPr lang="en-GB" altLang="en-US" sz="3500" b="1">
                <a:solidFill>
                  <a:srgbClr val="008000"/>
                </a:solidFill>
              </a:rPr>
              <a:t>الميراث</a:t>
            </a:r>
            <a:endParaRPr lang="en-GB" sz="3500" b="1">
              <a:solidFill>
                <a:srgbClr val="008000"/>
              </a:solidFill>
            </a:endParaRPr>
          </a:p>
          <a:p>
            <a:pPr algn="l"/>
            <a:r>
              <a:rPr lang="en-GB" altLang="en-US" sz="3500" b="1">
                <a:solidFill>
                  <a:srgbClr val="008000"/>
                </a:solidFill>
              </a:rPr>
              <a:t>সম্পদ</a:t>
            </a:r>
            <a:r>
              <a:rPr lang="en-US" altLang="en-US" sz="3500" b="1">
                <a:solidFill>
                  <a:srgbClr val="008000"/>
                </a:solidFill>
              </a:rPr>
              <a:t> বন্টনের ধারাবাহিকতা</a:t>
            </a:r>
            <a:endParaRPr lang="en-GB" sz="3500" b="1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048593"/>
          <p:cNvSpPr>
            <a:spLocks noGrp="1"/>
          </p:cNvSpPr>
          <p:nvPr>
            <p:ph type="ctrTitle"/>
          </p:nvPr>
        </p:nvSpPr>
        <p:spPr>
          <a:xfrm>
            <a:off x="685799" y="1809371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GB" altLang="en-US" sz="5700">
                <a:solidFill>
                  <a:srgbClr val="0000FF"/>
                </a:solidFill>
              </a:rPr>
              <a:t>সম্পদ</a:t>
            </a:r>
            <a:r>
              <a:rPr lang="en-US" altLang="en-US" sz="5700">
                <a:solidFill>
                  <a:srgbClr val="0000FF"/>
                </a:solidFill>
              </a:rPr>
              <a:t> বন্টনের সংশ্লিষ্ট অধিকার </a:t>
            </a:r>
            <a:r>
              <a:rPr lang="en-GB" altLang="en-US" sz="5700">
                <a:solidFill>
                  <a:srgbClr val="0000FF"/>
                </a:solidFill>
              </a:rPr>
              <a:t>ও</a:t>
            </a:r>
            <a:r>
              <a:rPr lang="en-US" altLang="en-US" sz="5700">
                <a:solidFill>
                  <a:srgbClr val="0000FF"/>
                </a:solidFill>
              </a:rPr>
              <a:t> ধারাবাহিকতা মোট চারটি</a:t>
            </a:r>
            <a:endParaRPr lang="en-GB" sz="57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04859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>
                <a:solidFill>
                  <a:srgbClr val="FF6600"/>
                </a:solidFill>
              </a:rPr>
              <a:t>১</a:t>
            </a:r>
            <a:r>
              <a:rPr lang="en-US" altLang="en-US">
                <a:solidFill>
                  <a:srgbClr val="FF6600"/>
                </a:solidFill>
              </a:rPr>
              <a:t> </a:t>
            </a:r>
            <a:r>
              <a:rPr lang="en-GB" altLang="en-US">
                <a:solidFill>
                  <a:srgbClr val="FF6600"/>
                </a:solidFill>
              </a:rPr>
              <a:t>।</a:t>
            </a:r>
            <a:r>
              <a:rPr lang="en-US" altLang="en-US">
                <a:solidFill>
                  <a:srgbClr val="FF6600"/>
                </a:solidFill>
              </a:rPr>
              <a:t> </a:t>
            </a:r>
            <a:r>
              <a:rPr lang="en-GB" altLang="en-US">
                <a:solidFill>
                  <a:srgbClr val="FF6600"/>
                </a:solidFill>
              </a:rPr>
              <a:t>بتكفينه</a:t>
            </a:r>
            <a:r>
              <a:rPr lang="en-US" altLang="en-US">
                <a:solidFill>
                  <a:srgbClr val="FF6600"/>
                </a:solidFill>
              </a:rPr>
              <a:t> </a:t>
            </a:r>
            <a:r>
              <a:rPr lang="en-GB" altLang="en-US">
                <a:solidFill>
                  <a:srgbClr val="FF6600"/>
                </a:solidFill>
              </a:rPr>
              <a:t>و</a:t>
            </a:r>
            <a:r>
              <a:rPr lang="en-US" altLang="en-US">
                <a:solidFill>
                  <a:srgbClr val="FF6600"/>
                </a:solidFill>
              </a:rPr>
              <a:t> </a:t>
            </a:r>
            <a:r>
              <a:rPr lang="en-GB" altLang="en-US">
                <a:solidFill>
                  <a:srgbClr val="FF6600"/>
                </a:solidFill>
              </a:rPr>
              <a:t>تجهيزه</a:t>
            </a:r>
            <a:r>
              <a:rPr lang="en-US" altLang="en-US">
                <a:solidFill>
                  <a:srgbClr val="FF6600"/>
                </a:solidFill>
              </a:rPr>
              <a:t/>
            </a:r>
            <a:br>
              <a:rPr lang="en-US" altLang="en-US">
                <a:solidFill>
                  <a:srgbClr val="FF6600"/>
                </a:solidFill>
              </a:rPr>
            </a:br>
            <a:r>
              <a:rPr lang="en-GB" altLang="en-US">
                <a:solidFill>
                  <a:srgbClr val="FF6600"/>
                </a:solidFill>
              </a:rPr>
              <a:t>মধ্যমপন্থা</a:t>
            </a:r>
            <a:r>
              <a:rPr lang="en-US" altLang="en-US">
                <a:solidFill>
                  <a:srgbClr val="FF6600"/>
                </a:solidFill>
              </a:rPr>
              <a:t> কাফন দাফন করা</a:t>
            </a:r>
            <a:endParaRPr lang="en-GB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048595"/>
          <p:cNvSpPr>
            <a:spLocks noGrp="1"/>
          </p:cNvSpPr>
          <p:nvPr>
            <p:ph type="ctrTitle"/>
          </p:nvPr>
        </p:nvSpPr>
        <p:spPr>
          <a:xfrm>
            <a:off x="685799" y="1264947"/>
            <a:ext cx="7772400" cy="3502371"/>
          </a:xfrm>
        </p:spPr>
        <p:txBody>
          <a:bodyPr>
            <a:normAutofit/>
          </a:bodyPr>
          <a:lstStyle/>
          <a:p>
            <a:r>
              <a:rPr lang="en-GB" altLang="en-US">
                <a:solidFill>
                  <a:srgbClr val="008000"/>
                </a:solidFill>
              </a:rPr>
              <a:t>২</a:t>
            </a:r>
            <a:r>
              <a:rPr lang="en-US" altLang="en-US">
                <a:solidFill>
                  <a:srgbClr val="008000"/>
                </a:solidFill>
              </a:rPr>
              <a:t> </a:t>
            </a:r>
            <a:r>
              <a:rPr lang="en-GB" altLang="en-US">
                <a:solidFill>
                  <a:srgbClr val="008000"/>
                </a:solidFill>
              </a:rPr>
              <a:t>।</a:t>
            </a:r>
            <a:r>
              <a:rPr lang="en-US" altLang="en-US">
                <a:solidFill>
                  <a:srgbClr val="008000"/>
                </a:solidFill>
              </a:rPr>
              <a:t> </a:t>
            </a:r>
            <a:r>
              <a:rPr lang="en-GB" altLang="en-US">
                <a:solidFill>
                  <a:srgbClr val="008000"/>
                </a:solidFill>
              </a:rPr>
              <a:t>ثم</a:t>
            </a:r>
            <a:r>
              <a:rPr lang="en-US" altLang="en-US">
                <a:solidFill>
                  <a:srgbClr val="008000"/>
                </a:solidFill>
              </a:rPr>
              <a:t> </a:t>
            </a:r>
            <a:r>
              <a:rPr lang="en-GB" altLang="en-US">
                <a:solidFill>
                  <a:srgbClr val="008000"/>
                </a:solidFill>
              </a:rPr>
              <a:t>تقضى</a:t>
            </a:r>
            <a:r>
              <a:rPr lang="en-US" altLang="en-US">
                <a:solidFill>
                  <a:srgbClr val="008000"/>
                </a:solidFill>
              </a:rPr>
              <a:t> </a:t>
            </a:r>
            <a:r>
              <a:rPr lang="en-GB" altLang="en-US">
                <a:solidFill>
                  <a:srgbClr val="008000"/>
                </a:solidFill>
              </a:rPr>
              <a:t>ديونه</a:t>
            </a:r>
            <a:r>
              <a:rPr lang="en-US" altLang="en-US">
                <a:solidFill>
                  <a:srgbClr val="008000"/>
                </a:solidFill>
              </a:rPr>
              <a:t/>
            </a:r>
            <a:br>
              <a:rPr lang="en-US" altLang="en-US">
                <a:solidFill>
                  <a:srgbClr val="008000"/>
                </a:solidFill>
              </a:rPr>
            </a:br>
            <a:r>
              <a:rPr lang="en-GB" altLang="en-US">
                <a:solidFill>
                  <a:srgbClr val="008000"/>
                </a:solidFill>
              </a:rPr>
              <a:t>অতঃপর</a:t>
            </a:r>
            <a:r>
              <a:rPr lang="en-US" altLang="en-US">
                <a:solidFill>
                  <a:srgbClr val="008000"/>
                </a:solidFill>
              </a:rPr>
              <a:t> অবশিষ্ট সম্পত্তি থেকে তার ঋণ পরিশোধ করা</a:t>
            </a:r>
            <a:r>
              <a:rPr lang="en-GB" altLang="en-US">
                <a:solidFill>
                  <a:srgbClr val="008000"/>
                </a:solidFill>
              </a:rPr>
              <a:t>।</a:t>
            </a:r>
            <a:endParaRPr lang="en-GB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slow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048596"/>
          <p:cNvSpPr>
            <a:spLocks noGrp="1"/>
          </p:cNvSpPr>
          <p:nvPr>
            <p:ph type="ctrTitle"/>
          </p:nvPr>
        </p:nvSpPr>
        <p:spPr>
          <a:xfrm>
            <a:off x="439013" y="1251986"/>
            <a:ext cx="7772400" cy="3035723"/>
          </a:xfrm>
        </p:spPr>
        <p:txBody>
          <a:bodyPr>
            <a:normAutofit fontScale="90000"/>
          </a:bodyPr>
          <a:lstStyle/>
          <a:p>
            <a:r>
              <a:rPr lang="en-GB" altLang="en-US">
                <a:solidFill>
                  <a:srgbClr val="FF6600"/>
                </a:solidFill>
              </a:rPr>
              <a:t>ثم</a:t>
            </a:r>
            <a:r>
              <a:rPr lang="en-US" altLang="en-US">
                <a:solidFill>
                  <a:srgbClr val="FF6600"/>
                </a:solidFill>
              </a:rPr>
              <a:t> </a:t>
            </a:r>
            <a:r>
              <a:rPr lang="en-GB" altLang="en-US">
                <a:solidFill>
                  <a:srgbClr val="FF6600"/>
                </a:solidFill>
              </a:rPr>
              <a:t>تنفذ</a:t>
            </a:r>
            <a:r>
              <a:rPr lang="en-US" altLang="en-US">
                <a:solidFill>
                  <a:srgbClr val="FF6600"/>
                </a:solidFill>
              </a:rPr>
              <a:t> </a:t>
            </a:r>
            <a:r>
              <a:rPr lang="en-GB" altLang="en-US">
                <a:solidFill>
                  <a:srgbClr val="FF6600"/>
                </a:solidFill>
              </a:rPr>
              <a:t>وصياه</a:t>
            </a:r>
            <a:r>
              <a:rPr lang="en-US" altLang="en-US">
                <a:solidFill>
                  <a:srgbClr val="FF6600"/>
                </a:solidFill>
              </a:rPr>
              <a:t> </a:t>
            </a:r>
            <a:r>
              <a:rPr lang="en-GB" altLang="en-US">
                <a:solidFill>
                  <a:srgbClr val="FF6600"/>
                </a:solidFill>
              </a:rPr>
              <a:t>৩</a:t>
            </a:r>
            <a:r>
              <a:rPr lang="en-US" altLang="en-US">
                <a:solidFill>
                  <a:srgbClr val="FF6600"/>
                </a:solidFill>
              </a:rPr>
              <a:t> </a:t>
            </a:r>
            <a:r>
              <a:rPr lang="en-GB" altLang="en-US">
                <a:solidFill>
                  <a:srgbClr val="FF6600"/>
                </a:solidFill>
              </a:rPr>
              <a:t>।</a:t>
            </a:r>
            <a:r>
              <a:rPr lang="en-US" altLang="en-US">
                <a:solidFill>
                  <a:srgbClr val="FF6600"/>
                </a:solidFill>
              </a:rPr>
              <a:t> </a:t>
            </a:r>
            <a:br>
              <a:rPr lang="en-US" altLang="en-US">
                <a:solidFill>
                  <a:srgbClr val="FF6600"/>
                </a:solidFill>
              </a:rPr>
            </a:br>
            <a:r>
              <a:rPr lang="en-GB" altLang="en-US">
                <a:solidFill>
                  <a:srgbClr val="FF6600"/>
                </a:solidFill>
              </a:rPr>
              <a:t>অতঃপর</a:t>
            </a:r>
            <a:r>
              <a:rPr lang="en-US" altLang="en-US">
                <a:solidFill>
                  <a:srgbClr val="FF6600"/>
                </a:solidFill>
              </a:rPr>
              <a:t> অবশিষ্ট সম্পদের এক-তৃতীয়াংশ দ্বারা ওসিয়ত পূর্ণ করা</a:t>
            </a:r>
            <a:endParaRPr lang="en-GB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On-screen Show (4:3)</PresentationFormat>
  <Paragraphs>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宋体</vt:lpstr>
      <vt:lpstr>Arial</vt:lpstr>
      <vt:lpstr>Calibri</vt:lpstr>
      <vt:lpstr>Calibri Light</vt:lpstr>
      <vt:lpstr>Office Theme</vt:lpstr>
      <vt:lpstr>মাল্টিমিডিয়া ক্লাসে সবাইকে স্বাগতম </vt:lpstr>
      <vt:lpstr>শিক্ষক পরিচিতি আলতাফ হোসাইন সহকারী মৌলভী বিএসডি বালিকা আলিম মাদরাসা</vt:lpstr>
      <vt:lpstr>সম্পদ </vt:lpstr>
      <vt:lpstr>কি কি উপায়ে মানুষ সম্পদের মালিক হয় ?</vt:lpstr>
      <vt:lpstr>আজকের পাঠ  </vt:lpstr>
      <vt:lpstr>সম্পদ বন্টনের সংশ্লিষ্ট অধিকার ও ধারাবাহিকতা মোট চারটি</vt:lpstr>
      <vt:lpstr>১ । بتكفينه و تجهيزه মধ্যমপন্থা কাফন দাফন করা</vt:lpstr>
      <vt:lpstr>২ । ثم تقضى ديونه অতঃপর অবশিষ্ট সম্পত্তি থেকে তার ঋণ পরিশোধ করা।</vt:lpstr>
      <vt:lpstr>ثم تنفذ وصياه ৩ ।  অতঃপর অবশিষ্ট সম্পদের এক-তৃতীয়াংশ দ্বারা ওসিয়ত পূর্ণ করা</vt:lpstr>
      <vt:lpstr>৪ । ثم يقسم الباقى بين وراثته অতঃপর অবশিষ্ট সম্পদ কুরআন, সুন্নাহ ও  ইজমা অনুযায়ী তার ওয়ারিশগণের মধ্যে বন্টন করা।</vt:lpstr>
      <vt:lpstr>বাড়ীর কাজ ما هى الحقوق التى تتعلق بتركة الميت؟ اذكرها باالترتيب- মৃত ব্যক্তির সম্পত্তিতে সংশ্লিষ্ট অধিকার ও তা বণ্টনের ধারাবাহিকতা বর্ণনা করো। </vt:lpstr>
      <vt:lpstr>সবাইকে আন্তরিক ধন্যবাদ ভালো থাকো সুস্থ থাকো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মাল্টিমিডিয়া ক্লাসে সবাইকে স্বাগতম </dc:title>
  <dc:creator>SM-G570F</dc:creator>
  <cp:lastModifiedBy>pc</cp:lastModifiedBy>
  <cp:revision>1</cp:revision>
  <dcterms:created xsi:type="dcterms:W3CDTF">2015-05-10T21:30:45Z</dcterms:created>
  <dcterms:modified xsi:type="dcterms:W3CDTF">2020-10-31T10:36:48Z</dcterms:modified>
</cp:coreProperties>
</file>