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7F15D-A2A7-4CA0-9D92-95E3D9338D09}"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46439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7F15D-A2A7-4CA0-9D92-95E3D9338D09}"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424318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7F15D-A2A7-4CA0-9D92-95E3D9338D09}"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56307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7F15D-A2A7-4CA0-9D92-95E3D9338D09}"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322100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7F15D-A2A7-4CA0-9D92-95E3D9338D09}"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111980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67F15D-A2A7-4CA0-9D92-95E3D9338D09}"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132375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67F15D-A2A7-4CA0-9D92-95E3D9338D09}"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285734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67F15D-A2A7-4CA0-9D92-95E3D9338D09}" type="datetimeFigureOut">
              <a:rPr lang="en-US" smtClean="0"/>
              <a:t>10/24/2020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36491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7F15D-A2A7-4CA0-9D92-95E3D9338D09}" type="datetimeFigureOut">
              <a:rPr lang="en-US" smtClean="0"/>
              <a:t>10/24/2020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424202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7F15D-A2A7-4CA0-9D92-95E3D9338D09}"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290505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67F15D-A2A7-4CA0-9D92-95E3D9338D09}"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60E76-D88D-4E72-A182-A5E41B40A5B2}" type="slidenum">
              <a:rPr lang="en-US" smtClean="0"/>
              <a:t>‹#›</a:t>
            </a:fld>
            <a:endParaRPr lang="en-US"/>
          </a:p>
        </p:txBody>
      </p:sp>
    </p:spTree>
    <p:extLst>
      <p:ext uri="{BB962C8B-B14F-4D97-AF65-F5344CB8AC3E}">
        <p14:creationId xmlns:p14="http://schemas.microsoft.com/office/powerpoint/2010/main" val="161258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7F15D-A2A7-4CA0-9D92-95E3D9338D09}" type="datetimeFigureOut">
              <a:rPr lang="en-US" smtClean="0"/>
              <a:t>10/24/2020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60E76-D88D-4E72-A182-A5E41B40A5B2}" type="slidenum">
              <a:rPr lang="en-US" smtClean="0"/>
              <a:t>‹#›</a:t>
            </a:fld>
            <a:endParaRPr lang="en-US"/>
          </a:p>
        </p:txBody>
      </p:sp>
    </p:spTree>
    <p:extLst>
      <p:ext uri="{BB962C8B-B14F-4D97-AF65-F5344CB8AC3E}">
        <p14:creationId xmlns:p14="http://schemas.microsoft.com/office/powerpoint/2010/main" val="296637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mailto:shofiqulislam1122@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n-BD" dirty="0" smtClean="0"/>
              <a:t>আজকের অনলাইন ক্লাশে সবাইকে স্বাগতম </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9" y="3429794"/>
            <a:ext cx="11320529" cy="3292978"/>
          </a:xfrm>
          <a:prstGeom prst="rect">
            <a:avLst/>
          </a:prstGeom>
        </p:spPr>
      </p:pic>
      <p:sp>
        <p:nvSpPr>
          <p:cNvPr id="5" name="Rectangle 4"/>
          <p:cNvSpPr/>
          <p:nvPr/>
        </p:nvSpPr>
        <p:spPr>
          <a:xfrm>
            <a:off x="1171977" y="90152"/>
            <a:ext cx="10019764" cy="145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71977" y="90152"/>
            <a:ext cx="10019764" cy="1455313"/>
          </a:xfrm>
          <a:prstGeom prst="rect">
            <a:avLst/>
          </a:prstGeom>
        </p:spPr>
      </p:pic>
    </p:spTree>
    <p:extLst>
      <p:ext uri="{BB962C8B-B14F-4D97-AF65-F5344CB8AC3E}">
        <p14:creationId xmlns:p14="http://schemas.microsoft.com/office/powerpoint/2010/main" val="3074901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175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63525" y="566671"/>
            <a:ext cx="10427461" cy="523220"/>
          </a:xfrm>
          <a:prstGeom prst="rect">
            <a:avLst/>
          </a:prstGeom>
          <a:noFill/>
        </p:spPr>
        <p:txBody>
          <a:bodyPr wrap="square" rtlCol="0">
            <a:spAutoFit/>
          </a:bodyPr>
          <a:lstStyle/>
          <a:p>
            <a:r>
              <a:rPr lang="ar-SA" sz="2800" dirty="0" smtClean="0"/>
              <a:t>قالَ اَنْ تؤمنَ با الله وملئكته وكُتُبِهِ و رُسُلِهِ واليوم الاخرِ وَتُؤمِنَ بِالْقَدْرِ خَيْرِهِ وَشَرهِ </a:t>
            </a:r>
            <a:endParaRPr lang="en-US" sz="2800" dirty="0"/>
          </a:p>
        </p:txBody>
      </p:sp>
      <p:sp>
        <p:nvSpPr>
          <p:cNvPr id="4" name="TextBox 3"/>
          <p:cNvSpPr txBox="1"/>
          <p:nvPr/>
        </p:nvSpPr>
        <p:spPr>
          <a:xfrm>
            <a:off x="837127" y="1481070"/>
            <a:ext cx="10921284" cy="646331"/>
          </a:xfrm>
          <a:prstGeom prst="rect">
            <a:avLst/>
          </a:prstGeom>
          <a:noFill/>
        </p:spPr>
        <p:txBody>
          <a:bodyPr wrap="square" rtlCol="0">
            <a:spAutoFit/>
          </a:bodyPr>
          <a:lstStyle/>
          <a:p>
            <a:r>
              <a:rPr lang="bn-BD" dirty="0" smtClean="0"/>
              <a:t>রাসূল(সঃ)উত্তরে বললেল, ঈমান হচ্ছে-আল্লাহ,তাঁর ফেরেস্তাকুল,কিতাবসমুহ,রাসূলগণ ওপরকালের প্রতি বিশ্বাস স্থাপন করা এবং ভাগ্যের ভালো মন্দের প্রতি বিশ্বাস স্থাপন করা। </a:t>
            </a:r>
            <a:endParaRPr lang="en-US" dirty="0"/>
          </a:p>
        </p:txBody>
      </p:sp>
      <p:sp>
        <p:nvSpPr>
          <p:cNvPr id="5" name="TextBox 4"/>
          <p:cNvSpPr txBox="1"/>
          <p:nvPr/>
        </p:nvSpPr>
        <p:spPr>
          <a:xfrm>
            <a:off x="592429" y="2518580"/>
            <a:ext cx="8075053" cy="461665"/>
          </a:xfrm>
          <a:prstGeom prst="rect">
            <a:avLst/>
          </a:prstGeom>
          <a:noFill/>
        </p:spPr>
        <p:txBody>
          <a:bodyPr wrap="square" rtlCol="0">
            <a:spAutoFit/>
          </a:bodyPr>
          <a:lstStyle/>
          <a:p>
            <a:r>
              <a:rPr lang="ar-SA" sz="2400" dirty="0" smtClean="0"/>
              <a:t>قالَ صدقتَ قال فاَخبرنىِ عن الاحسانِ</a:t>
            </a:r>
            <a:endParaRPr lang="en-US" dirty="0"/>
          </a:p>
        </p:txBody>
      </p:sp>
      <p:sp>
        <p:nvSpPr>
          <p:cNvPr id="6" name="TextBox 5"/>
          <p:cNvSpPr txBox="1"/>
          <p:nvPr/>
        </p:nvSpPr>
        <p:spPr>
          <a:xfrm>
            <a:off x="373488" y="3371424"/>
            <a:ext cx="11217498" cy="338554"/>
          </a:xfrm>
          <a:prstGeom prst="rect">
            <a:avLst/>
          </a:prstGeom>
          <a:noFill/>
        </p:spPr>
        <p:txBody>
          <a:bodyPr wrap="square" rtlCol="0">
            <a:spAutoFit/>
          </a:bodyPr>
          <a:lstStyle/>
          <a:p>
            <a:r>
              <a:rPr lang="bn-BD" sz="1600" dirty="0" smtClean="0"/>
              <a:t>জবাব শুনে আগত লোকটি বলল,আপনি ঠিকই বলেছেন।এরপর লোকটি বলল,আপনি আমাকে ইহসান সম্পর্কে খবর দিন।</a:t>
            </a:r>
            <a:endParaRPr lang="en-US" sz="1600" dirty="0"/>
          </a:p>
        </p:txBody>
      </p:sp>
      <p:sp>
        <p:nvSpPr>
          <p:cNvPr id="7" name="TextBox 6"/>
          <p:cNvSpPr txBox="1"/>
          <p:nvPr/>
        </p:nvSpPr>
        <p:spPr>
          <a:xfrm>
            <a:off x="373488" y="3993435"/>
            <a:ext cx="9890974" cy="461665"/>
          </a:xfrm>
          <a:prstGeom prst="rect">
            <a:avLst/>
          </a:prstGeom>
          <a:noFill/>
        </p:spPr>
        <p:txBody>
          <a:bodyPr wrap="square" rtlCol="0">
            <a:spAutoFit/>
          </a:bodyPr>
          <a:lstStyle/>
          <a:p>
            <a:r>
              <a:rPr lang="ar-SA" sz="2400" dirty="0" smtClean="0"/>
              <a:t>قالَ ان تعبدَ اللهِ كانكَ تراهُ فان لمْ تكنْ تراهُ فانهُ يركَ</a:t>
            </a:r>
            <a:endParaRPr lang="en-US" dirty="0"/>
          </a:p>
        </p:txBody>
      </p:sp>
      <p:sp>
        <p:nvSpPr>
          <p:cNvPr id="8" name="TextBox 7"/>
          <p:cNvSpPr txBox="1"/>
          <p:nvPr/>
        </p:nvSpPr>
        <p:spPr>
          <a:xfrm>
            <a:off x="592429" y="5950039"/>
            <a:ext cx="103030" cy="369332"/>
          </a:xfrm>
          <a:prstGeom prst="rect">
            <a:avLst/>
          </a:prstGeom>
          <a:noFill/>
        </p:spPr>
        <p:txBody>
          <a:bodyPr wrap="square" rtlCol="0">
            <a:spAutoFit/>
          </a:bodyPr>
          <a:lstStyle/>
          <a:p>
            <a:endParaRPr lang="en-US" dirty="0"/>
          </a:p>
        </p:txBody>
      </p:sp>
      <p:sp>
        <p:nvSpPr>
          <p:cNvPr id="9" name="TextBox 8"/>
          <p:cNvSpPr txBox="1"/>
          <p:nvPr/>
        </p:nvSpPr>
        <p:spPr>
          <a:xfrm>
            <a:off x="1163525" y="4662152"/>
            <a:ext cx="10324430" cy="646331"/>
          </a:xfrm>
          <a:prstGeom prst="rect">
            <a:avLst/>
          </a:prstGeom>
          <a:noFill/>
        </p:spPr>
        <p:txBody>
          <a:bodyPr wrap="square" rtlCol="0">
            <a:spAutoFit/>
          </a:bodyPr>
          <a:lstStyle/>
          <a:p>
            <a:r>
              <a:rPr lang="bn-BD" dirty="0" smtClean="0"/>
              <a:t>জবাবে রাসূল(সঃ) বললেন,এমনভাবে আল্লাহর ইবাদত করা যেমন তুমি তাঁকে দেখতে পাচ্ছ,আর যদি তুমি তাঁকে দেখতে </a:t>
            </a:r>
            <a:r>
              <a:rPr lang="bn-BD" smtClean="0"/>
              <a:t>না পাও;তাহলে মনে </a:t>
            </a:r>
            <a:r>
              <a:rPr lang="bn-BD" dirty="0" smtClean="0"/>
              <a:t>করবে যে তিনি তোমাকে দেখতে পাচ্ছেন।</a:t>
            </a:r>
            <a:endParaRPr lang="en-US" dirty="0"/>
          </a:p>
        </p:txBody>
      </p:sp>
    </p:spTree>
    <p:extLst>
      <p:ext uri="{BB962C8B-B14F-4D97-AF65-F5344CB8AC3E}">
        <p14:creationId xmlns:p14="http://schemas.microsoft.com/office/powerpoint/2010/main" val="288876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828675" y="347730"/>
            <a:ext cx="10826705" cy="523220"/>
          </a:xfrm>
          <a:prstGeom prst="rect">
            <a:avLst/>
          </a:prstGeom>
          <a:noFill/>
        </p:spPr>
        <p:txBody>
          <a:bodyPr wrap="square" rtlCol="0">
            <a:spAutoFit/>
          </a:bodyPr>
          <a:lstStyle/>
          <a:p>
            <a:r>
              <a:rPr lang="ar-SA" sz="2800" dirty="0" smtClean="0">
                <a:solidFill>
                  <a:srgbClr val="FF0000"/>
                </a:solidFill>
              </a:rPr>
              <a:t>قالَ فاخبرنِ عنِ الساعةِ قالَ ماالمسئول عنهاَ باِعلمَ</a:t>
            </a:r>
            <a:endParaRPr lang="en-US" dirty="0">
              <a:solidFill>
                <a:srgbClr val="FF0000"/>
              </a:solidFill>
            </a:endParaRPr>
          </a:p>
        </p:txBody>
      </p:sp>
      <p:sp>
        <p:nvSpPr>
          <p:cNvPr id="4" name="TextBox 3"/>
          <p:cNvSpPr txBox="1"/>
          <p:nvPr/>
        </p:nvSpPr>
        <p:spPr>
          <a:xfrm flipH="1">
            <a:off x="579548" y="1249251"/>
            <a:ext cx="10200067" cy="646331"/>
          </a:xfrm>
          <a:prstGeom prst="rect">
            <a:avLst/>
          </a:prstGeom>
          <a:noFill/>
        </p:spPr>
        <p:txBody>
          <a:bodyPr wrap="square" rtlCol="0">
            <a:spAutoFit/>
          </a:bodyPr>
          <a:lstStyle/>
          <a:p>
            <a:r>
              <a:rPr lang="bn-BD" dirty="0" smtClean="0"/>
              <a:t>অথঃপর লোকটি বললেন, আমাকে কিয়ামত সম্পর্কে অবহিত করুন,তখন রাসূল (সঃ)বললেন(এ বিষয়ে) যাকে প্রশ্ন করা হচ্ছে তিনি প্রশ্নকারীর চেয়ে বেশি অবহিত নন।(তথা বেশি জানেন না) </a:t>
            </a:r>
            <a:endParaRPr lang="en-US" dirty="0"/>
          </a:p>
        </p:txBody>
      </p:sp>
      <p:sp>
        <p:nvSpPr>
          <p:cNvPr id="6" name="TextBox 5"/>
          <p:cNvSpPr txBox="1"/>
          <p:nvPr/>
        </p:nvSpPr>
        <p:spPr>
          <a:xfrm flipH="1">
            <a:off x="579548" y="2273883"/>
            <a:ext cx="10848036" cy="523220"/>
          </a:xfrm>
          <a:prstGeom prst="rect">
            <a:avLst/>
          </a:prstGeom>
          <a:noFill/>
        </p:spPr>
        <p:txBody>
          <a:bodyPr wrap="square" rtlCol="0">
            <a:spAutoFit/>
          </a:bodyPr>
          <a:lstStyle/>
          <a:p>
            <a:r>
              <a:rPr lang="ar-SA" sz="2800" dirty="0" smtClean="0">
                <a:solidFill>
                  <a:srgbClr val="FF0000"/>
                </a:solidFill>
              </a:rPr>
              <a:t>قالَ فاَخبرنىِ عن امارتهاَ قَاَلَ انْ تلدَ الامةُ ربتهاَ</a:t>
            </a:r>
            <a:endParaRPr lang="en-US" dirty="0">
              <a:solidFill>
                <a:srgbClr val="FF0000"/>
              </a:solidFill>
            </a:endParaRPr>
          </a:p>
        </p:txBody>
      </p:sp>
      <p:sp>
        <p:nvSpPr>
          <p:cNvPr id="7" name="TextBox 6"/>
          <p:cNvSpPr txBox="1"/>
          <p:nvPr/>
        </p:nvSpPr>
        <p:spPr>
          <a:xfrm>
            <a:off x="450760" y="2975349"/>
            <a:ext cx="10757883" cy="646331"/>
          </a:xfrm>
          <a:prstGeom prst="rect">
            <a:avLst/>
          </a:prstGeom>
          <a:noFill/>
        </p:spPr>
        <p:txBody>
          <a:bodyPr wrap="square" rtlCol="0">
            <a:spAutoFit/>
          </a:bodyPr>
          <a:lstStyle/>
          <a:p>
            <a:r>
              <a:rPr lang="bn-BD" dirty="0" smtClean="0"/>
              <a:t>সে বলল,তাহলে আমাকে কিয়ামতের নিদর্শন সম্পর্কে অবহিত করুন।নবী করিম(সঃ)বললেন (তাঁর নিদর্শন হচ্ছে -)১।দাসী তার মনিবকে প্রসব করবে।  </a:t>
            </a:r>
            <a:endParaRPr lang="en-US" dirty="0"/>
          </a:p>
        </p:txBody>
      </p:sp>
      <p:sp>
        <p:nvSpPr>
          <p:cNvPr id="9" name="TextBox 8"/>
          <p:cNvSpPr txBox="1"/>
          <p:nvPr/>
        </p:nvSpPr>
        <p:spPr>
          <a:xfrm flipH="1">
            <a:off x="828675" y="4115356"/>
            <a:ext cx="10802318" cy="523220"/>
          </a:xfrm>
          <a:prstGeom prst="rect">
            <a:avLst/>
          </a:prstGeom>
          <a:noFill/>
        </p:spPr>
        <p:txBody>
          <a:bodyPr wrap="square" rtlCol="0">
            <a:spAutoFit/>
          </a:bodyPr>
          <a:lstStyle/>
          <a:p>
            <a:r>
              <a:rPr lang="ar-SA" sz="2800" dirty="0" smtClean="0">
                <a:solidFill>
                  <a:srgbClr val="FF0000"/>
                </a:solidFill>
              </a:rPr>
              <a:t>وان ترى اَلحفاةَ العراةَ العالةَ رعاءِ الشاءِ يتطاولون فى البنيانِ</a:t>
            </a:r>
            <a:endParaRPr lang="en-US" dirty="0">
              <a:solidFill>
                <a:srgbClr val="FF0000"/>
              </a:solidFill>
            </a:endParaRPr>
          </a:p>
        </p:txBody>
      </p:sp>
      <p:sp>
        <p:nvSpPr>
          <p:cNvPr id="10" name="TextBox 9"/>
          <p:cNvSpPr txBox="1"/>
          <p:nvPr/>
        </p:nvSpPr>
        <p:spPr>
          <a:xfrm>
            <a:off x="828675" y="6568225"/>
            <a:ext cx="184731" cy="369332"/>
          </a:xfrm>
          <a:prstGeom prst="rect">
            <a:avLst/>
          </a:prstGeom>
          <a:noFill/>
        </p:spPr>
        <p:txBody>
          <a:bodyPr wrap="none" rtlCol="0">
            <a:spAutoFit/>
          </a:bodyPr>
          <a:lstStyle/>
          <a:p>
            <a:endParaRPr lang="en-US"/>
          </a:p>
        </p:txBody>
      </p:sp>
      <p:sp>
        <p:nvSpPr>
          <p:cNvPr id="11" name="TextBox 10"/>
          <p:cNvSpPr txBox="1"/>
          <p:nvPr/>
        </p:nvSpPr>
        <p:spPr>
          <a:xfrm flipH="1">
            <a:off x="1198137" y="4939933"/>
            <a:ext cx="10010505" cy="646331"/>
          </a:xfrm>
          <a:prstGeom prst="rect">
            <a:avLst/>
          </a:prstGeom>
          <a:noFill/>
        </p:spPr>
        <p:txBody>
          <a:bodyPr wrap="square" rtlCol="0">
            <a:spAutoFit/>
          </a:bodyPr>
          <a:lstStyle/>
          <a:p>
            <a:r>
              <a:rPr lang="bn-BD" dirty="0" smtClean="0"/>
              <a:t>২।তুমি দেখতে পাবে যে,যাদের পায়ে জুতা ও পরনে কাপড় নেই,নিঃস্ব এবং বকরির রাখাল তারা বড় বড় প্রাসাদ তৈরিতে পরস্পর প্রতিযোগিতা করছে। </a:t>
            </a:r>
            <a:endParaRPr lang="en-US" dirty="0"/>
          </a:p>
        </p:txBody>
      </p:sp>
    </p:spTree>
    <p:extLst>
      <p:ext uri="{BB962C8B-B14F-4D97-AF65-F5344CB8AC3E}">
        <p14:creationId xmlns:p14="http://schemas.microsoft.com/office/powerpoint/2010/main" val="268338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4096" y="566670"/>
            <a:ext cx="10676586" cy="523220"/>
          </a:xfrm>
          <a:prstGeom prst="rect">
            <a:avLst/>
          </a:prstGeom>
          <a:noFill/>
        </p:spPr>
        <p:txBody>
          <a:bodyPr wrap="square" rtlCol="0">
            <a:spAutoFit/>
          </a:bodyPr>
          <a:lstStyle/>
          <a:p>
            <a:r>
              <a:rPr lang="ar-SA" sz="2800" dirty="0" smtClean="0">
                <a:solidFill>
                  <a:srgbClr val="00B050"/>
                </a:solidFill>
              </a:rPr>
              <a:t>قالَ ثمَ انطلقَ قلبثتُ ملياِ ثم قالَ لى ياعمرُ اتدرى منِ السائل قلتُ الله ورسولهُ اعلمُ</a:t>
            </a:r>
            <a:endParaRPr lang="en-US" dirty="0">
              <a:solidFill>
                <a:srgbClr val="00B050"/>
              </a:solidFill>
            </a:endParaRPr>
          </a:p>
        </p:txBody>
      </p:sp>
      <p:sp>
        <p:nvSpPr>
          <p:cNvPr id="4" name="TextBox 3"/>
          <p:cNvSpPr txBox="1"/>
          <p:nvPr/>
        </p:nvSpPr>
        <p:spPr>
          <a:xfrm>
            <a:off x="1056068" y="1420192"/>
            <a:ext cx="9015211" cy="923330"/>
          </a:xfrm>
          <a:prstGeom prst="rect">
            <a:avLst/>
          </a:prstGeom>
          <a:noFill/>
        </p:spPr>
        <p:txBody>
          <a:bodyPr wrap="square" rtlCol="0">
            <a:spAutoFit/>
          </a:bodyPr>
          <a:lstStyle/>
          <a:p>
            <a:r>
              <a:rPr lang="bn-BD" dirty="0" smtClean="0"/>
              <a:t>বর্ণনাকারী বলেন,এরপর লোকটি চলে গেল এবং আমরা বেশ কিছু সময় হতভম্ব হয়ে বসে থাকলাম।তারপর রাসূল(সঃ)আমাকে সম্বোধন করে বললেন,হে ওমর তুমি কি জানো প্রশ্নকারী লোকটি কে? আমি বললাম ,আল্লাহ ও তাঁর রাসূল(সঃ)-ই ভালো জানেন</a:t>
            </a:r>
            <a:endParaRPr lang="en-US" dirty="0"/>
          </a:p>
        </p:txBody>
      </p:sp>
      <p:sp>
        <p:nvSpPr>
          <p:cNvPr id="6" name="TextBox 5"/>
          <p:cNvSpPr txBox="1"/>
          <p:nvPr/>
        </p:nvSpPr>
        <p:spPr>
          <a:xfrm>
            <a:off x="895082" y="2343522"/>
            <a:ext cx="10354614" cy="461665"/>
          </a:xfrm>
          <a:prstGeom prst="rect">
            <a:avLst/>
          </a:prstGeom>
          <a:noFill/>
        </p:spPr>
        <p:txBody>
          <a:bodyPr wrap="square" rtlCol="0">
            <a:spAutoFit/>
          </a:bodyPr>
          <a:lstStyle/>
          <a:p>
            <a:r>
              <a:rPr lang="ar-SA" sz="2400" dirty="0" smtClean="0"/>
              <a:t>قالَ فاِنهُ جبرئيلُ اتكم يُعَلِكُمْ دينكُمْ رواه مسلم ورواه ابو هريرةَ مع اختلافٍ وفيه وا&lt;ا رايتَ الحفاةَ العراةَ</a:t>
            </a:r>
            <a:endParaRPr lang="en-US" sz="2400" dirty="0"/>
          </a:p>
        </p:txBody>
      </p:sp>
      <p:sp>
        <p:nvSpPr>
          <p:cNvPr id="7" name="TextBox 6"/>
          <p:cNvSpPr txBox="1"/>
          <p:nvPr/>
        </p:nvSpPr>
        <p:spPr>
          <a:xfrm flipH="1">
            <a:off x="895082" y="3266852"/>
            <a:ext cx="9332756" cy="923330"/>
          </a:xfrm>
          <a:prstGeom prst="rect">
            <a:avLst/>
          </a:prstGeom>
          <a:noFill/>
        </p:spPr>
        <p:txBody>
          <a:bodyPr wrap="square" rtlCol="0">
            <a:spAutoFit/>
          </a:bodyPr>
          <a:lstStyle/>
          <a:p>
            <a:r>
              <a:rPr lang="bn-BD" dirty="0" smtClean="0"/>
              <a:t>রাসূল (সঃ)বললেন লোকটি হলেন জিব্রাইল (আঃ) তোমাদের দীন শিক্ষা দেওয়ার জন্য এসেছিলেন।</a:t>
            </a:r>
          </a:p>
          <a:p>
            <a:r>
              <a:rPr lang="bn-BD" dirty="0" smtClean="0"/>
              <a:t>-(মুসলিম)এ হাদিসটি কিছু বেশ-কমসহ হযরত আবু হুরায়রা (রাঃ) বর্ণনা করেছেন।তাতে এ কথা গুলো রয়েছে যে,যখন তুমি নগ্ন পদ ও নগ্ন দেহ বিশিষ্ট </a:t>
            </a:r>
            <a:endParaRPr lang="en-US" dirty="0"/>
          </a:p>
        </p:txBody>
      </p:sp>
      <p:sp>
        <p:nvSpPr>
          <p:cNvPr id="8" name="TextBox 7"/>
          <p:cNvSpPr txBox="1"/>
          <p:nvPr/>
        </p:nvSpPr>
        <p:spPr>
          <a:xfrm flipH="1">
            <a:off x="334852" y="4421014"/>
            <a:ext cx="11475074" cy="461665"/>
          </a:xfrm>
          <a:prstGeom prst="rect">
            <a:avLst/>
          </a:prstGeom>
          <a:noFill/>
        </p:spPr>
        <p:txBody>
          <a:bodyPr wrap="square" rtlCol="0">
            <a:spAutoFit/>
          </a:bodyPr>
          <a:lstStyle/>
          <a:p>
            <a:r>
              <a:rPr lang="ar-SA" sz="2400" dirty="0" smtClean="0">
                <a:solidFill>
                  <a:srgbClr val="00B050"/>
                </a:solidFill>
              </a:rPr>
              <a:t>الصمَ البكمَ ملوكَ الارضِ فى خمسٍ لا يعلمهن الااللهُ ثم قرأ ان اللهَ عنده علم الساعةِ وينزلُ الغيثَ الاية –متفق عليه</a:t>
            </a:r>
            <a:endParaRPr lang="en-US" dirty="0">
              <a:solidFill>
                <a:srgbClr val="00B050"/>
              </a:solidFill>
            </a:endParaRPr>
          </a:p>
        </p:txBody>
      </p:sp>
      <p:sp>
        <p:nvSpPr>
          <p:cNvPr id="2" name="TextBox 1"/>
          <p:cNvSpPr txBox="1"/>
          <p:nvPr/>
        </p:nvSpPr>
        <p:spPr>
          <a:xfrm>
            <a:off x="579549" y="5396248"/>
            <a:ext cx="10934164" cy="923330"/>
          </a:xfrm>
          <a:prstGeom prst="rect">
            <a:avLst/>
          </a:prstGeom>
          <a:noFill/>
        </p:spPr>
        <p:txBody>
          <a:bodyPr wrap="square" rtlCol="0">
            <a:spAutoFit/>
          </a:bodyPr>
          <a:lstStyle/>
          <a:p>
            <a:r>
              <a:rPr lang="bn-BD" dirty="0" smtClean="0"/>
              <a:t>বধির ও বোবাদেরকে পৃথিবীর শাসক হিসাবে দেখতে পাবে।(আর এ কথাও আছে যে,)এমন পাচটি বিষয় আছে  যেগুলোর জ্ঞান আল্লাহ ছাড়া আর কারো নেই।অবশেষে নবী করিম (সঃ)কুরআনের আয়াত তেলাওয়াত করলেন যে, “নিশ্চয়ই আল্লাহর নিকট কিয়ামতের জ্ঞান রয়েছে এবং কখন বৃষ্টি বর্ষণ করবেন তা তিনি জানেন।(বুখারী ও মুসলিম) </a:t>
            </a:r>
            <a:endParaRPr lang="en-US" sz="1600" dirty="0"/>
          </a:p>
        </p:txBody>
      </p:sp>
    </p:spTree>
    <p:extLst>
      <p:ext uri="{BB962C8B-B14F-4D97-AF65-F5344CB8AC3E}">
        <p14:creationId xmlns:p14="http://schemas.microsoft.com/office/powerpoint/2010/main" val="3651163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800" decel="100000"/>
                                        <p:tgtEl>
                                          <p:spTgt spid="2"/>
                                        </p:tgtEl>
                                      </p:cBhvr>
                                    </p:animEffect>
                                    <p:anim calcmode="lin" valueType="num">
                                      <p:cBhvr>
                                        <p:cTn id="46" dur="800" decel="100000" fill="hold"/>
                                        <p:tgtEl>
                                          <p:spTgt spid="2"/>
                                        </p:tgtEl>
                                        <p:attrNameLst>
                                          <p:attrName>style.rotation</p:attrName>
                                        </p:attrNameLst>
                                      </p:cBhvr>
                                      <p:tavLst>
                                        <p:tav tm="0">
                                          <p:val>
                                            <p:fltVal val="-90"/>
                                          </p:val>
                                        </p:tav>
                                        <p:tav tm="100000">
                                          <p:val>
                                            <p:fltVal val="0"/>
                                          </p:val>
                                        </p:tav>
                                      </p:tavLst>
                                    </p:anim>
                                    <p:anim calcmode="lin" valueType="num">
                                      <p:cBhvr>
                                        <p:cTn id="47" dur="800" decel="100000" fill="hold"/>
                                        <p:tgtEl>
                                          <p:spTgt spid="2"/>
                                        </p:tgtEl>
                                        <p:attrNameLst>
                                          <p:attrName>ppt_x</p:attrName>
                                        </p:attrNameLst>
                                      </p:cBhvr>
                                      <p:tavLst>
                                        <p:tav tm="0">
                                          <p:val>
                                            <p:strVal val="#ppt_x+0.4"/>
                                          </p:val>
                                        </p:tav>
                                        <p:tav tm="100000">
                                          <p:val>
                                            <p:strVal val="#ppt_x-0.05"/>
                                          </p:val>
                                        </p:tav>
                                      </p:tavLst>
                                    </p:anim>
                                    <p:anim calcmode="lin" valueType="num">
                                      <p:cBhvr>
                                        <p:cTn id="48" dur="800" decel="100000" fill="hold"/>
                                        <p:tgtEl>
                                          <p:spTgt spid="2"/>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7893" y="154546"/>
            <a:ext cx="6890197" cy="97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rgbClr val="002060"/>
                </a:solidFill>
              </a:rPr>
              <a:t>শব্দসমুহের বিশ্লেষণ</a:t>
            </a:r>
            <a:endParaRPr lang="en-US"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2554101"/>
              </p:ext>
            </p:extLst>
          </p:nvPr>
        </p:nvGraphicFramePr>
        <p:xfrm>
          <a:off x="566667" y="1622738"/>
          <a:ext cx="11372048" cy="4663440"/>
        </p:xfrm>
        <a:graphic>
          <a:graphicData uri="http://schemas.openxmlformats.org/drawingml/2006/table">
            <a:tbl>
              <a:tblPr firstRow="1" bandRow="1">
                <a:tableStyleId>{5C22544A-7EE6-4342-B048-85BDC9FD1C3A}</a:tableStyleId>
              </a:tblPr>
              <a:tblGrid>
                <a:gridCol w="1421506"/>
                <a:gridCol w="1421506"/>
                <a:gridCol w="1421506"/>
                <a:gridCol w="1421506"/>
                <a:gridCol w="1421506"/>
                <a:gridCol w="1421506"/>
                <a:gridCol w="1421506"/>
                <a:gridCol w="1421506"/>
              </a:tblGrid>
              <a:tr h="128789">
                <a:tc>
                  <a:txBody>
                    <a:bodyPr/>
                    <a:lstStyle/>
                    <a:p>
                      <a:r>
                        <a:rPr lang="bn-BD" dirty="0" smtClean="0"/>
                        <a:t>প্রদত্ত শব্দ</a:t>
                      </a:r>
                      <a:endParaRPr lang="en-US" dirty="0"/>
                    </a:p>
                  </a:txBody>
                  <a:tcPr/>
                </a:tc>
                <a:tc>
                  <a:txBody>
                    <a:bodyPr/>
                    <a:lstStyle/>
                    <a:p>
                      <a:r>
                        <a:rPr lang="bn-BD" dirty="0" smtClean="0"/>
                        <a:t>সীগাহ</a:t>
                      </a:r>
                      <a:endParaRPr lang="en-US" dirty="0"/>
                    </a:p>
                  </a:txBody>
                  <a:tcPr/>
                </a:tc>
                <a:tc>
                  <a:txBody>
                    <a:bodyPr/>
                    <a:lstStyle/>
                    <a:p>
                      <a:r>
                        <a:rPr lang="bn-BD" dirty="0" smtClean="0"/>
                        <a:t>বহছ</a:t>
                      </a:r>
                      <a:endParaRPr lang="en-US" dirty="0"/>
                    </a:p>
                  </a:txBody>
                  <a:tcPr/>
                </a:tc>
                <a:tc>
                  <a:txBody>
                    <a:bodyPr/>
                    <a:lstStyle/>
                    <a:p>
                      <a:r>
                        <a:rPr lang="bn-BD" dirty="0" smtClean="0"/>
                        <a:t>বাব</a:t>
                      </a:r>
                      <a:endParaRPr lang="en-US" dirty="0"/>
                    </a:p>
                  </a:txBody>
                  <a:tcPr/>
                </a:tc>
                <a:tc>
                  <a:txBody>
                    <a:bodyPr/>
                    <a:lstStyle/>
                    <a:p>
                      <a:r>
                        <a:rPr lang="bn-BD" dirty="0" smtClean="0"/>
                        <a:t>মাসদার</a:t>
                      </a:r>
                      <a:endParaRPr lang="en-US" dirty="0"/>
                    </a:p>
                  </a:txBody>
                  <a:tcPr/>
                </a:tc>
                <a:tc>
                  <a:txBody>
                    <a:bodyPr/>
                    <a:lstStyle/>
                    <a:p>
                      <a:r>
                        <a:rPr lang="bn-BD" dirty="0" smtClean="0"/>
                        <a:t>মাদ্দাহ</a:t>
                      </a:r>
                      <a:endParaRPr lang="en-US" dirty="0"/>
                    </a:p>
                  </a:txBody>
                  <a:tcPr/>
                </a:tc>
                <a:tc>
                  <a:txBody>
                    <a:bodyPr/>
                    <a:lstStyle/>
                    <a:p>
                      <a:r>
                        <a:rPr lang="bn-BD" dirty="0" smtClean="0"/>
                        <a:t>জিন্স </a:t>
                      </a:r>
                      <a:endParaRPr lang="en-US" dirty="0"/>
                    </a:p>
                  </a:txBody>
                  <a:tcPr/>
                </a:tc>
                <a:tc>
                  <a:txBody>
                    <a:bodyPr/>
                    <a:lstStyle/>
                    <a:p>
                      <a:r>
                        <a:rPr lang="bn-BD" dirty="0" smtClean="0"/>
                        <a:t>বাংলা</a:t>
                      </a:r>
                      <a:r>
                        <a:rPr lang="bn-BD" baseline="0" dirty="0" smtClean="0"/>
                        <a:t> অর্থ </a:t>
                      </a:r>
                      <a:endParaRPr lang="en-US" dirty="0"/>
                    </a:p>
                  </a:txBody>
                  <a:tcPr/>
                </a:tc>
              </a:tr>
              <a:tr h="638792">
                <a:tc>
                  <a:txBody>
                    <a:bodyPr/>
                    <a:lstStyle/>
                    <a:p>
                      <a:r>
                        <a:rPr lang="ar-SA" dirty="0" smtClean="0"/>
                        <a:t>طلع</a:t>
                      </a:r>
                      <a:endParaRPr lang="en-US" dirty="0"/>
                    </a:p>
                  </a:txBody>
                  <a:tcPr/>
                </a:tc>
                <a:tc>
                  <a:txBody>
                    <a:bodyPr/>
                    <a:lstStyle/>
                    <a:p>
                      <a:r>
                        <a:rPr lang="ar-SA" dirty="0" smtClean="0"/>
                        <a:t>واحد مزكرغائب</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فعلِ الماضى معروف</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ar-SA" dirty="0" smtClean="0"/>
                        <a:t>نصر</a:t>
                      </a:r>
                      <a:endParaRPr lang="en-US" dirty="0"/>
                    </a:p>
                  </a:txBody>
                  <a:tcPr/>
                </a:tc>
                <a:tc>
                  <a:txBody>
                    <a:bodyPr/>
                    <a:lstStyle/>
                    <a:p>
                      <a:r>
                        <a:rPr lang="ar-SA" dirty="0" smtClean="0"/>
                        <a:t>الطلوع</a:t>
                      </a:r>
                      <a:endParaRPr lang="en-US" dirty="0"/>
                    </a:p>
                  </a:txBody>
                  <a:tcPr/>
                </a:tc>
                <a:tc>
                  <a:txBody>
                    <a:bodyPr/>
                    <a:lstStyle/>
                    <a:p>
                      <a:r>
                        <a:rPr lang="ar-SA" dirty="0" smtClean="0"/>
                        <a:t>ط ل ع</a:t>
                      </a:r>
                      <a:endParaRPr lang="en-US" dirty="0"/>
                    </a:p>
                  </a:txBody>
                  <a:tcPr/>
                </a:tc>
                <a:tc>
                  <a:txBody>
                    <a:bodyPr/>
                    <a:lstStyle/>
                    <a:p>
                      <a:r>
                        <a:rPr lang="ar-SA" dirty="0" smtClean="0"/>
                        <a:t>صحيح</a:t>
                      </a:r>
                      <a:endParaRPr lang="en-US" dirty="0"/>
                    </a:p>
                  </a:txBody>
                  <a:tcPr/>
                </a:tc>
                <a:tc>
                  <a:txBody>
                    <a:bodyPr/>
                    <a:lstStyle/>
                    <a:p>
                      <a:r>
                        <a:rPr lang="bn-BD" dirty="0" smtClean="0"/>
                        <a:t>উদিত হল</a:t>
                      </a:r>
                      <a:r>
                        <a:rPr lang="bn-BD" baseline="0" dirty="0" smtClean="0"/>
                        <a:t> বা আসল </a:t>
                      </a:r>
                      <a:endParaRPr lang="en-US" dirty="0"/>
                    </a:p>
                  </a:txBody>
                  <a:tcPr/>
                </a:tc>
              </a:tr>
              <a:tr h="553791">
                <a:tc>
                  <a:txBody>
                    <a:bodyPr/>
                    <a:lstStyle/>
                    <a:p>
                      <a:r>
                        <a:rPr lang="ar-SA" dirty="0" smtClean="0"/>
                        <a:t>اِسْتَطَعْتَ</a:t>
                      </a:r>
                      <a:endParaRPr lang="en-US" dirty="0"/>
                    </a:p>
                  </a:txBody>
                  <a:tcPr/>
                </a:tc>
                <a:tc>
                  <a:txBody>
                    <a:bodyPr/>
                    <a:lstStyle/>
                    <a:p>
                      <a:r>
                        <a:rPr lang="ar-SA" dirty="0" smtClean="0"/>
                        <a:t>واحد مزكر</a:t>
                      </a:r>
                      <a:r>
                        <a:rPr lang="ar-SA" baseline="0" dirty="0" smtClean="0"/>
                        <a:t> حا ضر</a:t>
                      </a:r>
                      <a:endParaRPr lang="en-US"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فعلِ الماضى معروف</a:t>
                      </a:r>
                      <a:endParaRPr lang="en-US" dirty="0" smtClean="0"/>
                    </a:p>
                    <a:p>
                      <a:endParaRPr lang="en-US" dirty="0"/>
                    </a:p>
                  </a:txBody>
                  <a:tcPr/>
                </a:tc>
                <a:tc>
                  <a:txBody>
                    <a:bodyPr/>
                    <a:lstStyle/>
                    <a:p>
                      <a:r>
                        <a:rPr lang="ar-SA" dirty="0" smtClean="0"/>
                        <a:t>استفعال</a:t>
                      </a:r>
                      <a:endParaRPr lang="en-US" dirty="0"/>
                    </a:p>
                  </a:txBody>
                  <a:tcPr/>
                </a:tc>
                <a:tc>
                  <a:txBody>
                    <a:bodyPr/>
                    <a:lstStyle/>
                    <a:p>
                      <a:r>
                        <a:rPr lang="ar-SA" dirty="0" smtClean="0"/>
                        <a:t>الاستطاعة</a:t>
                      </a:r>
                      <a:endParaRPr lang="en-US" dirty="0"/>
                    </a:p>
                  </a:txBody>
                  <a:tcPr/>
                </a:tc>
                <a:tc>
                  <a:txBody>
                    <a:bodyPr/>
                    <a:lstStyle/>
                    <a:p>
                      <a:r>
                        <a:rPr lang="ar-SA" dirty="0" smtClean="0"/>
                        <a:t>ط</a:t>
                      </a:r>
                      <a:r>
                        <a:rPr lang="ar-SA" baseline="0" dirty="0" smtClean="0"/>
                        <a:t> – و – ع </a:t>
                      </a:r>
                      <a:endParaRPr lang="en-US" dirty="0"/>
                    </a:p>
                  </a:txBody>
                  <a:tcPr/>
                </a:tc>
                <a:tc>
                  <a:txBody>
                    <a:bodyPr/>
                    <a:lstStyle/>
                    <a:p>
                      <a:r>
                        <a:rPr lang="ar-SA" dirty="0" smtClean="0"/>
                        <a:t>اجوف واوى</a:t>
                      </a:r>
                      <a:endParaRPr lang="en-US" dirty="0"/>
                    </a:p>
                  </a:txBody>
                  <a:tcPr/>
                </a:tc>
                <a:tc>
                  <a:txBody>
                    <a:bodyPr/>
                    <a:lstStyle/>
                    <a:p>
                      <a:r>
                        <a:rPr lang="bn-BD" dirty="0" smtClean="0"/>
                        <a:t>তুমি</a:t>
                      </a:r>
                      <a:r>
                        <a:rPr lang="bn-BD" baseline="0" dirty="0" smtClean="0"/>
                        <a:t> সক্ষম হয়েছ </a:t>
                      </a:r>
                      <a:endParaRPr lang="en-US" dirty="0"/>
                    </a:p>
                  </a:txBody>
                  <a:tcPr/>
                </a:tc>
              </a:tr>
              <a:tr h="631065">
                <a:tc>
                  <a:txBody>
                    <a:bodyPr/>
                    <a:lstStyle/>
                    <a:p>
                      <a:r>
                        <a:rPr lang="ar-SA" dirty="0" smtClean="0"/>
                        <a:t>قَالَ</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واحد مزكرغائب</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فعلِ الماضى معروف</a:t>
                      </a:r>
                      <a:endParaRPr lang="en-US" dirty="0" smtClean="0"/>
                    </a:p>
                    <a:p>
                      <a:endParaRPr lang="en-US" dirty="0"/>
                    </a:p>
                  </a:txBody>
                  <a:tcPr/>
                </a:tc>
                <a:tc>
                  <a:txBody>
                    <a:bodyPr/>
                    <a:lstStyle/>
                    <a:p>
                      <a:r>
                        <a:rPr lang="ar-SA" dirty="0" smtClean="0"/>
                        <a:t>نصر</a:t>
                      </a:r>
                      <a:endParaRPr lang="en-US" dirty="0"/>
                    </a:p>
                  </a:txBody>
                  <a:tcPr/>
                </a:tc>
                <a:tc>
                  <a:txBody>
                    <a:bodyPr/>
                    <a:lstStyle/>
                    <a:p>
                      <a:r>
                        <a:rPr lang="ar-SA" dirty="0" smtClean="0"/>
                        <a:t>القول</a:t>
                      </a:r>
                      <a:endParaRPr lang="en-US" dirty="0"/>
                    </a:p>
                  </a:txBody>
                  <a:tcPr/>
                </a:tc>
                <a:tc>
                  <a:txBody>
                    <a:bodyPr/>
                    <a:lstStyle/>
                    <a:p>
                      <a:r>
                        <a:rPr lang="ar-SA" dirty="0" smtClean="0"/>
                        <a:t>ق – و - ل</a:t>
                      </a:r>
                      <a:endParaRPr lang="en-US" dirty="0"/>
                    </a:p>
                  </a:txBody>
                  <a:tcPr/>
                </a:tc>
                <a:tc>
                  <a:txBody>
                    <a:bodyPr/>
                    <a:lstStyle/>
                    <a:p>
                      <a:r>
                        <a:rPr lang="ar-SA" dirty="0" smtClean="0"/>
                        <a:t>اجوف واوى</a:t>
                      </a:r>
                      <a:endParaRPr lang="en-US" dirty="0"/>
                    </a:p>
                  </a:txBody>
                  <a:tcPr/>
                </a:tc>
                <a:tc>
                  <a:txBody>
                    <a:bodyPr/>
                    <a:lstStyle/>
                    <a:p>
                      <a:r>
                        <a:rPr lang="bn-BD" dirty="0" smtClean="0"/>
                        <a:t>তিনি</a:t>
                      </a:r>
                      <a:r>
                        <a:rPr lang="bn-BD" baseline="0" dirty="0" smtClean="0"/>
                        <a:t> বলেছেন </a:t>
                      </a:r>
                      <a:endParaRPr lang="en-US" dirty="0"/>
                    </a:p>
                  </a:txBody>
                  <a:tcPr/>
                </a:tc>
              </a:tr>
              <a:tr h="631065">
                <a:tc>
                  <a:txBody>
                    <a:bodyPr/>
                    <a:lstStyle/>
                    <a:p>
                      <a:r>
                        <a:rPr lang="ar-SA" dirty="0" smtClean="0"/>
                        <a:t>تُؤمِنُ</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واحد مزكر</a:t>
                      </a:r>
                      <a:r>
                        <a:rPr lang="ar-SA" baseline="0" dirty="0" smtClean="0"/>
                        <a:t> حا ضر</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فعل</a:t>
                      </a:r>
                      <a:r>
                        <a:rPr lang="ar-SA" baseline="0" dirty="0" smtClean="0"/>
                        <a:t> مضارع</a:t>
                      </a:r>
                      <a:r>
                        <a:rPr lang="ar-SA" dirty="0" smtClean="0"/>
                        <a:t> معروف</a:t>
                      </a:r>
                      <a:endParaRPr lang="en-US" dirty="0" smtClean="0"/>
                    </a:p>
                  </a:txBody>
                  <a:tcPr/>
                </a:tc>
                <a:tc>
                  <a:txBody>
                    <a:bodyPr/>
                    <a:lstStyle/>
                    <a:p>
                      <a:r>
                        <a:rPr lang="ar-SA" dirty="0" smtClean="0"/>
                        <a:t>افعال</a:t>
                      </a:r>
                      <a:endParaRPr lang="en-US" dirty="0"/>
                    </a:p>
                  </a:txBody>
                  <a:tcPr/>
                </a:tc>
                <a:tc>
                  <a:txBody>
                    <a:bodyPr/>
                    <a:lstStyle/>
                    <a:p>
                      <a:r>
                        <a:rPr lang="ar-SA" dirty="0" smtClean="0"/>
                        <a:t>الايمان</a:t>
                      </a:r>
                      <a:endParaRPr lang="en-US" dirty="0"/>
                    </a:p>
                  </a:txBody>
                  <a:tcPr/>
                </a:tc>
                <a:tc>
                  <a:txBody>
                    <a:bodyPr/>
                    <a:lstStyle/>
                    <a:p>
                      <a:r>
                        <a:rPr lang="ar-SA" dirty="0" smtClean="0"/>
                        <a:t>ا – م - ن</a:t>
                      </a:r>
                      <a:endParaRPr lang="en-US" dirty="0"/>
                    </a:p>
                  </a:txBody>
                  <a:tcPr/>
                </a:tc>
                <a:tc>
                  <a:txBody>
                    <a:bodyPr/>
                    <a:lstStyle/>
                    <a:p>
                      <a:r>
                        <a:rPr lang="ar-SA" dirty="0" smtClean="0"/>
                        <a:t>مهموز فا</a:t>
                      </a:r>
                      <a:endParaRPr lang="en-US" dirty="0"/>
                    </a:p>
                  </a:txBody>
                  <a:tcPr/>
                </a:tc>
                <a:tc>
                  <a:txBody>
                    <a:bodyPr/>
                    <a:lstStyle/>
                    <a:p>
                      <a:r>
                        <a:rPr lang="bn-BD" dirty="0" smtClean="0"/>
                        <a:t>তুমি</a:t>
                      </a:r>
                      <a:r>
                        <a:rPr lang="bn-BD" baseline="0" dirty="0" smtClean="0"/>
                        <a:t> ঈমান আনবে </a:t>
                      </a:r>
                      <a:endParaRPr lang="en-US" dirty="0"/>
                    </a:p>
                  </a:txBody>
                  <a:tcPr/>
                </a:tc>
              </a:tr>
              <a:tr h="631065">
                <a:tc>
                  <a:txBody>
                    <a:bodyPr/>
                    <a:lstStyle/>
                    <a:p>
                      <a:r>
                        <a:rPr lang="ar-SA" dirty="0" smtClean="0"/>
                        <a:t>لاَيُرى</a:t>
                      </a:r>
                      <a:endParaRPr lang="en-US" dirty="0"/>
                    </a:p>
                  </a:txBody>
                  <a:tcPr/>
                </a:tc>
                <a:tc>
                  <a:txBody>
                    <a:bodyPr/>
                    <a:lstStyle/>
                    <a:p>
                      <a:r>
                        <a:rPr lang="ar-SA" dirty="0" smtClean="0"/>
                        <a:t>واحد مزكرغائب</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dirty="0" smtClean="0"/>
                        <a:t>فعل مضارع مجهول</a:t>
                      </a:r>
                      <a:endParaRPr lang="en-US" dirty="0" smtClean="0"/>
                    </a:p>
                  </a:txBody>
                  <a:tcPr/>
                </a:tc>
                <a:tc>
                  <a:txBody>
                    <a:bodyPr/>
                    <a:lstStyle/>
                    <a:p>
                      <a:r>
                        <a:rPr lang="ar-SA" dirty="0" smtClean="0"/>
                        <a:t>فتح</a:t>
                      </a:r>
                      <a:endParaRPr lang="en-US" dirty="0"/>
                    </a:p>
                  </a:txBody>
                  <a:tcPr/>
                </a:tc>
                <a:tc>
                  <a:txBody>
                    <a:bodyPr/>
                    <a:lstStyle/>
                    <a:p>
                      <a:r>
                        <a:rPr lang="ar-SA" dirty="0" smtClean="0"/>
                        <a:t>الروية</a:t>
                      </a:r>
                      <a:endParaRPr lang="en-US" dirty="0"/>
                    </a:p>
                  </a:txBody>
                  <a:tcPr/>
                </a:tc>
                <a:tc>
                  <a:txBody>
                    <a:bodyPr/>
                    <a:lstStyle/>
                    <a:p>
                      <a:r>
                        <a:rPr lang="ar-SA" dirty="0" smtClean="0"/>
                        <a:t>ر – أ - ى</a:t>
                      </a:r>
                      <a:endParaRPr lang="en-US" dirty="0"/>
                    </a:p>
                  </a:txBody>
                  <a:tcPr/>
                </a:tc>
                <a:tc>
                  <a:txBody>
                    <a:bodyPr/>
                    <a:lstStyle/>
                    <a:p>
                      <a:r>
                        <a:rPr lang="ar-SA" dirty="0" smtClean="0"/>
                        <a:t>مركب</a:t>
                      </a:r>
                      <a:endParaRPr lang="en-US" dirty="0"/>
                    </a:p>
                  </a:txBody>
                  <a:tcPr/>
                </a:tc>
                <a:tc>
                  <a:txBody>
                    <a:bodyPr/>
                    <a:lstStyle/>
                    <a:p>
                      <a:r>
                        <a:rPr lang="bn-BD" smtClean="0"/>
                        <a:t>তাঁকে</a:t>
                      </a:r>
                      <a:r>
                        <a:rPr lang="bn-BD" baseline="0" smtClean="0"/>
                        <a:t> দেখা যায়নি </a:t>
                      </a:r>
                      <a:endParaRPr lang="en-US" dirty="0"/>
                    </a:p>
                  </a:txBody>
                  <a:tcPr/>
                </a:tc>
              </a:tr>
            </a:tbl>
          </a:graphicData>
        </a:graphic>
      </p:graphicFrame>
    </p:spTree>
    <p:extLst>
      <p:ext uri="{BB962C8B-B14F-4D97-AF65-F5344CB8AC3E}">
        <p14:creationId xmlns:p14="http://schemas.microsoft.com/office/powerpoint/2010/main" val="1098867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Scale>
                                      <p:cBhvr>
                                        <p:cTn id="15" dur="2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500" decel="50000" fill="hold">
                                          <p:stCondLst>
                                            <p:cond delay="0"/>
                                          </p:stCondLst>
                                        </p:cTn>
                                        <p:tgtEl>
                                          <p:spTgt spid="3"/>
                                        </p:tgtEl>
                                        <p:attrNameLst>
                                          <p:attrName>ppt_x</p:attrName>
                                          <p:attrName>ppt_y</p:attrName>
                                        </p:attrNameLst>
                                      </p:cBhvr>
                                    </p:animMotion>
                                    <p:animEffect transition="in" filter="fade">
                                      <p:cBhvr>
                                        <p:cTn id="1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21228" y="347730"/>
            <a:ext cx="6181859" cy="1352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0000"/>
                </a:solidFill>
              </a:rPr>
              <a:t>ঘরে বসে লিখ </a:t>
            </a:r>
            <a:endParaRPr lang="en-US" sz="3200" dirty="0">
              <a:solidFill>
                <a:srgbClr val="FF0000"/>
              </a:solidFill>
            </a:endParaRPr>
          </a:p>
        </p:txBody>
      </p:sp>
      <p:sp>
        <p:nvSpPr>
          <p:cNvPr id="3" name="TextBox 2"/>
          <p:cNvSpPr txBox="1"/>
          <p:nvPr/>
        </p:nvSpPr>
        <p:spPr>
          <a:xfrm>
            <a:off x="566670" y="2653048"/>
            <a:ext cx="9994006" cy="369332"/>
          </a:xfrm>
          <a:prstGeom prst="rect">
            <a:avLst/>
          </a:prstGeom>
          <a:noFill/>
        </p:spPr>
        <p:txBody>
          <a:bodyPr wrap="square" rtlCol="0">
            <a:spAutoFit/>
          </a:bodyPr>
          <a:lstStyle/>
          <a:p>
            <a:r>
              <a:rPr lang="bn-BD" dirty="0" smtClean="0"/>
              <a:t>শব্দা বলির তাহকীক কর </a:t>
            </a:r>
            <a:endParaRPr lang="en-US" dirty="0"/>
          </a:p>
        </p:txBody>
      </p:sp>
      <p:sp>
        <p:nvSpPr>
          <p:cNvPr id="4" name="Rectangle 3"/>
          <p:cNvSpPr/>
          <p:nvPr/>
        </p:nvSpPr>
        <p:spPr>
          <a:xfrm>
            <a:off x="798490" y="3876541"/>
            <a:ext cx="9105364" cy="1081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800" dirty="0" smtClean="0">
                <a:solidFill>
                  <a:srgbClr val="002060"/>
                </a:solidFill>
              </a:rPr>
              <a:t>حقق الالفاظ: طلع –لايرى - قال</a:t>
            </a:r>
            <a:endParaRPr lang="en-US" sz="4800" dirty="0">
              <a:solidFill>
                <a:srgbClr val="002060"/>
              </a:solidFill>
            </a:endParaRPr>
          </a:p>
        </p:txBody>
      </p:sp>
    </p:spTree>
    <p:extLst>
      <p:ext uri="{BB962C8B-B14F-4D97-AF65-F5344CB8AC3E}">
        <p14:creationId xmlns:p14="http://schemas.microsoft.com/office/powerpoint/2010/main" val="3248739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set>
                                      <p:cBhvr>
                                        <p:cTn id="15" dur="455" fill="hold">
                                          <p:stCondLst>
                                            <p:cond delay="0"/>
                                          </p:stCondLst>
                                        </p:cTn>
                                        <p:tgtEl>
                                          <p:spTgt spid="3"/>
                                        </p:tgtEl>
                                        <p:attrNameLst>
                                          <p:attrName>style.rotation</p:attrName>
                                        </p:attrNameLst>
                                      </p:cBhvr>
                                      <p:to>
                                        <p:strVal val="-45.0"/>
                                      </p:to>
                                    </p:set>
                                    <p:anim calcmode="lin" valueType="num">
                                      <p:cBhvr>
                                        <p:cTn id="1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8349" y="540913"/>
            <a:ext cx="7018986" cy="1378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t>মূল্যায়ন </a:t>
            </a:r>
            <a:endParaRPr lang="en-US" sz="4400" dirty="0"/>
          </a:p>
        </p:txBody>
      </p:sp>
      <p:sp>
        <p:nvSpPr>
          <p:cNvPr id="3" name="TextBox 2"/>
          <p:cNvSpPr txBox="1"/>
          <p:nvPr/>
        </p:nvSpPr>
        <p:spPr>
          <a:xfrm>
            <a:off x="566670" y="3065172"/>
            <a:ext cx="9994006" cy="923330"/>
          </a:xfrm>
          <a:prstGeom prst="rect">
            <a:avLst/>
          </a:prstGeom>
          <a:noFill/>
        </p:spPr>
        <p:txBody>
          <a:bodyPr wrap="square" rtlCol="0">
            <a:spAutoFit/>
          </a:bodyPr>
          <a:lstStyle/>
          <a:p>
            <a:r>
              <a:rPr lang="bn-BD" dirty="0" smtClean="0"/>
              <a:t>১।ঈমান শব্দের আভিধানিক ও পারিভাষিক অর্থ কি?ঈমান ও ইসলামের মধ্য পার্থক্য কি। </a:t>
            </a:r>
          </a:p>
          <a:p>
            <a:r>
              <a:rPr lang="bn-BD" dirty="0" smtClean="0"/>
              <a:t>২।হাদিসের আলোকে আগন্তক ব্যাক্তি কে ছিলেন ? </a:t>
            </a:r>
          </a:p>
          <a:p>
            <a:r>
              <a:rPr lang="bn-BD" dirty="0" smtClean="0"/>
              <a:t>৩।যাকাত শব্দের আভিধানিক পারিভাষিক অর্থ লিখ?  </a:t>
            </a:r>
            <a:endParaRPr lang="en-US" dirty="0"/>
          </a:p>
        </p:txBody>
      </p:sp>
    </p:spTree>
    <p:extLst>
      <p:ext uri="{BB962C8B-B14F-4D97-AF65-F5344CB8AC3E}">
        <p14:creationId xmlns:p14="http://schemas.microsoft.com/office/powerpoint/2010/main" val="348981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378039" y="502276"/>
            <a:ext cx="8873544" cy="229243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lowchart: Punched Tape 3"/>
          <p:cNvSpPr/>
          <p:nvPr/>
        </p:nvSpPr>
        <p:spPr>
          <a:xfrm>
            <a:off x="1983346" y="965915"/>
            <a:ext cx="7662929" cy="13651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rgbClr val="FF0000"/>
                </a:solidFill>
              </a:rPr>
              <a:t>ধন্যবাদ সবাইকে </a:t>
            </a:r>
            <a:endParaRPr lang="en-US"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931" y="3258354"/>
            <a:ext cx="9169758" cy="3143250"/>
          </a:xfrm>
          <a:prstGeom prst="rect">
            <a:avLst/>
          </a:prstGeom>
        </p:spPr>
      </p:pic>
    </p:spTree>
    <p:extLst>
      <p:ext uri="{BB962C8B-B14F-4D97-AF65-F5344CB8AC3E}">
        <p14:creationId xmlns:p14="http://schemas.microsoft.com/office/powerpoint/2010/main" val="39552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t>			</a:t>
            </a:r>
            <a:r>
              <a:rPr lang="bn-BD" dirty="0" smtClean="0">
                <a:solidFill>
                  <a:srgbClr val="002060"/>
                </a:solidFill>
              </a:rPr>
              <a:t>শিক্ষক পরিচিতি </a:t>
            </a:r>
            <a:endParaRPr lang="en-US" dirty="0">
              <a:solidFill>
                <a:srgbClr val="002060"/>
              </a:solidFill>
            </a:endParaRPr>
          </a:p>
        </p:txBody>
      </p:sp>
      <p:pic>
        <p:nvPicPr>
          <p:cNvPr id="6" name="Content Placeholder 5"/>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004552" y="1790163"/>
            <a:ext cx="3258355" cy="4013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5313609" y="2380187"/>
            <a:ext cx="6040191" cy="2031325"/>
          </a:xfrm>
          <a:prstGeom prst="rect">
            <a:avLst/>
          </a:prstGeom>
          <a:noFill/>
        </p:spPr>
        <p:txBody>
          <a:bodyPr wrap="square" rtlCol="0">
            <a:spAutoFit/>
          </a:bodyPr>
          <a:lstStyle/>
          <a:p>
            <a:r>
              <a:rPr lang="bn-BD" dirty="0" smtClean="0"/>
              <a:t>নামঃ মোঃশফিকুল ইসলাম</a:t>
            </a:r>
          </a:p>
          <a:p>
            <a:r>
              <a:rPr lang="bn-BD" dirty="0" smtClean="0"/>
              <a:t>প্রভাষক আরবি</a:t>
            </a:r>
          </a:p>
          <a:p>
            <a:r>
              <a:rPr lang="bn-BD" dirty="0" smtClean="0"/>
              <a:t>পুর এম,ইউ,ফাজিল(স্নাতক)মাদ্‌রাসা </a:t>
            </a:r>
          </a:p>
          <a:p>
            <a:r>
              <a:rPr lang="bn-BD" dirty="0" smtClean="0"/>
              <a:t>কালাই,জয়পুরহাট</a:t>
            </a:r>
          </a:p>
          <a:p>
            <a:r>
              <a:rPr lang="bn-BD" dirty="0" smtClean="0"/>
              <a:t>ইমেইলঃ </a:t>
            </a:r>
            <a:r>
              <a:rPr lang="en-US" dirty="0" smtClean="0">
                <a:hlinkClick r:id="rId4"/>
              </a:rPr>
              <a:t>shofiqulislam1122@gmail.com</a:t>
            </a:r>
            <a:endParaRPr lang="en-US" dirty="0" smtClean="0"/>
          </a:p>
          <a:p>
            <a:r>
              <a:rPr lang="bn-BD" dirty="0" smtClean="0"/>
              <a:t>মোবাইলঃ০১৭১৩৭৪৯৪০৫</a:t>
            </a:r>
          </a:p>
          <a:p>
            <a:r>
              <a:rPr lang="bn-BD" dirty="0" smtClean="0"/>
              <a:t>ফেসবুকঃএম শফিকুল ইসলাম </a:t>
            </a:r>
            <a:endParaRPr lang="en-US" dirty="0"/>
          </a:p>
        </p:txBody>
      </p:sp>
    </p:spTree>
    <p:extLst>
      <p:ext uri="{BB962C8B-B14F-4D97-AF65-F5344CB8AC3E}">
        <p14:creationId xmlns:p14="http://schemas.microsoft.com/office/powerpoint/2010/main" val="20098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 calcmode="lin" valueType="num">
                                      <p:cBhvr>
                                        <p:cTn id="33" dur="500" fill="hold"/>
                                        <p:tgtEl>
                                          <p:spTgt spid="8"/>
                                        </p:tgtEl>
                                        <p:attrNameLst>
                                          <p:attrName>style.rotation</p:attrName>
                                        </p:attrNameLst>
                                      </p:cBhvr>
                                      <p:tavLst>
                                        <p:tav tm="0">
                                          <p:val>
                                            <p:fltVal val="360"/>
                                          </p:val>
                                        </p:tav>
                                        <p:tav tm="100000">
                                          <p:val>
                                            <p:fltVal val="0"/>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46230" y="0"/>
            <a:ext cx="6065950" cy="195758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dirty="0" smtClean="0"/>
              <a:t>নিচের ছবি গুলোর প্রতি লক্ষ কর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22" y="2395470"/>
            <a:ext cx="2730320" cy="3168203"/>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58" y="2678806"/>
            <a:ext cx="4816699" cy="269168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3053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0355" y="1223494"/>
            <a:ext cx="3193959" cy="3709114"/>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372" y="1068946"/>
            <a:ext cx="3401580" cy="400532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915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00777" y="399245"/>
            <a:ext cx="4919730" cy="168713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t>পাঠ পরিচিতি </a:t>
            </a:r>
            <a:endParaRPr lang="en-US" sz="3600" dirty="0"/>
          </a:p>
        </p:txBody>
      </p:sp>
      <p:sp>
        <p:nvSpPr>
          <p:cNvPr id="4" name="Rectangle 3"/>
          <p:cNvSpPr/>
          <p:nvPr/>
        </p:nvSpPr>
        <p:spPr>
          <a:xfrm>
            <a:off x="1133341" y="2730321"/>
            <a:ext cx="4842456" cy="2408349"/>
          </a:xfrm>
          <a:prstGeom prst="rect">
            <a:avLst/>
          </a:prstGeom>
          <a:blipFill>
            <a:blip r:embed="rId2"/>
            <a:tile tx="0" ty="0" sx="100000" sy="100000" flip="none" algn="tl"/>
          </a:blipFill>
        </p:spPr>
        <p:style>
          <a:lnRef idx="1">
            <a:schemeClr val="dk1"/>
          </a:lnRef>
          <a:fillRef idx="2">
            <a:schemeClr val="dk1"/>
          </a:fillRef>
          <a:effectRef idx="1">
            <a:schemeClr val="dk1"/>
          </a:effectRef>
          <a:fontRef idx="minor">
            <a:schemeClr val="dk1"/>
          </a:fontRef>
        </p:style>
        <p:txBody>
          <a:bodyPr rtlCol="0" anchor="ctr"/>
          <a:lstStyle/>
          <a:p>
            <a:pPr algn="ctr"/>
            <a:r>
              <a:rPr lang="bn-BD" dirty="0" smtClean="0"/>
              <a:t>কিতাবুল ঈমান</a:t>
            </a:r>
          </a:p>
          <a:p>
            <a:pPr algn="ctr"/>
            <a:r>
              <a:rPr lang="bn-BD" dirty="0" smtClean="0"/>
              <a:t>শ্রেণিঃআলিম ১ম বর্ষ </a:t>
            </a:r>
          </a:p>
          <a:p>
            <a:pPr algn="ctr"/>
            <a:r>
              <a:rPr lang="bn-BD" dirty="0" smtClean="0"/>
              <a:t>ঈমান পর্ব</a:t>
            </a:r>
          </a:p>
          <a:p>
            <a:pPr algn="ctr"/>
            <a:r>
              <a:rPr lang="bn-BD" dirty="0" smtClean="0"/>
              <a:t>প্রথম অধ্যায় </a:t>
            </a:r>
          </a:p>
          <a:p>
            <a:pPr algn="ctr"/>
            <a:r>
              <a:rPr lang="bn-BD" dirty="0" smtClean="0"/>
              <a:t>তারিখঃ১০/১০/২০২০ইং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0057" y="2253803"/>
            <a:ext cx="2459864" cy="305229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358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2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09024" y="189571"/>
            <a:ext cx="5107259" cy="15723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t>শিখনফল </a:t>
            </a:r>
            <a:endParaRPr lang="en-US" dirty="0"/>
          </a:p>
        </p:txBody>
      </p:sp>
      <p:sp>
        <p:nvSpPr>
          <p:cNvPr id="3" name="Rounded Rectangle 2"/>
          <p:cNvSpPr/>
          <p:nvPr/>
        </p:nvSpPr>
        <p:spPr>
          <a:xfrm>
            <a:off x="669701" y="2253803"/>
            <a:ext cx="9968248" cy="3181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smtClean="0"/>
              <a:t>১।এই পাঠ শেষে শিক্ষার্থি হাদিসের বাংলায় অনুবাদ করতে পারবে।</a:t>
            </a:r>
          </a:p>
          <a:p>
            <a:r>
              <a:rPr lang="bn-BD" dirty="0" smtClean="0"/>
              <a:t>২।আরবি শব্দের অর্থ বলতে পারবে।</a:t>
            </a:r>
          </a:p>
          <a:p>
            <a:r>
              <a:rPr lang="bn-BD" dirty="0" smtClean="0"/>
              <a:t>৩।হাদিসের সংশ্লিষ্ট প্রশ্নের উত্তর দিতে পারবে। </a:t>
            </a:r>
          </a:p>
          <a:p>
            <a:r>
              <a:rPr lang="bn-BD" dirty="0" smtClean="0"/>
              <a:t>৪।আরবি শব্দের তাহকিক করতে পারবে। </a:t>
            </a:r>
            <a:endParaRPr lang="en-US" dirty="0"/>
          </a:p>
        </p:txBody>
      </p:sp>
    </p:spTree>
    <p:extLst>
      <p:ext uri="{BB962C8B-B14F-4D97-AF65-F5344CB8AC3E}">
        <p14:creationId xmlns:p14="http://schemas.microsoft.com/office/powerpoint/2010/main" val="13303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2500"/>
                                  </p:stCondLst>
                                  <p:childTnLst>
                                    <p:set>
                                      <p:cBhvr>
                                        <p:cTn id="13" dur="1" fill="hold">
                                          <p:stCondLst>
                                            <p:cond delay="0"/>
                                          </p:stCondLst>
                                        </p:cTn>
                                        <p:tgtEl>
                                          <p:spTgt spid="3"/>
                                        </p:tgtEl>
                                        <p:attrNameLst>
                                          <p:attrName>style.visibility</p:attrName>
                                        </p:attrNameLst>
                                      </p:cBhvr>
                                      <p:to>
                                        <p:strVal val="visible"/>
                                      </p:to>
                                    </p:set>
                                    <p:anim calcmode="lin" valueType="num">
                                      <p:cBhvr>
                                        <p:cTn id="14" dur="2500" fill="hold"/>
                                        <p:tgtEl>
                                          <p:spTgt spid="3"/>
                                        </p:tgtEl>
                                        <p:attrNameLst>
                                          <p:attrName>ppt_w</p:attrName>
                                        </p:attrNameLst>
                                      </p:cBhvr>
                                      <p:tavLst>
                                        <p:tav tm="0">
                                          <p:val>
                                            <p:fltVal val="0"/>
                                          </p:val>
                                        </p:tav>
                                        <p:tav tm="100000">
                                          <p:val>
                                            <p:strVal val="#ppt_w"/>
                                          </p:val>
                                        </p:tav>
                                      </p:tavLst>
                                    </p:anim>
                                    <p:anim calcmode="lin" valueType="num">
                                      <p:cBhvr>
                                        <p:cTn id="15" dur="2500" fill="hold"/>
                                        <p:tgtEl>
                                          <p:spTgt spid="3"/>
                                        </p:tgtEl>
                                        <p:attrNameLst>
                                          <p:attrName>ppt_h</p:attrName>
                                        </p:attrNameLst>
                                      </p:cBhvr>
                                      <p:tavLst>
                                        <p:tav tm="0">
                                          <p:val>
                                            <p:fltVal val="0"/>
                                          </p:val>
                                        </p:tav>
                                        <p:tav tm="100000">
                                          <p:val>
                                            <p:strVal val="#ppt_h"/>
                                          </p:val>
                                        </p:tav>
                                      </p:tavLst>
                                    </p:anim>
                                    <p:anim calcmode="lin" valueType="num">
                                      <p:cBhvr>
                                        <p:cTn id="16" dur="2500" fill="hold"/>
                                        <p:tgtEl>
                                          <p:spTgt spid="3"/>
                                        </p:tgtEl>
                                        <p:attrNameLst>
                                          <p:attrName>style.rotation</p:attrName>
                                        </p:attrNameLst>
                                      </p:cBhvr>
                                      <p:tavLst>
                                        <p:tav tm="0">
                                          <p:val>
                                            <p:fltVal val="90"/>
                                          </p:val>
                                        </p:tav>
                                        <p:tav tm="100000">
                                          <p:val>
                                            <p:fltVal val="0"/>
                                          </p:val>
                                        </p:tav>
                                      </p:tavLst>
                                    </p:anim>
                                    <p:animEffect transition="in" filter="fade">
                                      <p:cBhvr>
                                        <p:cTn id="1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3348506" y="180304"/>
            <a:ext cx="4443212" cy="165467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t>আদর্শ পাঠ</a:t>
            </a:r>
            <a:endParaRPr lang="en-US" dirty="0"/>
          </a:p>
        </p:txBody>
      </p:sp>
      <p:sp>
        <p:nvSpPr>
          <p:cNvPr id="4" name="TextBox 3"/>
          <p:cNvSpPr txBox="1"/>
          <p:nvPr/>
        </p:nvSpPr>
        <p:spPr>
          <a:xfrm>
            <a:off x="321971" y="2640169"/>
            <a:ext cx="11521440" cy="523220"/>
          </a:xfrm>
          <a:prstGeom prst="rect">
            <a:avLst/>
          </a:prstGeom>
          <a:noFill/>
        </p:spPr>
        <p:txBody>
          <a:bodyPr wrap="square" rtlCol="0">
            <a:spAutoFit/>
          </a:bodyPr>
          <a:lstStyle/>
          <a:p>
            <a:r>
              <a:rPr lang="ar-SA" sz="2800" dirty="0" smtClean="0"/>
              <a:t>عن عمر بن الخطاب رضى الله عنه قال بينما نحن عند رسؤل الله صلى الله علىه وسلم ذَاتَ يوم </a:t>
            </a:r>
            <a:endParaRPr lang="en-US" dirty="0"/>
          </a:p>
        </p:txBody>
      </p:sp>
      <p:sp>
        <p:nvSpPr>
          <p:cNvPr id="5" name="TextBox 4"/>
          <p:cNvSpPr txBox="1"/>
          <p:nvPr/>
        </p:nvSpPr>
        <p:spPr>
          <a:xfrm flipH="1">
            <a:off x="519582" y="3593206"/>
            <a:ext cx="11341860" cy="338554"/>
          </a:xfrm>
          <a:prstGeom prst="rect">
            <a:avLst/>
          </a:prstGeom>
          <a:noFill/>
        </p:spPr>
        <p:txBody>
          <a:bodyPr wrap="square" rtlCol="0">
            <a:spAutoFit/>
          </a:bodyPr>
          <a:lstStyle/>
          <a:p>
            <a:r>
              <a:rPr lang="bn-BD" sz="1600" dirty="0" smtClean="0"/>
              <a:t>অর্ধ জাহানের খলিফা হজরত ওমর ইবনে খাত্তাব (রাঃ) হতে বর্ণিত।তিনি বলেন একদা আমরা রাসূল(সঃ) এর দরবারে উপস্থিত ছিলাম। </a:t>
            </a:r>
            <a:endParaRPr lang="en-US" dirty="0"/>
          </a:p>
        </p:txBody>
      </p:sp>
      <p:sp>
        <p:nvSpPr>
          <p:cNvPr id="6" name="TextBox 5"/>
          <p:cNvSpPr txBox="1"/>
          <p:nvPr/>
        </p:nvSpPr>
        <p:spPr>
          <a:xfrm>
            <a:off x="321972" y="4237148"/>
            <a:ext cx="11449318" cy="461665"/>
          </a:xfrm>
          <a:prstGeom prst="rect">
            <a:avLst/>
          </a:prstGeom>
          <a:noFill/>
        </p:spPr>
        <p:txBody>
          <a:bodyPr wrap="square" rtlCol="0">
            <a:spAutoFit/>
          </a:bodyPr>
          <a:lstStyle/>
          <a:p>
            <a:r>
              <a:rPr lang="ar-SA" sz="2400" dirty="0" smtClean="0"/>
              <a:t>اِذْ طَلَعَ عَلَيْنَا رَجُل شَدِيدِ بَيَاض الِثِيَاب شَدِيدُ سَوَادُ الّشّعْر لاَيُرأي عَلَيْهِ </a:t>
            </a:r>
            <a:r>
              <a:rPr lang="ar-SA" sz="2400" smtClean="0"/>
              <a:t>اَثَرِ اَلسَّفَرِ</a:t>
            </a:r>
            <a:endParaRPr lang="en-US" dirty="0"/>
          </a:p>
        </p:txBody>
      </p:sp>
      <p:sp>
        <p:nvSpPr>
          <p:cNvPr id="10" name="TextBox 9"/>
          <p:cNvSpPr txBox="1"/>
          <p:nvPr/>
        </p:nvSpPr>
        <p:spPr>
          <a:xfrm>
            <a:off x="682581" y="5587908"/>
            <a:ext cx="11088709" cy="523220"/>
          </a:xfrm>
          <a:prstGeom prst="rect">
            <a:avLst/>
          </a:prstGeom>
          <a:noFill/>
        </p:spPr>
        <p:txBody>
          <a:bodyPr wrap="square" rtlCol="0">
            <a:spAutoFit/>
          </a:bodyPr>
          <a:lstStyle/>
          <a:p>
            <a:r>
              <a:rPr lang="bn-BD" sz="1400" dirty="0" smtClean="0"/>
              <a:t>এমন সময় হঠাৎ করে একজন আগন্তুক এসে উপস্থিত হল।তাঁর পরিধেয় পোশাক ছিল ধবধবে সাদা,মাথার চুল ছিল কুচকুচে কালো। তাঁর মাঝে সফরের কোন চিহ্ন দৃষ্ট হয়নি।</a:t>
            </a:r>
            <a:endParaRPr lang="en-US" dirty="0"/>
          </a:p>
        </p:txBody>
      </p:sp>
    </p:spTree>
    <p:extLst>
      <p:ext uri="{BB962C8B-B14F-4D97-AF65-F5344CB8AC3E}">
        <p14:creationId xmlns:p14="http://schemas.microsoft.com/office/powerpoint/2010/main" val="26477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800" decel="100000"/>
                                        <p:tgtEl>
                                          <p:spTgt spid="6"/>
                                        </p:tgtEl>
                                      </p:cBhvr>
                                    </p:animEffect>
                                    <p:anim calcmode="lin" valueType="num">
                                      <p:cBhvr>
                                        <p:cTn id="41" dur="800" decel="100000" fill="hold"/>
                                        <p:tgtEl>
                                          <p:spTgt spid="6"/>
                                        </p:tgtEl>
                                        <p:attrNameLst>
                                          <p:attrName>style.rotation</p:attrName>
                                        </p:attrNameLst>
                                      </p:cBhvr>
                                      <p:tavLst>
                                        <p:tav tm="0">
                                          <p:val>
                                            <p:fltVal val="-90"/>
                                          </p:val>
                                        </p:tav>
                                        <p:tav tm="100000">
                                          <p:val>
                                            <p:fltVal val="0"/>
                                          </p:val>
                                        </p:tav>
                                      </p:tavLst>
                                    </p:anim>
                                    <p:anim calcmode="lin" valueType="num">
                                      <p:cBhvr>
                                        <p:cTn id="42" dur="800" decel="100000" fill="hold"/>
                                        <p:tgtEl>
                                          <p:spTgt spid="6"/>
                                        </p:tgtEl>
                                        <p:attrNameLst>
                                          <p:attrName>ppt_x</p:attrName>
                                        </p:attrNameLst>
                                      </p:cBhvr>
                                      <p:tavLst>
                                        <p:tav tm="0">
                                          <p:val>
                                            <p:strVal val="#ppt_x+0.4"/>
                                          </p:val>
                                        </p:tav>
                                        <p:tav tm="100000">
                                          <p:val>
                                            <p:strVal val="#ppt_x-0.05"/>
                                          </p:val>
                                        </p:tav>
                                      </p:tavLst>
                                    </p:anim>
                                    <p:anim calcmode="lin" valueType="num">
                                      <p:cBhvr>
                                        <p:cTn id="43" dur="800" decel="100000" fill="hold"/>
                                        <p:tgtEl>
                                          <p:spTgt spid="6"/>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204816" y="489397"/>
            <a:ext cx="10334653" cy="461665"/>
          </a:xfrm>
          <a:prstGeom prst="rect">
            <a:avLst/>
          </a:prstGeom>
          <a:noFill/>
        </p:spPr>
        <p:txBody>
          <a:bodyPr wrap="square" rtlCol="0">
            <a:spAutoFit/>
          </a:bodyPr>
          <a:lstStyle/>
          <a:p>
            <a:r>
              <a:rPr lang="ar-SA" sz="2400" dirty="0" smtClean="0"/>
              <a:t>ولايعرفه منا احد حتى جلس الى النبى صلى الله عليه وسلم فاسند ركبتيه الى ركبتيه</a:t>
            </a:r>
            <a:endParaRPr lang="en-US" dirty="0"/>
          </a:p>
        </p:txBody>
      </p:sp>
      <p:sp>
        <p:nvSpPr>
          <p:cNvPr id="5" name="TextBox 4"/>
          <p:cNvSpPr txBox="1"/>
          <p:nvPr/>
        </p:nvSpPr>
        <p:spPr>
          <a:xfrm flipH="1">
            <a:off x="661249" y="1519707"/>
            <a:ext cx="9744881" cy="646331"/>
          </a:xfrm>
          <a:prstGeom prst="rect">
            <a:avLst/>
          </a:prstGeom>
          <a:noFill/>
        </p:spPr>
        <p:txBody>
          <a:bodyPr wrap="square" rtlCol="0">
            <a:spAutoFit/>
          </a:bodyPr>
          <a:lstStyle/>
          <a:p>
            <a:r>
              <a:rPr lang="bn-BD" smtClean="0"/>
              <a:t>অথচ আমাদের মধ্য হতে কেউ তাঁকে চিনতে পারে নি।অবশেষে লোকটি রাসূল(সঃ)এর খুব নিকটে এসে বসলেন এবং স্বীয় হাটুদ্বয়কে রাসূল(সঃ)এর হাটুর সাথে মিলিয়ে্‌,  </a:t>
            </a:r>
            <a:endParaRPr lang="en-US" dirty="0"/>
          </a:p>
        </p:txBody>
      </p:sp>
      <p:sp>
        <p:nvSpPr>
          <p:cNvPr id="3" name="TextBox 2"/>
          <p:cNvSpPr txBox="1"/>
          <p:nvPr/>
        </p:nvSpPr>
        <p:spPr>
          <a:xfrm>
            <a:off x="540913" y="2331076"/>
            <a:ext cx="10728101" cy="523220"/>
          </a:xfrm>
          <a:prstGeom prst="rect">
            <a:avLst/>
          </a:prstGeom>
          <a:noFill/>
        </p:spPr>
        <p:txBody>
          <a:bodyPr wrap="square" rtlCol="0">
            <a:spAutoFit/>
          </a:bodyPr>
          <a:lstStyle/>
          <a:p>
            <a:r>
              <a:rPr lang="ar-SA" sz="2800" dirty="0" smtClean="0"/>
              <a:t>و وضع كفيه على فخديه وقال يامحمد اخبرنى عن الاسلام</a:t>
            </a:r>
            <a:endParaRPr lang="en-US" dirty="0"/>
          </a:p>
        </p:txBody>
      </p:sp>
      <p:sp>
        <p:nvSpPr>
          <p:cNvPr id="4" name="TextBox 3"/>
          <p:cNvSpPr txBox="1"/>
          <p:nvPr/>
        </p:nvSpPr>
        <p:spPr>
          <a:xfrm flipH="1">
            <a:off x="480945" y="3198774"/>
            <a:ext cx="9925185" cy="646331"/>
          </a:xfrm>
          <a:prstGeom prst="rect">
            <a:avLst/>
          </a:prstGeom>
          <a:noFill/>
        </p:spPr>
        <p:txBody>
          <a:bodyPr wrap="square" rtlCol="0">
            <a:spAutoFit/>
          </a:bodyPr>
          <a:lstStyle/>
          <a:p>
            <a:r>
              <a:rPr lang="bn-BD" dirty="0" smtClean="0"/>
              <a:t>এবং তাঁর দু’ হাত দু’ উরুর ওপর রাখলেন।অথঃপর লোকটি বলতে লাগল,হে মুহাম্মদ (সঃ) আমাকে ইসলাম সম্পর্কে অবহিত করুন। </a:t>
            </a:r>
            <a:endParaRPr lang="en-US" dirty="0"/>
          </a:p>
        </p:txBody>
      </p:sp>
      <p:sp>
        <p:nvSpPr>
          <p:cNvPr id="7" name="TextBox 6"/>
          <p:cNvSpPr txBox="1"/>
          <p:nvPr/>
        </p:nvSpPr>
        <p:spPr>
          <a:xfrm flipH="1">
            <a:off x="367691" y="3845105"/>
            <a:ext cx="9896771" cy="461665"/>
          </a:xfrm>
          <a:prstGeom prst="rect">
            <a:avLst/>
          </a:prstGeom>
          <a:noFill/>
        </p:spPr>
        <p:txBody>
          <a:bodyPr wrap="square" rtlCol="0">
            <a:spAutoFit/>
          </a:bodyPr>
          <a:lstStyle/>
          <a:p>
            <a:r>
              <a:rPr lang="ar-SA" sz="2400" dirty="0" smtClean="0"/>
              <a:t>قال الاسلام ان تشهد ان لا اله الاالله وان محمدا رسول الله</a:t>
            </a:r>
            <a:endParaRPr lang="en-US" dirty="0"/>
          </a:p>
        </p:txBody>
      </p:sp>
      <p:sp>
        <p:nvSpPr>
          <p:cNvPr id="8" name="TextBox 7"/>
          <p:cNvSpPr txBox="1"/>
          <p:nvPr/>
        </p:nvSpPr>
        <p:spPr>
          <a:xfrm>
            <a:off x="383467" y="4768435"/>
            <a:ext cx="9865217" cy="646331"/>
          </a:xfrm>
          <a:prstGeom prst="rect">
            <a:avLst/>
          </a:prstGeom>
          <a:noFill/>
        </p:spPr>
        <p:txBody>
          <a:bodyPr wrap="square" rtlCol="0">
            <a:spAutoFit/>
          </a:bodyPr>
          <a:lstStyle/>
          <a:p>
            <a:r>
              <a:rPr lang="bn-BD" dirty="0" smtClean="0"/>
              <a:t>রাসূল (সঃ) বললেন, ইসলাম হচ্ছে -১।তুমি এ কথার সাক্ষ্য প্রদান করবে যে,আল্লাহ ছাড়া কোন উপাস্য নেই এবং হযরত মুহাম্মদ (সঃ)আল্লাহর রাসূল, </a:t>
            </a:r>
            <a:endParaRPr lang="en-US" dirty="0"/>
          </a:p>
        </p:txBody>
      </p:sp>
    </p:spTree>
    <p:extLst>
      <p:ext uri="{BB962C8B-B14F-4D97-AF65-F5344CB8AC3E}">
        <p14:creationId xmlns:p14="http://schemas.microsoft.com/office/powerpoint/2010/main" val="298547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8"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5000" fill="hold"/>
                                        <p:tgtEl>
                                          <p:spTgt spid="7"/>
                                        </p:tgtEl>
                                        <p:attrNameLst>
                                          <p:attrName>ppt_x</p:attrName>
                                        </p:attrNameLst>
                                      </p:cBhvr>
                                      <p:tavLst>
                                        <p:tav tm="0">
                                          <p:val>
                                            <p:strVal val="#ppt_x"/>
                                          </p:val>
                                        </p:tav>
                                        <p:tav tm="100000">
                                          <p:val>
                                            <p:strVal val="#ppt_x"/>
                                          </p:val>
                                        </p:tav>
                                      </p:tavLst>
                                    </p:anim>
                                    <p:anim calcmode="lin" valueType="num">
                                      <p:cBhvr>
                                        <p:cTn id="58" dur="15000" fill="hold"/>
                                        <p:tgtEl>
                                          <p:spTgt spid="7"/>
                                        </p:tgtEl>
                                        <p:attrNameLst>
                                          <p:attrName>ppt_y</p:attrName>
                                        </p:attrNameLst>
                                      </p:cBhvr>
                                      <p:tavLst>
                                        <p:tav tm="0">
                                          <p:val>
                                            <p:strVal val="#ppt_y+1"/>
                                          </p:val>
                                        </p:tav>
                                        <p:tav tm="100000">
                                          <p:val>
                                            <p:strVal val="#ppt_y-1"/>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80">
                                          <p:stCondLst>
                                            <p:cond delay="0"/>
                                          </p:stCondLst>
                                        </p:cTn>
                                        <p:tgtEl>
                                          <p:spTgt spid="8"/>
                                        </p:tgtEl>
                                      </p:cBhvr>
                                    </p:animEffect>
                                    <p:anim calcmode="lin" valueType="num">
                                      <p:cBhvr>
                                        <p:cTn id="6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9" dur="26">
                                          <p:stCondLst>
                                            <p:cond delay="650"/>
                                          </p:stCondLst>
                                        </p:cTn>
                                        <p:tgtEl>
                                          <p:spTgt spid="8"/>
                                        </p:tgtEl>
                                      </p:cBhvr>
                                      <p:to x="100000" y="60000"/>
                                    </p:animScale>
                                    <p:animScale>
                                      <p:cBhvr>
                                        <p:cTn id="70" dur="166" decel="50000">
                                          <p:stCondLst>
                                            <p:cond delay="676"/>
                                          </p:stCondLst>
                                        </p:cTn>
                                        <p:tgtEl>
                                          <p:spTgt spid="8"/>
                                        </p:tgtEl>
                                      </p:cBhvr>
                                      <p:to x="100000" y="100000"/>
                                    </p:animScale>
                                    <p:animScale>
                                      <p:cBhvr>
                                        <p:cTn id="71" dur="26">
                                          <p:stCondLst>
                                            <p:cond delay="1312"/>
                                          </p:stCondLst>
                                        </p:cTn>
                                        <p:tgtEl>
                                          <p:spTgt spid="8"/>
                                        </p:tgtEl>
                                      </p:cBhvr>
                                      <p:to x="100000" y="80000"/>
                                    </p:animScale>
                                    <p:animScale>
                                      <p:cBhvr>
                                        <p:cTn id="72" dur="166" decel="50000">
                                          <p:stCondLst>
                                            <p:cond delay="1338"/>
                                          </p:stCondLst>
                                        </p:cTn>
                                        <p:tgtEl>
                                          <p:spTgt spid="8"/>
                                        </p:tgtEl>
                                      </p:cBhvr>
                                      <p:to x="100000" y="100000"/>
                                    </p:animScale>
                                    <p:animScale>
                                      <p:cBhvr>
                                        <p:cTn id="73" dur="26">
                                          <p:stCondLst>
                                            <p:cond delay="1642"/>
                                          </p:stCondLst>
                                        </p:cTn>
                                        <p:tgtEl>
                                          <p:spTgt spid="8"/>
                                        </p:tgtEl>
                                      </p:cBhvr>
                                      <p:to x="100000" y="90000"/>
                                    </p:animScale>
                                    <p:animScale>
                                      <p:cBhvr>
                                        <p:cTn id="74" dur="166" decel="50000">
                                          <p:stCondLst>
                                            <p:cond delay="1668"/>
                                          </p:stCondLst>
                                        </p:cTn>
                                        <p:tgtEl>
                                          <p:spTgt spid="8"/>
                                        </p:tgtEl>
                                      </p:cBhvr>
                                      <p:to x="100000" y="100000"/>
                                    </p:animScale>
                                    <p:animScale>
                                      <p:cBhvr>
                                        <p:cTn id="75" dur="26">
                                          <p:stCondLst>
                                            <p:cond delay="1808"/>
                                          </p:stCondLst>
                                        </p:cTn>
                                        <p:tgtEl>
                                          <p:spTgt spid="8"/>
                                        </p:tgtEl>
                                      </p:cBhvr>
                                      <p:to x="100000" y="95000"/>
                                    </p:animScale>
                                    <p:animScale>
                                      <p:cBhvr>
                                        <p:cTn id="7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8490" y="785611"/>
            <a:ext cx="9775065" cy="523220"/>
          </a:xfrm>
          <a:prstGeom prst="rect">
            <a:avLst/>
          </a:prstGeom>
          <a:noFill/>
        </p:spPr>
        <p:txBody>
          <a:bodyPr wrap="square" rtlCol="0">
            <a:spAutoFit/>
          </a:bodyPr>
          <a:lstStyle/>
          <a:p>
            <a:r>
              <a:rPr lang="ar-SA" sz="2800" dirty="0" smtClean="0"/>
              <a:t>وَتقيم الصلوة وَتؤتى الزكوةَ وتصومَ رمضانَ وَتحجْ البيتَ ان استطعتَ اليه سبيلاَ</a:t>
            </a:r>
            <a:endParaRPr lang="en-US" dirty="0"/>
          </a:p>
        </p:txBody>
      </p:sp>
      <p:sp>
        <p:nvSpPr>
          <p:cNvPr id="4" name="TextBox 3"/>
          <p:cNvSpPr txBox="1"/>
          <p:nvPr/>
        </p:nvSpPr>
        <p:spPr>
          <a:xfrm flipH="1">
            <a:off x="837127" y="1367462"/>
            <a:ext cx="10672160" cy="646331"/>
          </a:xfrm>
          <a:prstGeom prst="rect">
            <a:avLst/>
          </a:prstGeom>
          <a:noFill/>
        </p:spPr>
        <p:txBody>
          <a:bodyPr wrap="square" rtlCol="0">
            <a:spAutoFit/>
          </a:bodyPr>
          <a:lstStyle/>
          <a:p>
            <a:r>
              <a:rPr lang="bn-BD" dirty="0" smtClean="0"/>
              <a:t>২।নামাজ প্রতিষ্ঠা করবে, ৩।যাকাত আদায় করবে,৪।রমজান মাসের রোজা রাখবে৫।এবং পথ খরচের সামর্থ্য হলে</a:t>
            </a:r>
          </a:p>
          <a:p>
            <a:r>
              <a:rPr lang="bn-BD" dirty="0" smtClean="0"/>
              <a:t>হজ্জব্রত পালন করবে। </a:t>
            </a:r>
            <a:endParaRPr lang="en-US" dirty="0"/>
          </a:p>
        </p:txBody>
      </p:sp>
      <p:sp>
        <p:nvSpPr>
          <p:cNvPr id="6" name="TextBox 5"/>
          <p:cNvSpPr txBox="1"/>
          <p:nvPr/>
        </p:nvSpPr>
        <p:spPr>
          <a:xfrm>
            <a:off x="837127" y="2235636"/>
            <a:ext cx="10491856" cy="584775"/>
          </a:xfrm>
          <a:prstGeom prst="rect">
            <a:avLst/>
          </a:prstGeom>
          <a:noFill/>
        </p:spPr>
        <p:txBody>
          <a:bodyPr wrap="square" rtlCol="0">
            <a:spAutoFit/>
          </a:bodyPr>
          <a:lstStyle/>
          <a:p>
            <a:r>
              <a:rPr lang="ar-SA" sz="3200" dirty="0" smtClean="0"/>
              <a:t>قالَ صدقتَ فعجبناَ له يسأله وَيصدقه</a:t>
            </a:r>
            <a:endParaRPr lang="en-US" dirty="0"/>
          </a:p>
        </p:txBody>
      </p:sp>
      <p:sp>
        <p:nvSpPr>
          <p:cNvPr id="7" name="TextBox 6"/>
          <p:cNvSpPr txBox="1"/>
          <p:nvPr/>
        </p:nvSpPr>
        <p:spPr>
          <a:xfrm flipH="1">
            <a:off x="725644" y="3042254"/>
            <a:ext cx="10955494" cy="646331"/>
          </a:xfrm>
          <a:prstGeom prst="rect">
            <a:avLst/>
          </a:prstGeom>
          <a:noFill/>
        </p:spPr>
        <p:txBody>
          <a:bodyPr wrap="square" rtlCol="0">
            <a:spAutoFit/>
          </a:bodyPr>
          <a:lstStyle/>
          <a:p>
            <a:r>
              <a:rPr lang="bn-BD" dirty="0" smtClean="0"/>
              <a:t>রাসূল (সঃ)এর জবাব শুনে লোকটি বলে ওঠল আপনি সত্যই বলেছেন।বর্ণনাকারী (হজরত ওমর রাঃ)বললেন আমরা </a:t>
            </a:r>
          </a:p>
          <a:p>
            <a:r>
              <a:rPr lang="bn-BD" dirty="0" smtClean="0"/>
              <a:t>আশ্চার্য হলাম যে,লোকটি (অজ্ঞয়ের মতো )প্রশ্ন করছে এবং (বিজ্ঞয়ের মতোঁ)উত্ত্রের সত্যয়ন করছে। </a:t>
            </a:r>
            <a:endParaRPr lang="en-US" dirty="0"/>
          </a:p>
        </p:txBody>
      </p:sp>
      <p:sp>
        <p:nvSpPr>
          <p:cNvPr id="9" name="TextBox 8"/>
          <p:cNvSpPr txBox="1"/>
          <p:nvPr/>
        </p:nvSpPr>
        <p:spPr>
          <a:xfrm flipH="1">
            <a:off x="725644" y="3853625"/>
            <a:ext cx="10603339" cy="584775"/>
          </a:xfrm>
          <a:prstGeom prst="rect">
            <a:avLst/>
          </a:prstGeom>
          <a:noFill/>
        </p:spPr>
        <p:txBody>
          <a:bodyPr wrap="square" rtlCol="0">
            <a:spAutoFit/>
          </a:bodyPr>
          <a:lstStyle/>
          <a:p>
            <a:r>
              <a:rPr lang="ar-SA" sz="3200" dirty="0" smtClean="0"/>
              <a:t>قاَلَ فَاَ خبرنى عن الايمان</a:t>
            </a:r>
            <a:endParaRPr lang="en-US" dirty="0"/>
          </a:p>
        </p:txBody>
      </p:sp>
      <p:sp>
        <p:nvSpPr>
          <p:cNvPr id="10" name="TextBox 9"/>
          <p:cNvSpPr txBox="1"/>
          <p:nvPr/>
        </p:nvSpPr>
        <p:spPr>
          <a:xfrm flipH="1">
            <a:off x="777159" y="4984124"/>
            <a:ext cx="10551824" cy="369332"/>
          </a:xfrm>
          <a:prstGeom prst="rect">
            <a:avLst/>
          </a:prstGeom>
          <a:noFill/>
        </p:spPr>
        <p:txBody>
          <a:bodyPr wrap="square" rtlCol="0">
            <a:spAutoFit/>
          </a:bodyPr>
          <a:lstStyle/>
          <a:p>
            <a:r>
              <a:rPr lang="bn-BD" dirty="0" smtClean="0"/>
              <a:t>লোকটি পুনরায় বললেন যে,আমাকে ঈমান সম্পর্কে অবহিত করুন। </a:t>
            </a:r>
            <a:endParaRPr lang="en-US" dirty="0"/>
          </a:p>
        </p:txBody>
      </p:sp>
    </p:spTree>
    <p:extLst>
      <p:ext uri="{BB962C8B-B14F-4D97-AF65-F5344CB8AC3E}">
        <p14:creationId xmlns:p14="http://schemas.microsoft.com/office/powerpoint/2010/main" val="39858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250" fill="hold"/>
                                        <p:tgtEl>
                                          <p:spTgt spid="3"/>
                                        </p:tgtEl>
                                        <p:attrNameLst>
                                          <p:attrName>ppt_x</p:attrName>
                                        </p:attrNameLst>
                                      </p:cBhvr>
                                      <p:tavLst>
                                        <p:tav tm="0">
                                          <p:val>
                                            <p:strVal val="#ppt_x"/>
                                          </p:val>
                                        </p:tav>
                                        <p:tav tm="100000">
                                          <p:val>
                                            <p:strVal val="#ppt_x"/>
                                          </p:val>
                                        </p:tav>
                                      </p:tavLst>
                                    </p:anim>
                                    <p:anim calcmode="lin" valueType="num">
                                      <p:cBhvr additive="base">
                                        <p:cTn id="8" dur="2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80">
                                          <p:stCondLst>
                                            <p:cond delay="0"/>
                                          </p:stCondLst>
                                        </p:cTn>
                                        <p:tgtEl>
                                          <p:spTgt spid="10"/>
                                        </p:tgtEl>
                                      </p:cBhvr>
                                    </p:animEffect>
                                    <p:anim calcmode="lin" valueType="num">
                                      <p:cBhvr>
                                        <p:cTn id="4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0" dur="26">
                                          <p:stCondLst>
                                            <p:cond delay="650"/>
                                          </p:stCondLst>
                                        </p:cTn>
                                        <p:tgtEl>
                                          <p:spTgt spid="10"/>
                                        </p:tgtEl>
                                      </p:cBhvr>
                                      <p:to x="100000" y="60000"/>
                                    </p:animScale>
                                    <p:animScale>
                                      <p:cBhvr>
                                        <p:cTn id="51" dur="166" decel="50000">
                                          <p:stCondLst>
                                            <p:cond delay="676"/>
                                          </p:stCondLst>
                                        </p:cTn>
                                        <p:tgtEl>
                                          <p:spTgt spid="10"/>
                                        </p:tgtEl>
                                      </p:cBhvr>
                                      <p:to x="100000" y="100000"/>
                                    </p:animScale>
                                    <p:animScale>
                                      <p:cBhvr>
                                        <p:cTn id="52" dur="26">
                                          <p:stCondLst>
                                            <p:cond delay="1312"/>
                                          </p:stCondLst>
                                        </p:cTn>
                                        <p:tgtEl>
                                          <p:spTgt spid="10"/>
                                        </p:tgtEl>
                                      </p:cBhvr>
                                      <p:to x="100000" y="80000"/>
                                    </p:animScale>
                                    <p:animScale>
                                      <p:cBhvr>
                                        <p:cTn id="53" dur="166" decel="50000">
                                          <p:stCondLst>
                                            <p:cond delay="1338"/>
                                          </p:stCondLst>
                                        </p:cTn>
                                        <p:tgtEl>
                                          <p:spTgt spid="10"/>
                                        </p:tgtEl>
                                      </p:cBhvr>
                                      <p:to x="100000" y="100000"/>
                                    </p:animScale>
                                    <p:animScale>
                                      <p:cBhvr>
                                        <p:cTn id="54" dur="26">
                                          <p:stCondLst>
                                            <p:cond delay="1642"/>
                                          </p:stCondLst>
                                        </p:cTn>
                                        <p:tgtEl>
                                          <p:spTgt spid="10"/>
                                        </p:tgtEl>
                                      </p:cBhvr>
                                      <p:to x="100000" y="90000"/>
                                    </p:animScale>
                                    <p:animScale>
                                      <p:cBhvr>
                                        <p:cTn id="55" dur="166" decel="50000">
                                          <p:stCondLst>
                                            <p:cond delay="1668"/>
                                          </p:stCondLst>
                                        </p:cTn>
                                        <p:tgtEl>
                                          <p:spTgt spid="10"/>
                                        </p:tgtEl>
                                      </p:cBhvr>
                                      <p:to x="100000" y="100000"/>
                                    </p:animScale>
                                    <p:animScale>
                                      <p:cBhvr>
                                        <p:cTn id="56" dur="26">
                                          <p:stCondLst>
                                            <p:cond delay="1808"/>
                                          </p:stCondLst>
                                        </p:cTn>
                                        <p:tgtEl>
                                          <p:spTgt spid="10"/>
                                        </p:tgtEl>
                                      </p:cBhvr>
                                      <p:to x="100000" y="95000"/>
                                    </p:animScale>
                                    <p:animScale>
                                      <p:cBhvr>
                                        <p:cTn id="5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920</Words>
  <Application>Microsoft Office PowerPoint</Application>
  <PresentationFormat>Widescreen</PresentationFormat>
  <Paragraphs>117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Vrinda</vt:lpstr>
      <vt:lpstr>Office Theme</vt:lpstr>
      <vt:lpstr>আজকের অনলাইন ক্লাশে সবাইকে স্বাগতম </vt:lpstr>
      <vt:lpstr>   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অনলাইন ক্লাশে সবাইকে স্বাগতম</dc:title>
  <dc:creator>purgram</dc:creator>
  <cp:lastModifiedBy>purgram</cp:lastModifiedBy>
  <cp:revision>98</cp:revision>
  <dcterms:created xsi:type="dcterms:W3CDTF">2020-10-08T12:45:00Z</dcterms:created>
  <dcterms:modified xsi:type="dcterms:W3CDTF">2020-10-24T12:29:06Z</dcterms:modified>
</cp:coreProperties>
</file>