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22"/>
  </p:notesMasterIdLst>
  <p:sldIdLst>
    <p:sldId id="262" r:id="rId2"/>
    <p:sldId id="263" r:id="rId3"/>
    <p:sldId id="259" r:id="rId4"/>
    <p:sldId id="260" r:id="rId5"/>
    <p:sldId id="275" r:id="rId6"/>
    <p:sldId id="265" r:id="rId7"/>
    <p:sldId id="281" r:id="rId8"/>
    <p:sldId id="278" r:id="rId9"/>
    <p:sldId id="279" r:id="rId10"/>
    <p:sldId id="280" r:id="rId11"/>
    <p:sldId id="276" r:id="rId12"/>
    <p:sldId id="268" r:id="rId13"/>
    <p:sldId id="267" r:id="rId14"/>
    <p:sldId id="261" r:id="rId15"/>
    <p:sldId id="270" r:id="rId16"/>
    <p:sldId id="269" r:id="rId17"/>
    <p:sldId id="271" r:id="rId18"/>
    <p:sldId id="273" r:id="rId19"/>
    <p:sldId id="277" r:id="rId20"/>
    <p:sldId id="274" r:id="rId21"/>
  </p:sldIdLst>
  <p:sldSz cx="14435138" cy="8120063"/>
  <p:notesSz cx="9144000" cy="6858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558" userDrawn="1">
          <p15:clr>
            <a:srgbClr val="A4A3A4"/>
          </p15:clr>
        </p15:guide>
        <p15:guide id="2" pos="45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00B050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85" autoAdjust="0"/>
    <p:restoredTop sz="94533" autoAdjust="0"/>
  </p:normalViewPr>
  <p:slideViewPr>
    <p:cSldViewPr>
      <p:cViewPr varScale="1">
        <p:scale>
          <a:sx n="64" d="100"/>
          <a:sy n="64" d="100"/>
        </p:scale>
        <p:origin x="654" y="78"/>
      </p:cViewPr>
      <p:guideLst>
        <p:guide orient="horz" pos="2558"/>
        <p:guide pos="4547"/>
      </p:guideLst>
    </p:cSldViewPr>
  </p:slideViewPr>
  <p:outlineViewPr>
    <p:cViewPr>
      <p:scale>
        <a:sx n="33" d="100"/>
        <a:sy n="33" d="100"/>
      </p:scale>
      <p:origin x="0" y="-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3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65994-E8E1-479A-B032-E77320B35674}" type="datetimeFigureOut">
              <a:rPr lang="en-US" smtClean="0"/>
              <a:t>31-Oct-20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6188" y="857250"/>
            <a:ext cx="411162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CF0E2-90D1-4AD5-ACEC-1A7EC87687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10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6188" y="857250"/>
            <a:ext cx="4111625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CF0E2-90D1-4AD5-ACEC-1A7EC87687C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210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6188" y="857250"/>
            <a:ext cx="4111625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CF0E2-90D1-4AD5-ACEC-1A7EC87687C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774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4392" y="1328909"/>
            <a:ext cx="10826354" cy="2826985"/>
          </a:xfrm>
        </p:spPr>
        <p:txBody>
          <a:bodyPr anchor="b"/>
          <a:lstStyle>
            <a:lvl1pPr algn="ctr">
              <a:defRPr sz="710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4392" y="4264913"/>
            <a:ext cx="10826354" cy="1960468"/>
          </a:xfrm>
        </p:spPr>
        <p:txBody>
          <a:bodyPr/>
          <a:lstStyle>
            <a:lvl1pPr marL="0" indent="0" algn="ctr">
              <a:buNone/>
              <a:defRPr sz="2842"/>
            </a:lvl1pPr>
            <a:lvl2pPr marL="541325" indent="0" algn="ctr">
              <a:buNone/>
              <a:defRPr sz="2368"/>
            </a:lvl2pPr>
            <a:lvl3pPr marL="1082650" indent="0" algn="ctr">
              <a:buNone/>
              <a:defRPr sz="2131"/>
            </a:lvl3pPr>
            <a:lvl4pPr marL="1623974" indent="0" algn="ctr">
              <a:buNone/>
              <a:defRPr sz="1894"/>
            </a:lvl4pPr>
            <a:lvl5pPr marL="2165299" indent="0" algn="ctr">
              <a:buNone/>
              <a:defRPr sz="1894"/>
            </a:lvl5pPr>
            <a:lvl6pPr marL="2706624" indent="0" algn="ctr">
              <a:buNone/>
              <a:defRPr sz="1894"/>
            </a:lvl6pPr>
            <a:lvl7pPr marL="3247949" indent="0" algn="ctr">
              <a:buNone/>
              <a:defRPr sz="1894"/>
            </a:lvl7pPr>
            <a:lvl8pPr marL="3789274" indent="0" algn="ctr">
              <a:buNone/>
              <a:defRPr sz="1894"/>
            </a:lvl8pPr>
            <a:lvl9pPr marL="4330598" indent="0" algn="ctr">
              <a:buNone/>
              <a:defRPr sz="1894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35DF3-E159-40A1-B3ED-EBDC7D24C53B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33392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2E395F-BFBB-4A2C-A6D3-6CF0CEB94FE1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37117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30145" y="432318"/>
            <a:ext cx="3112577" cy="688137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2416" y="432318"/>
            <a:ext cx="9157291" cy="688137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F309F3-BCB7-47E2-9935-F4FF3A9845BF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19606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BC64A5-BCD0-49F9-A9BF-60A70342A18D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13282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897" y="2024378"/>
            <a:ext cx="12450307" cy="3377720"/>
          </a:xfrm>
        </p:spPr>
        <p:txBody>
          <a:bodyPr anchor="b"/>
          <a:lstStyle>
            <a:lvl1pPr>
              <a:defRPr sz="710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4897" y="5434053"/>
            <a:ext cx="12450307" cy="1776263"/>
          </a:xfrm>
        </p:spPr>
        <p:txBody>
          <a:bodyPr/>
          <a:lstStyle>
            <a:lvl1pPr marL="0" indent="0">
              <a:buNone/>
              <a:defRPr sz="2842">
                <a:solidFill>
                  <a:schemeClr val="tx1">
                    <a:tint val="75000"/>
                  </a:schemeClr>
                </a:solidFill>
              </a:defRPr>
            </a:lvl1pPr>
            <a:lvl2pPr marL="541325" indent="0">
              <a:buNone/>
              <a:defRPr sz="2368">
                <a:solidFill>
                  <a:schemeClr val="tx1">
                    <a:tint val="75000"/>
                  </a:schemeClr>
                </a:solidFill>
              </a:defRPr>
            </a:lvl2pPr>
            <a:lvl3pPr marL="1082650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3pPr>
            <a:lvl4pPr marL="1623974" indent="0">
              <a:buNone/>
              <a:defRPr sz="1894">
                <a:solidFill>
                  <a:schemeClr val="tx1">
                    <a:tint val="75000"/>
                  </a:schemeClr>
                </a:solidFill>
              </a:defRPr>
            </a:lvl4pPr>
            <a:lvl5pPr marL="2165299" indent="0">
              <a:buNone/>
              <a:defRPr sz="1894">
                <a:solidFill>
                  <a:schemeClr val="tx1">
                    <a:tint val="75000"/>
                  </a:schemeClr>
                </a:solidFill>
              </a:defRPr>
            </a:lvl5pPr>
            <a:lvl6pPr marL="2706624" indent="0">
              <a:buNone/>
              <a:defRPr sz="1894">
                <a:solidFill>
                  <a:schemeClr val="tx1">
                    <a:tint val="75000"/>
                  </a:schemeClr>
                </a:solidFill>
              </a:defRPr>
            </a:lvl6pPr>
            <a:lvl7pPr marL="3247949" indent="0">
              <a:buNone/>
              <a:defRPr sz="1894">
                <a:solidFill>
                  <a:schemeClr val="tx1">
                    <a:tint val="75000"/>
                  </a:schemeClr>
                </a:solidFill>
              </a:defRPr>
            </a:lvl7pPr>
            <a:lvl8pPr marL="3789274" indent="0">
              <a:buNone/>
              <a:defRPr sz="1894">
                <a:solidFill>
                  <a:schemeClr val="tx1">
                    <a:tint val="75000"/>
                  </a:schemeClr>
                </a:solidFill>
              </a:defRPr>
            </a:lvl8pPr>
            <a:lvl9pPr marL="4330598" indent="0">
              <a:buNone/>
              <a:defRPr sz="18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DB2939-6000-46DC-8A46-CD0E50E82B9F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6020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2416" y="2161591"/>
            <a:ext cx="6134934" cy="515210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07788" y="2161591"/>
            <a:ext cx="6134934" cy="515210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669D3-12DE-4AB0-8A6C-352FBDF4A1CC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85408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4296" y="432319"/>
            <a:ext cx="12450307" cy="15695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4297" y="1990544"/>
            <a:ext cx="6106739" cy="975535"/>
          </a:xfrm>
        </p:spPr>
        <p:txBody>
          <a:bodyPr anchor="b"/>
          <a:lstStyle>
            <a:lvl1pPr marL="0" indent="0">
              <a:buNone/>
              <a:defRPr sz="2842" b="1"/>
            </a:lvl1pPr>
            <a:lvl2pPr marL="541325" indent="0">
              <a:buNone/>
              <a:defRPr sz="2368" b="1"/>
            </a:lvl2pPr>
            <a:lvl3pPr marL="1082650" indent="0">
              <a:buNone/>
              <a:defRPr sz="2131" b="1"/>
            </a:lvl3pPr>
            <a:lvl4pPr marL="1623974" indent="0">
              <a:buNone/>
              <a:defRPr sz="1894" b="1"/>
            </a:lvl4pPr>
            <a:lvl5pPr marL="2165299" indent="0">
              <a:buNone/>
              <a:defRPr sz="1894" b="1"/>
            </a:lvl5pPr>
            <a:lvl6pPr marL="2706624" indent="0">
              <a:buNone/>
              <a:defRPr sz="1894" b="1"/>
            </a:lvl6pPr>
            <a:lvl7pPr marL="3247949" indent="0">
              <a:buNone/>
              <a:defRPr sz="1894" b="1"/>
            </a:lvl7pPr>
            <a:lvl8pPr marL="3789274" indent="0">
              <a:buNone/>
              <a:defRPr sz="1894" b="1"/>
            </a:lvl8pPr>
            <a:lvl9pPr marL="4330598" indent="0">
              <a:buNone/>
              <a:defRPr sz="189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4297" y="2966078"/>
            <a:ext cx="6106739" cy="43626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307789" y="1990544"/>
            <a:ext cx="6136814" cy="975535"/>
          </a:xfrm>
        </p:spPr>
        <p:txBody>
          <a:bodyPr anchor="b"/>
          <a:lstStyle>
            <a:lvl1pPr marL="0" indent="0">
              <a:buNone/>
              <a:defRPr sz="2842" b="1"/>
            </a:lvl1pPr>
            <a:lvl2pPr marL="541325" indent="0">
              <a:buNone/>
              <a:defRPr sz="2368" b="1"/>
            </a:lvl2pPr>
            <a:lvl3pPr marL="1082650" indent="0">
              <a:buNone/>
              <a:defRPr sz="2131" b="1"/>
            </a:lvl3pPr>
            <a:lvl4pPr marL="1623974" indent="0">
              <a:buNone/>
              <a:defRPr sz="1894" b="1"/>
            </a:lvl4pPr>
            <a:lvl5pPr marL="2165299" indent="0">
              <a:buNone/>
              <a:defRPr sz="1894" b="1"/>
            </a:lvl5pPr>
            <a:lvl6pPr marL="2706624" indent="0">
              <a:buNone/>
              <a:defRPr sz="1894" b="1"/>
            </a:lvl6pPr>
            <a:lvl7pPr marL="3247949" indent="0">
              <a:buNone/>
              <a:defRPr sz="1894" b="1"/>
            </a:lvl7pPr>
            <a:lvl8pPr marL="3789274" indent="0">
              <a:buNone/>
              <a:defRPr sz="1894" b="1"/>
            </a:lvl8pPr>
            <a:lvl9pPr marL="4330598" indent="0">
              <a:buNone/>
              <a:defRPr sz="189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307789" y="2966078"/>
            <a:ext cx="6136814" cy="43626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B312AE-0877-4177-9397-822AE0E99EFF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46711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E852F4-AD48-488F-8FBE-6FFB3C140008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88245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12B433-8B7F-49B3-90B2-4DC6413DA98E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76005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4297" y="541338"/>
            <a:ext cx="4655707" cy="1894681"/>
          </a:xfrm>
        </p:spPr>
        <p:txBody>
          <a:bodyPr anchor="b"/>
          <a:lstStyle>
            <a:lvl1pPr>
              <a:defRPr sz="378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6814" y="1169139"/>
            <a:ext cx="7307789" cy="5770508"/>
          </a:xfrm>
        </p:spPr>
        <p:txBody>
          <a:bodyPr/>
          <a:lstStyle>
            <a:lvl1pPr>
              <a:defRPr sz="3789"/>
            </a:lvl1pPr>
            <a:lvl2pPr>
              <a:defRPr sz="3315"/>
            </a:lvl2pPr>
            <a:lvl3pPr>
              <a:defRPr sz="2842"/>
            </a:lvl3pPr>
            <a:lvl4pPr>
              <a:defRPr sz="2368"/>
            </a:lvl4pPr>
            <a:lvl5pPr>
              <a:defRPr sz="2368"/>
            </a:lvl5pPr>
            <a:lvl6pPr>
              <a:defRPr sz="2368"/>
            </a:lvl6pPr>
            <a:lvl7pPr>
              <a:defRPr sz="2368"/>
            </a:lvl7pPr>
            <a:lvl8pPr>
              <a:defRPr sz="2368"/>
            </a:lvl8pPr>
            <a:lvl9pPr>
              <a:defRPr sz="236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4297" y="2436019"/>
            <a:ext cx="4655707" cy="4513026"/>
          </a:xfrm>
        </p:spPr>
        <p:txBody>
          <a:bodyPr/>
          <a:lstStyle>
            <a:lvl1pPr marL="0" indent="0">
              <a:buNone/>
              <a:defRPr sz="1894"/>
            </a:lvl1pPr>
            <a:lvl2pPr marL="541325" indent="0">
              <a:buNone/>
              <a:defRPr sz="1658"/>
            </a:lvl2pPr>
            <a:lvl3pPr marL="1082650" indent="0">
              <a:buNone/>
              <a:defRPr sz="1421"/>
            </a:lvl3pPr>
            <a:lvl4pPr marL="1623974" indent="0">
              <a:buNone/>
              <a:defRPr sz="1184"/>
            </a:lvl4pPr>
            <a:lvl5pPr marL="2165299" indent="0">
              <a:buNone/>
              <a:defRPr sz="1184"/>
            </a:lvl5pPr>
            <a:lvl6pPr marL="2706624" indent="0">
              <a:buNone/>
              <a:defRPr sz="1184"/>
            </a:lvl6pPr>
            <a:lvl7pPr marL="3247949" indent="0">
              <a:buNone/>
              <a:defRPr sz="1184"/>
            </a:lvl7pPr>
            <a:lvl8pPr marL="3789274" indent="0">
              <a:buNone/>
              <a:defRPr sz="1184"/>
            </a:lvl8pPr>
            <a:lvl9pPr marL="4330598" indent="0">
              <a:buNone/>
              <a:defRPr sz="118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B27534-EA72-4444-9BCD-7776A63F7FEA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10966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4297" y="541338"/>
            <a:ext cx="4655707" cy="1894681"/>
          </a:xfrm>
        </p:spPr>
        <p:txBody>
          <a:bodyPr anchor="b"/>
          <a:lstStyle>
            <a:lvl1pPr>
              <a:defRPr sz="378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36814" y="1169139"/>
            <a:ext cx="7307789" cy="5770508"/>
          </a:xfrm>
        </p:spPr>
        <p:txBody>
          <a:bodyPr anchor="t"/>
          <a:lstStyle>
            <a:lvl1pPr marL="0" indent="0">
              <a:buNone/>
              <a:defRPr sz="3789"/>
            </a:lvl1pPr>
            <a:lvl2pPr marL="541325" indent="0">
              <a:buNone/>
              <a:defRPr sz="3315"/>
            </a:lvl2pPr>
            <a:lvl3pPr marL="1082650" indent="0">
              <a:buNone/>
              <a:defRPr sz="2842"/>
            </a:lvl3pPr>
            <a:lvl4pPr marL="1623974" indent="0">
              <a:buNone/>
              <a:defRPr sz="2368"/>
            </a:lvl4pPr>
            <a:lvl5pPr marL="2165299" indent="0">
              <a:buNone/>
              <a:defRPr sz="2368"/>
            </a:lvl5pPr>
            <a:lvl6pPr marL="2706624" indent="0">
              <a:buNone/>
              <a:defRPr sz="2368"/>
            </a:lvl6pPr>
            <a:lvl7pPr marL="3247949" indent="0">
              <a:buNone/>
              <a:defRPr sz="2368"/>
            </a:lvl7pPr>
            <a:lvl8pPr marL="3789274" indent="0">
              <a:buNone/>
              <a:defRPr sz="2368"/>
            </a:lvl8pPr>
            <a:lvl9pPr marL="4330598" indent="0">
              <a:buNone/>
              <a:defRPr sz="2368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4297" y="2436019"/>
            <a:ext cx="4655707" cy="4513026"/>
          </a:xfrm>
        </p:spPr>
        <p:txBody>
          <a:bodyPr/>
          <a:lstStyle>
            <a:lvl1pPr marL="0" indent="0">
              <a:buNone/>
              <a:defRPr sz="1894"/>
            </a:lvl1pPr>
            <a:lvl2pPr marL="541325" indent="0">
              <a:buNone/>
              <a:defRPr sz="1658"/>
            </a:lvl2pPr>
            <a:lvl3pPr marL="1082650" indent="0">
              <a:buNone/>
              <a:defRPr sz="1421"/>
            </a:lvl3pPr>
            <a:lvl4pPr marL="1623974" indent="0">
              <a:buNone/>
              <a:defRPr sz="1184"/>
            </a:lvl4pPr>
            <a:lvl5pPr marL="2165299" indent="0">
              <a:buNone/>
              <a:defRPr sz="1184"/>
            </a:lvl5pPr>
            <a:lvl6pPr marL="2706624" indent="0">
              <a:buNone/>
              <a:defRPr sz="1184"/>
            </a:lvl6pPr>
            <a:lvl7pPr marL="3247949" indent="0">
              <a:buNone/>
              <a:defRPr sz="1184"/>
            </a:lvl7pPr>
            <a:lvl8pPr marL="3789274" indent="0">
              <a:buNone/>
              <a:defRPr sz="1184"/>
            </a:lvl8pPr>
            <a:lvl9pPr marL="4330598" indent="0">
              <a:buNone/>
              <a:defRPr sz="118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C622D6-A718-4042-A5E9-66E8CE8118B9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33334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2416" y="432319"/>
            <a:ext cx="12450307" cy="1569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2416" y="2161591"/>
            <a:ext cx="12450307" cy="5152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2416" y="7526096"/>
            <a:ext cx="3247906" cy="4323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81640" y="7526096"/>
            <a:ext cx="4871859" cy="4323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94816" y="7526096"/>
            <a:ext cx="3247906" cy="4323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00F223B-769A-41EA-824E-122DF224967A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602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1082650" rtl="0" eaLnBrk="1" latinLnBrk="0" hangingPunct="1">
        <a:lnSpc>
          <a:spcPct val="90000"/>
        </a:lnSpc>
        <a:spcBef>
          <a:spcPct val="0"/>
        </a:spcBef>
        <a:buNone/>
        <a:defRPr sz="521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662" indent="-270662" algn="l" defTabSz="1082650" rtl="0" eaLnBrk="1" latinLnBrk="0" hangingPunct="1">
        <a:lnSpc>
          <a:spcPct val="90000"/>
        </a:lnSpc>
        <a:spcBef>
          <a:spcPts val="1184"/>
        </a:spcBef>
        <a:buFont typeface="Arial" panose="020B0604020202020204" pitchFamily="34" charset="0"/>
        <a:buChar char="•"/>
        <a:defRPr sz="3315" kern="1200">
          <a:solidFill>
            <a:schemeClr val="tx1"/>
          </a:solidFill>
          <a:latin typeface="+mn-lt"/>
          <a:ea typeface="+mn-ea"/>
          <a:cs typeface="+mn-cs"/>
        </a:defRPr>
      </a:lvl1pPr>
      <a:lvl2pPr marL="811987" indent="-270662" algn="l" defTabSz="1082650" rtl="0" eaLnBrk="1" latinLnBrk="0" hangingPunct="1">
        <a:lnSpc>
          <a:spcPct val="90000"/>
        </a:lnSpc>
        <a:spcBef>
          <a:spcPts val="592"/>
        </a:spcBef>
        <a:buFont typeface="Arial" panose="020B0604020202020204" pitchFamily="34" charset="0"/>
        <a:buChar char="•"/>
        <a:defRPr sz="2842" kern="1200">
          <a:solidFill>
            <a:schemeClr val="tx1"/>
          </a:solidFill>
          <a:latin typeface="+mn-lt"/>
          <a:ea typeface="+mn-ea"/>
          <a:cs typeface="+mn-cs"/>
        </a:defRPr>
      </a:lvl2pPr>
      <a:lvl3pPr marL="1353312" indent="-270662" algn="l" defTabSz="1082650" rtl="0" eaLnBrk="1" latinLnBrk="0" hangingPunct="1">
        <a:lnSpc>
          <a:spcPct val="90000"/>
        </a:lnSpc>
        <a:spcBef>
          <a:spcPts val="592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3pPr>
      <a:lvl4pPr marL="1894637" indent="-270662" algn="l" defTabSz="1082650" rtl="0" eaLnBrk="1" latinLnBrk="0" hangingPunct="1">
        <a:lnSpc>
          <a:spcPct val="90000"/>
        </a:lnSpc>
        <a:spcBef>
          <a:spcPts val="592"/>
        </a:spcBef>
        <a:buFont typeface="Arial" panose="020B0604020202020204" pitchFamily="34" charset="0"/>
        <a:buChar char="•"/>
        <a:defRPr sz="2131" kern="1200">
          <a:solidFill>
            <a:schemeClr val="tx1"/>
          </a:solidFill>
          <a:latin typeface="+mn-lt"/>
          <a:ea typeface="+mn-ea"/>
          <a:cs typeface="+mn-cs"/>
        </a:defRPr>
      </a:lvl4pPr>
      <a:lvl5pPr marL="2435962" indent="-270662" algn="l" defTabSz="1082650" rtl="0" eaLnBrk="1" latinLnBrk="0" hangingPunct="1">
        <a:lnSpc>
          <a:spcPct val="90000"/>
        </a:lnSpc>
        <a:spcBef>
          <a:spcPts val="592"/>
        </a:spcBef>
        <a:buFont typeface="Arial" panose="020B0604020202020204" pitchFamily="34" charset="0"/>
        <a:buChar char="•"/>
        <a:defRPr sz="2131" kern="1200">
          <a:solidFill>
            <a:schemeClr val="tx1"/>
          </a:solidFill>
          <a:latin typeface="+mn-lt"/>
          <a:ea typeface="+mn-ea"/>
          <a:cs typeface="+mn-cs"/>
        </a:defRPr>
      </a:lvl5pPr>
      <a:lvl6pPr marL="2977286" indent="-270662" algn="l" defTabSz="1082650" rtl="0" eaLnBrk="1" latinLnBrk="0" hangingPunct="1">
        <a:lnSpc>
          <a:spcPct val="90000"/>
        </a:lnSpc>
        <a:spcBef>
          <a:spcPts val="592"/>
        </a:spcBef>
        <a:buFont typeface="Arial" panose="020B0604020202020204" pitchFamily="34" charset="0"/>
        <a:buChar char="•"/>
        <a:defRPr sz="2131" kern="1200">
          <a:solidFill>
            <a:schemeClr val="tx1"/>
          </a:solidFill>
          <a:latin typeface="+mn-lt"/>
          <a:ea typeface="+mn-ea"/>
          <a:cs typeface="+mn-cs"/>
        </a:defRPr>
      </a:lvl6pPr>
      <a:lvl7pPr marL="3518611" indent="-270662" algn="l" defTabSz="1082650" rtl="0" eaLnBrk="1" latinLnBrk="0" hangingPunct="1">
        <a:lnSpc>
          <a:spcPct val="90000"/>
        </a:lnSpc>
        <a:spcBef>
          <a:spcPts val="592"/>
        </a:spcBef>
        <a:buFont typeface="Arial" panose="020B0604020202020204" pitchFamily="34" charset="0"/>
        <a:buChar char="•"/>
        <a:defRPr sz="2131" kern="1200">
          <a:solidFill>
            <a:schemeClr val="tx1"/>
          </a:solidFill>
          <a:latin typeface="+mn-lt"/>
          <a:ea typeface="+mn-ea"/>
          <a:cs typeface="+mn-cs"/>
        </a:defRPr>
      </a:lvl7pPr>
      <a:lvl8pPr marL="4059936" indent="-270662" algn="l" defTabSz="1082650" rtl="0" eaLnBrk="1" latinLnBrk="0" hangingPunct="1">
        <a:lnSpc>
          <a:spcPct val="90000"/>
        </a:lnSpc>
        <a:spcBef>
          <a:spcPts val="592"/>
        </a:spcBef>
        <a:buFont typeface="Arial" panose="020B0604020202020204" pitchFamily="34" charset="0"/>
        <a:buChar char="•"/>
        <a:defRPr sz="2131" kern="1200">
          <a:solidFill>
            <a:schemeClr val="tx1"/>
          </a:solidFill>
          <a:latin typeface="+mn-lt"/>
          <a:ea typeface="+mn-ea"/>
          <a:cs typeface="+mn-cs"/>
        </a:defRPr>
      </a:lvl8pPr>
      <a:lvl9pPr marL="4601261" indent="-270662" algn="l" defTabSz="1082650" rtl="0" eaLnBrk="1" latinLnBrk="0" hangingPunct="1">
        <a:lnSpc>
          <a:spcPct val="90000"/>
        </a:lnSpc>
        <a:spcBef>
          <a:spcPts val="592"/>
        </a:spcBef>
        <a:buFont typeface="Arial" panose="020B0604020202020204" pitchFamily="34" charset="0"/>
        <a:buChar char="•"/>
        <a:defRPr sz="21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2650" rtl="0" eaLnBrk="1" latinLnBrk="0" hangingPunct="1">
        <a:defRPr sz="2131" kern="1200">
          <a:solidFill>
            <a:schemeClr val="tx1"/>
          </a:solidFill>
          <a:latin typeface="+mn-lt"/>
          <a:ea typeface="+mn-ea"/>
          <a:cs typeface="+mn-cs"/>
        </a:defRPr>
      </a:lvl1pPr>
      <a:lvl2pPr marL="541325" algn="l" defTabSz="1082650" rtl="0" eaLnBrk="1" latinLnBrk="0" hangingPunct="1">
        <a:defRPr sz="2131" kern="1200">
          <a:solidFill>
            <a:schemeClr val="tx1"/>
          </a:solidFill>
          <a:latin typeface="+mn-lt"/>
          <a:ea typeface="+mn-ea"/>
          <a:cs typeface="+mn-cs"/>
        </a:defRPr>
      </a:lvl2pPr>
      <a:lvl3pPr marL="1082650" algn="l" defTabSz="1082650" rtl="0" eaLnBrk="1" latinLnBrk="0" hangingPunct="1">
        <a:defRPr sz="2131" kern="1200">
          <a:solidFill>
            <a:schemeClr val="tx1"/>
          </a:solidFill>
          <a:latin typeface="+mn-lt"/>
          <a:ea typeface="+mn-ea"/>
          <a:cs typeface="+mn-cs"/>
        </a:defRPr>
      </a:lvl3pPr>
      <a:lvl4pPr marL="1623974" algn="l" defTabSz="1082650" rtl="0" eaLnBrk="1" latinLnBrk="0" hangingPunct="1">
        <a:defRPr sz="2131" kern="1200">
          <a:solidFill>
            <a:schemeClr val="tx1"/>
          </a:solidFill>
          <a:latin typeface="+mn-lt"/>
          <a:ea typeface="+mn-ea"/>
          <a:cs typeface="+mn-cs"/>
        </a:defRPr>
      </a:lvl4pPr>
      <a:lvl5pPr marL="2165299" algn="l" defTabSz="1082650" rtl="0" eaLnBrk="1" latinLnBrk="0" hangingPunct="1">
        <a:defRPr sz="2131" kern="1200">
          <a:solidFill>
            <a:schemeClr val="tx1"/>
          </a:solidFill>
          <a:latin typeface="+mn-lt"/>
          <a:ea typeface="+mn-ea"/>
          <a:cs typeface="+mn-cs"/>
        </a:defRPr>
      </a:lvl5pPr>
      <a:lvl6pPr marL="2706624" algn="l" defTabSz="1082650" rtl="0" eaLnBrk="1" latinLnBrk="0" hangingPunct="1">
        <a:defRPr sz="2131" kern="1200">
          <a:solidFill>
            <a:schemeClr val="tx1"/>
          </a:solidFill>
          <a:latin typeface="+mn-lt"/>
          <a:ea typeface="+mn-ea"/>
          <a:cs typeface="+mn-cs"/>
        </a:defRPr>
      </a:lvl6pPr>
      <a:lvl7pPr marL="3247949" algn="l" defTabSz="1082650" rtl="0" eaLnBrk="1" latinLnBrk="0" hangingPunct="1">
        <a:defRPr sz="2131" kern="1200">
          <a:solidFill>
            <a:schemeClr val="tx1"/>
          </a:solidFill>
          <a:latin typeface="+mn-lt"/>
          <a:ea typeface="+mn-ea"/>
          <a:cs typeface="+mn-cs"/>
        </a:defRPr>
      </a:lvl7pPr>
      <a:lvl8pPr marL="3789274" algn="l" defTabSz="1082650" rtl="0" eaLnBrk="1" latinLnBrk="0" hangingPunct="1">
        <a:defRPr sz="2131" kern="1200">
          <a:solidFill>
            <a:schemeClr val="tx1"/>
          </a:solidFill>
          <a:latin typeface="+mn-lt"/>
          <a:ea typeface="+mn-ea"/>
          <a:cs typeface="+mn-cs"/>
        </a:defRPr>
      </a:lvl8pPr>
      <a:lvl9pPr marL="4330598" algn="l" defTabSz="1082650" rtl="0" eaLnBrk="1" latinLnBrk="0" hangingPunct="1">
        <a:defRPr sz="21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467953" y="1246470"/>
            <a:ext cx="5382203" cy="1663061"/>
          </a:xfrm>
          <a:prstGeom prst="round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1201" tIns="40600" rIns="81201" bIns="40600">
            <a:spAutoFit/>
          </a:bodyPr>
          <a:lstStyle/>
          <a:p>
            <a:pPr marL="761219" indent="-761219" algn="ctr">
              <a:buFont typeface="Wingdings" panose="05000000000000000000" pitchFamily="2" charset="2"/>
              <a:buChar char="v"/>
            </a:pPr>
            <a:r>
              <a:rPr lang="ar-SA" sz="3907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بسم الله </a:t>
            </a:r>
            <a:r>
              <a:rPr lang="ar-SA" sz="3907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الرحمن </a:t>
            </a:r>
            <a:r>
              <a:rPr lang="ar-SA" sz="3907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الرحيم</a:t>
            </a:r>
            <a:endParaRPr lang="en-US" sz="3907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ar-SA" sz="5328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اهلابكم وسهلا</a:t>
            </a:r>
            <a:endParaRPr lang="en-US" sz="5328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316950" y="3100864"/>
            <a:ext cx="8120965" cy="3516953"/>
          </a:xfrm>
          <a:prstGeom prst="roundRect">
            <a:avLst>
              <a:gd name="adj" fmla="val 30902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10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53473" y="424997"/>
            <a:ext cx="230425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SA" sz="3600" dirty="0"/>
              <a:t>خلاصة المقالة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2321025" y="1092574"/>
            <a:ext cx="9793088" cy="65544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ar-SA" sz="3200" dirty="0"/>
              <a:t>حيث قال الله تعالى: و ما أمروا الا ليعبدوا الله مخلصين له الدين...</a:t>
            </a:r>
          </a:p>
          <a:p>
            <a:pPr algn="r">
              <a:lnSpc>
                <a:spcPct val="150000"/>
              </a:lnSpc>
            </a:pPr>
            <a:r>
              <a:rPr lang="ar-SA" sz="3200" dirty="0"/>
              <a:t>و في الحديث الشريف: عن امامة الباهلي رضى الله عنه قال جاء رجلٌ الى النبي صلى الله عليه و سلم فقال أرأيتَ رجلا غزا يلتمس الاجرَ الذكرى ماله فقال رسول صلى الله عليه و سلم لا شيْء له فأعادها ثلاث مراتٍ يقول له رسول صلى الله عليه و سلم لا شيْء له ثم قال ان الله لا يقبل من العمل الا ما كان له  خالصا وابتغى به وَجْهَهُ-</a:t>
            </a:r>
          </a:p>
          <a:p>
            <a:pPr algn="r">
              <a:lnSpc>
                <a:spcPct val="150000"/>
              </a:lnSpc>
            </a:pPr>
            <a:r>
              <a:rPr lang="ar-SA" sz="3200" dirty="0"/>
              <a:t>و ذكر الكاتب قصة عابدٍ من بنى اسرائيل دليلا علا أهمية الإخلاص- </a:t>
            </a:r>
          </a:p>
          <a:p>
            <a:pPr algn="r">
              <a:lnSpc>
                <a:spcPct val="150000"/>
              </a:lnSpc>
            </a:pPr>
            <a:r>
              <a:rPr lang="ar-SA" sz="3200" dirty="0"/>
              <a:t>و كل افعالِ المسلمينَ يَعدُّ عبادةُ اللهِ اذا كان فيه الاخلاصُ-</a:t>
            </a:r>
          </a:p>
          <a:p>
            <a:pPr algn="r">
              <a:lnSpc>
                <a:spcPct val="150000"/>
              </a:lnSpc>
            </a:pPr>
            <a:r>
              <a:rPr lang="ar-S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فعلينا ان نعمل كل عملٍ بالإخلاص وباتباع النبي صلى الله عليه و سلم-  </a:t>
            </a:r>
          </a:p>
        </p:txBody>
      </p:sp>
      <p:sp>
        <p:nvSpPr>
          <p:cNvPr id="4" name="Frame 3"/>
          <p:cNvSpPr/>
          <p:nvPr/>
        </p:nvSpPr>
        <p:spPr>
          <a:xfrm>
            <a:off x="1804194" y="1"/>
            <a:ext cx="10826750" cy="8120063"/>
          </a:xfrm>
          <a:prstGeom prst="frame">
            <a:avLst>
              <a:gd name="adj1" fmla="val 454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75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53274" y="1040902"/>
            <a:ext cx="5976664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800" dirty="0"/>
              <a:t>صِلْ بَيْنَ الْمَجْمُوْعَتَيْنِ 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4553274" y="1062661"/>
            <a:ext cx="5976664" cy="830997"/>
          </a:xfrm>
          <a:prstGeom prst="rect">
            <a:avLst/>
          </a:prstGeom>
          <a:solidFill>
            <a:srgbClr val="66FF99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800" dirty="0"/>
              <a:t>نعم- هؤلاء كلمات مرادفة</a:t>
            </a:r>
            <a:endParaRPr lang="en-US" sz="4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745424"/>
              </p:ext>
            </p:extLst>
          </p:nvPr>
        </p:nvGraphicFramePr>
        <p:xfrm>
          <a:off x="3761185" y="2331838"/>
          <a:ext cx="7217834" cy="4419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8917"/>
                <a:gridCol w="3608917"/>
              </a:tblGrid>
              <a:tr h="1063528">
                <a:tc>
                  <a:txBody>
                    <a:bodyPr/>
                    <a:lstStyle/>
                    <a:p>
                      <a:pPr marL="0" marR="0" lvl="0" indent="0" algn="ctr" defTabSz="10826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dirty="0" smtClean="0">
                          <a:solidFill>
                            <a:schemeClr val="tx1"/>
                          </a:solidFill>
                        </a:rPr>
                        <a:t>المجموع </a:t>
                      </a:r>
                      <a:r>
                        <a:rPr lang="ar-SA" sz="2800" baseline="0" dirty="0" smtClean="0">
                          <a:solidFill>
                            <a:schemeClr val="tx1"/>
                          </a:solidFill>
                        </a:rPr>
                        <a:t> (ج)</a:t>
                      </a:r>
                      <a:endParaRPr lang="en-US" sz="28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800" dirty="0" smtClean="0">
                          <a:solidFill>
                            <a:schemeClr val="tx1"/>
                          </a:solidFill>
                        </a:rPr>
                        <a:t>المجموع </a:t>
                      </a:r>
                      <a:r>
                        <a:rPr lang="ar-SA" sz="2800" baseline="0" dirty="0" smtClean="0">
                          <a:solidFill>
                            <a:schemeClr val="tx1"/>
                          </a:solidFill>
                        </a:rPr>
                        <a:t> (الف)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38905">
                <a:tc>
                  <a:txBody>
                    <a:bodyPr/>
                    <a:lstStyle/>
                    <a:p>
                      <a:pPr algn="ctr"/>
                      <a:r>
                        <a:rPr lang="ar-SA" sz="3200" dirty="0" smtClean="0">
                          <a:solidFill>
                            <a:schemeClr val="tx1"/>
                          </a:solidFill>
                        </a:rPr>
                        <a:t>الظاهرة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200" dirty="0" smtClean="0">
                          <a:solidFill>
                            <a:schemeClr val="tx1"/>
                          </a:solidFill>
                        </a:rPr>
                        <a:t>الاخلاص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38905">
                <a:tc>
                  <a:txBody>
                    <a:bodyPr/>
                    <a:lstStyle/>
                    <a:p>
                      <a:pPr algn="ctr"/>
                      <a:r>
                        <a:rPr lang="ar-SA" sz="3200" dirty="0" smtClean="0">
                          <a:solidFill>
                            <a:schemeClr val="tx1"/>
                          </a:solidFill>
                        </a:rPr>
                        <a:t>يؤدى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200" dirty="0" smtClean="0">
                          <a:solidFill>
                            <a:schemeClr val="tx1"/>
                          </a:solidFill>
                        </a:rPr>
                        <a:t>الطلب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38905">
                <a:tc>
                  <a:txBody>
                    <a:bodyPr/>
                    <a:lstStyle/>
                    <a:p>
                      <a:pPr algn="ctr"/>
                      <a:r>
                        <a:rPr lang="ar-SA" sz="3200" dirty="0" smtClean="0">
                          <a:solidFill>
                            <a:schemeClr val="tx1"/>
                          </a:solidFill>
                        </a:rPr>
                        <a:t>النزاهة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200" dirty="0" smtClean="0">
                          <a:solidFill>
                            <a:schemeClr val="tx1"/>
                          </a:solidFill>
                        </a:rPr>
                        <a:t>يجعل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38905">
                <a:tc>
                  <a:txBody>
                    <a:bodyPr/>
                    <a:lstStyle/>
                    <a:p>
                      <a:pPr algn="ctr"/>
                      <a:r>
                        <a:rPr lang="ar-SA" sz="3200" dirty="0" smtClean="0">
                          <a:solidFill>
                            <a:schemeClr val="tx1"/>
                          </a:solidFill>
                        </a:rPr>
                        <a:t>الابتغاء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200" dirty="0" smtClean="0">
                          <a:solidFill>
                            <a:schemeClr val="tx1"/>
                          </a:solidFill>
                        </a:rPr>
                        <a:t>الرياء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Frame 1"/>
          <p:cNvSpPr/>
          <p:nvPr/>
        </p:nvSpPr>
        <p:spPr>
          <a:xfrm>
            <a:off x="1804194" y="1"/>
            <a:ext cx="10826750" cy="8120063"/>
          </a:xfrm>
          <a:prstGeom prst="frame">
            <a:avLst>
              <a:gd name="adj1" fmla="val 45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353473" y="3916016"/>
            <a:ext cx="2088232" cy="14401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578014" y="4780111"/>
            <a:ext cx="2088232" cy="14401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6209457" y="3916016"/>
            <a:ext cx="2232248" cy="225890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5917168" y="4658771"/>
            <a:ext cx="2816829" cy="8414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825242"/>
              </p:ext>
            </p:extLst>
          </p:nvPr>
        </p:nvGraphicFramePr>
        <p:xfrm>
          <a:off x="3767404" y="2329259"/>
          <a:ext cx="7217834" cy="4563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8917"/>
                <a:gridCol w="3608917"/>
              </a:tblGrid>
              <a:tr h="900225">
                <a:tc>
                  <a:txBody>
                    <a:bodyPr/>
                    <a:lstStyle/>
                    <a:p>
                      <a:pPr marL="0" marR="0" lvl="0" indent="0" algn="ctr" defTabSz="10826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dirty="0" smtClean="0">
                          <a:solidFill>
                            <a:schemeClr val="tx1"/>
                          </a:solidFill>
                        </a:rPr>
                        <a:t>المجموع </a:t>
                      </a:r>
                      <a:r>
                        <a:rPr lang="ar-SA" sz="2800" baseline="0" dirty="0" smtClean="0">
                          <a:solidFill>
                            <a:schemeClr val="tx1"/>
                          </a:solidFill>
                        </a:rPr>
                        <a:t> (ج)</a:t>
                      </a:r>
                      <a:endParaRPr lang="en-US" sz="28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800" dirty="0" smtClean="0">
                          <a:solidFill>
                            <a:schemeClr val="tx1"/>
                          </a:solidFill>
                        </a:rPr>
                        <a:t>المجموع </a:t>
                      </a:r>
                      <a:r>
                        <a:rPr lang="ar-SA" sz="2800" baseline="0" dirty="0" smtClean="0">
                          <a:solidFill>
                            <a:schemeClr val="tx1"/>
                          </a:solidFill>
                        </a:rPr>
                        <a:t> (الف)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</a:tr>
              <a:tr h="915734">
                <a:tc>
                  <a:txBody>
                    <a:bodyPr/>
                    <a:lstStyle/>
                    <a:p>
                      <a:pPr algn="ctr"/>
                      <a:r>
                        <a:rPr lang="ar-SA" sz="3200" dirty="0" smtClean="0">
                          <a:solidFill>
                            <a:schemeClr val="tx1"/>
                          </a:solidFill>
                        </a:rPr>
                        <a:t>النزاهة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200" dirty="0" smtClean="0">
                          <a:solidFill>
                            <a:schemeClr val="tx1"/>
                          </a:solidFill>
                        </a:rPr>
                        <a:t>الاخلاص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</a:tr>
              <a:tr h="915734">
                <a:tc>
                  <a:txBody>
                    <a:bodyPr/>
                    <a:lstStyle/>
                    <a:p>
                      <a:pPr algn="ctr"/>
                      <a:r>
                        <a:rPr lang="ar-SA" sz="3200" dirty="0" smtClean="0">
                          <a:solidFill>
                            <a:schemeClr val="tx1"/>
                          </a:solidFill>
                        </a:rPr>
                        <a:t>الابتغاء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200" dirty="0" smtClean="0">
                          <a:solidFill>
                            <a:schemeClr val="tx1"/>
                          </a:solidFill>
                        </a:rPr>
                        <a:t>الطلب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</a:tr>
              <a:tr h="915734">
                <a:tc>
                  <a:txBody>
                    <a:bodyPr/>
                    <a:lstStyle/>
                    <a:p>
                      <a:pPr algn="ctr"/>
                      <a:r>
                        <a:rPr lang="ar-SA" sz="3200" dirty="0" smtClean="0">
                          <a:solidFill>
                            <a:schemeClr val="tx1"/>
                          </a:solidFill>
                        </a:rPr>
                        <a:t>يؤدى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200" dirty="0" smtClean="0">
                          <a:solidFill>
                            <a:schemeClr val="tx1"/>
                          </a:solidFill>
                        </a:rPr>
                        <a:t>يجعل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</a:tr>
              <a:tr h="915734">
                <a:tc>
                  <a:txBody>
                    <a:bodyPr/>
                    <a:lstStyle/>
                    <a:p>
                      <a:pPr algn="ctr"/>
                      <a:r>
                        <a:rPr lang="ar-SA" sz="3200" dirty="0" smtClean="0">
                          <a:solidFill>
                            <a:schemeClr val="tx1"/>
                          </a:solidFill>
                        </a:rPr>
                        <a:t>الظاهرة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200" dirty="0" smtClean="0">
                          <a:solidFill>
                            <a:schemeClr val="tx1"/>
                          </a:solidFill>
                        </a:rPr>
                        <a:t>الرياء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450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18030" y="993192"/>
            <a:ext cx="9776494" cy="42473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486" indent="-571486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r-SA" sz="3600" dirty="0">
                <a:solidFill>
                  <a:sysClr val="windowText" lastClr="000000"/>
                </a:solidFill>
                <a:latin typeface="Arabic Typesetting" panose="03020402040406030203" pitchFamily="66" charset="-78"/>
                <a:cs typeface="+mj-cs"/>
              </a:rPr>
              <a:t>	</a:t>
            </a:r>
            <a:r>
              <a:rPr lang="en-US" sz="3600" dirty="0">
                <a:solidFill>
                  <a:sysClr val="windowText" lastClr="000000"/>
                </a:solidFill>
                <a:latin typeface="Arabic Typesetting" panose="03020402040406030203" pitchFamily="66" charset="-78"/>
                <a:cs typeface="+mj-cs"/>
              </a:rPr>
              <a:t>                  </a:t>
            </a:r>
            <a:r>
              <a:rPr lang="ar-SA" sz="3600" dirty="0">
                <a:solidFill>
                  <a:sysClr val="windowText" lastClr="000000"/>
                </a:solidFill>
                <a:latin typeface="Arabic Typesetting" panose="03020402040406030203" pitchFamily="66" charset="-78"/>
                <a:cs typeface="+mj-cs"/>
              </a:rPr>
              <a:t>  امر الله تعالى نبيه صلى الله عليه و سلم ان يعبده</a:t>
            </a:r>
          </a:p>
          <a:p>
            <a:pPr algn="r">
              <a:lnSpc>
                <a:spcPct val="150000"/>
              </a:lnSpc>
            </a:pPr>
            <a:r>
              <a:rPr lang="ar-SA" sz="3600" dirty="0">
                <a:solidFill>
                  <a:srgbClr val="FF0000"/>
                </a:solidFill>
                <a:latin typeface="Arabic Typesetting" panose="03020402040406030203" pitchFamily="66" charset="-78"/>
                <a:cs typeface="+mj-cs"/>
              </a:rPr>
              <a:t>(الف).....</a:t>
            </a:r>
            <a:r>
              <a:rPr lang="ar-SA" sz="3600" dirty="0">
                <a:solidFill>
                  <a:schemeClr val="tx1"/>
                </a:solidFill>
                <a:latin typeface="Arabic Typesetting" panose="03020402040406030203" pitchFamily="66" charset="-78"/>
                <a:cs typeface="+mj-cs"/>
              </a:rPr>
              <a:t>-</a:t>
            </a:r>
            <a:r>
              <a:rPr lang="ar-SA" sz="3600" dirty="0">
                <a:solidFill>
                  <a:srgbClr val="FF0000"/>
                </a:solidFill>
                <a:latin typeface="Arabic Typesetting" panose="03020402040406030203" pitchFamily="66" charset="-78"/>
                <a:cs typeface="+mj-cs"/>
              </a:rPr>
              <a:t> </a:t>
            </a:r>
            <a:r>
              <a:rPr lang="ar-SA" sz="3600" dirty="0">
                <a:solidFill>
                  <a:sysClr val="windowText" lastClr="000000"/>
                </a:solidFill>
                <a:latin typeface="Arabic Typesetting" panose="03020402040406030203" pitchFamily="66" charset="-78"/>
                <a:cs typeface="+mj-cs"/>
              </a:rPr>
              <a:t>لا تقبل الاعمال الا بشرطين: الإخلاص  </a:t>
            </a:r>
            <a:r>
              <a:rPr lang="ar-SA" sz="3600" dirty="0">
                <a:latin typeface="Arabic Typesetting" panose="03020402040406030203" pitchFamily="66" charset="-78"/>
                <a:cs typeface="+mj-cs"/>
              </a:rPr>
              <a:t>و</a:t>
            </a:r>
            <a:r>
              <a:rPr lang="ar-SA" sz="3600" dirty="0">
                <a:solidFill>
                  <a:srgbClr val="FF0000"/>
                </a:solidFill>
                <a:latin typeface="Arabic Typesetting" panose="03020402040406030203" pitchFamily="66" charset="-78"/>
                <a:cs typeface="+mj-cs"/>
              </a:rPr>
              <a:t>(ب)......</a:t>
            </a:r>
            <a:r>
              <a:rPr lang="ar-SA" sz="3600" dirty="0">
                <a:solidFill>
                  <a:schemeClr val="tx1"/>
                </a:solidFill>
                <a:latin typeface="Arabic Typesetting" panose="03020402040406030203" pitchFamily="66" charset="-78"/>
                <a:cs typeface="+mj-cs"/>
              </a:rPr>
              <a:t>-</a:t>
            </a:r>
            <a:r>
              <a:rPr lang="ar-SA" sz="3600" dirty="0">
                <a:solidFill>
                  <a:srgbClr val="FF0000"/>
                </a:solidFill>
                <a:latin typeface="Arabic Typesetting" panose="03020402040406030203" pitchFamily="66" charset="-78"/>
                <a:cs typeface="+mj-cs"/>
              </a:rPr>
              <a:t> </a:t>
            </a:r>
            <a:r>
              <a:rPr lang="ar-SA" sz="3600" dirty="0">
                <a:solidFill>
                  <a:sysClr val="windowText" lastClr="000000"/>
                </a:solidFill>
                <a:latin typeface="Arabic Typesetting" panose="03020402040406030203" pitchFamily="66" charset="-78"/>
                <a:cs typeface="+mj-cs"/>
              </a:rPr>
              <a:t>على الطالب ان يجتهد في مذاكرته </a:t>
            </a:r>
            <a:r>
              <a:rPr lang="ar-SA" sz="3600" dirty="0">
                <a:solidFill>
                  <a:srgbClr val="FF0000"/>
                </a:solidFill>
                <a:latin typeface="Arabic Typesetting" panose="03020402040406030203" pitchFamily="66" charset="-78"/>
                <a:cs typeface="+mj-cs"/>
              </a:rPr>
              <a:t>(ج)......</a:t>
            </a:r>
            <a:r>
              <a:rPr lang="ar-SA" sz="3600" dirty="0">
                <a:solidFill>
                  <a:sysClr val="windowText" lastClr="000000"/>
                </a:solidFill>
                <a:latin typeface="Arabic Typesetting" panose="03020402040406030203" pitchFamily="66" charset="-78"/>
                <a:cs typeface="+mj-cs"/>
              </a:rPr>
              <a:t>- غضب العابد في المرة الثانية </a:t>
            </a:r>
            <a:r>
              <a:rPr lang="ar-SA" sz="3600" dirty="0">
                <a:solidFill>
                  <a:srgbClr val="FF0000"/>
                </a:solidFill>
                <a:latin typeface="Arabic Typesetting" panose="03020402040406030203" pitchFamily="66" charset="-78"/>
                <a:cs typeface="+mj-cs"/>
              </a:rPr>
              <a:t>(د)......</a:t>
            </a:r>
            <a:r>
              <a:rPr lang="ar-SA" sz="3600" dirty="0">
                <a:solidFill>
                  <a:sysClr val="windowText" lastClr="000000"/>
                </a:solidFill>
                <a:latin typeface="Arabic Typesetting" panose="03020402040406030203" pitchFamily="66" charset="-78"/>
                <a:cs typeface="+mj-cs"/>
              </a:rPr>
              <a:t>- من كانت هجرته </a:t>
            </a:r>
            <a:r>
              <a:rPr lang="ar-SA" sz="3600" dirty="0">
                <a:solidFill>
                  <a:srgbClr val="FF0000"/>
                </a:solidFill>
                <a:latin typeface="Arabic Typesetting" panose="03020402040406030203" pitchFamily="66" charset="-78"/>
                <a:cs typeface="+mj-cs"/>
              </a:rPr>
              <a:t>(ه) ....</a:t>
            </a:r>
            <a:r>
              <a:rPr lang="ar-SA" sz="3600" dirty="0">
                <a:solidFill>
                  <a:schemeClr val="tx1"/>
                </a:solidFill>
                <a:latin typeface="Arabic Typesetting" panose="03020402040406030203" pitchFamily="66" charset="-78"/>
                <a:cs typeface="+mj-cs"/>
              </a:rPr>
              <a:t>-</a:t>
            </a:r>
            <a:r>
              <a:rPr lang="ar-SA" sz="3600" dirty="0">
                <a:solidFill>
                  <a:srgbClr val="FF0000"/>
                </a:solidFill>
                <a:latin typeface="Arabic Typesetting" panose="03020402040406030203" pitchFamily="66" charset="-78"/>
                <a:cs typeface="+mj-cs"/>
              </a:rPr>
              <a:t> </a:t>
            </a:r>
            <a:r>
              <a:rPr lang="ar-SA" sz="3600" dirty="0">
                <a:solidFill>
                  <a:sysClr val="windowText" lastClr="000000"/>
                </a:solidFill>
                <a:latin typeface="Arabic Typesetting" panose="03020402040406030203" pitchFamily="66" charset="-78"/>
                <a:cs typeface="+mj-cs"/>
              </a:rPr>
              <a:t>فهجرته الى الله و رسوله-</a:t>
            </a:r>
            <a:endParaRPr lang="en-US" sz="3600" dirty="0">
              <a:solidFill>
                <a:sysClr val="windowText" lastClr="000000"/>
              </a:solidFill>
              <a:latin typeface="Arabic Typesetting" panose="03020402040406030203" pitchFamily="66" charset="-78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03070" y="194079"/>
            <a:ext cx="9206414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07479" indent="-507479">
              <a:buFont typeface="Wingdings" panose="05000000000000000000" pitchFamily="2" charset="2"/>
              <a:buChar char="q"/>
            </a:pPr>
            <a:r>
              <a:rPr lang="ar-SA" sz="4400" dirty="0">
                <a:ea typeface="Calibri" panose="020F0502020204030204" pitchFamily="34" charset="0"/>
                <a:cs typeface="Times New Roman" panose="02020603050405020304" pitchFamily="18" charset="0"/>
              </a:rPr>
              <a:t>إملإ الفراغات  في الجمل الآتية بكلمةٍ مناسبةٍ </a:t>
            </a:r>
            <a:endParaRPr lang="en-US" sz="4400" dirty="0"/>
          </a:p>
        </p:txBody>
      </p:sp>
      <p:sp>
        <p:nvSpPr>
          <p:cNvPr id="5" name="Rounded Rectangle 4"/>
          <p:cNvSpPr/>
          <p:nvPr/>
        </p:nvSpPr>
        <p:spPr>
          <a:xfrm>
            <a:off x="9555559" y="5356175"/>
            <a:ext cx="2253927" cy="92392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dirty="0"/>
              <a:t>(الف) مخلصًا</a:t>
            </a:r>
            <a:endParaRPr lang="en-US" sz="3200" dirty="0"/>
          </a:p>
        </p:txBody>
      </p:sp>
      <p:sp>
        <p:nvSpPr>
          <p:cNvPr id="6" name="Rounded Rectangle 5"/>
          <p:cNvSpPr/>
          <p:nvPr/>
        </p:nvSpPr>
        <p:spPr>
          <a:xfrm>
            <a:off x="2907700" y="5427253"/>
            <a:ext cx="6448429" cy="81669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dirty="0"/>
              <a:t>(ب) المتابعة للرسول صلى الله عليه و سلم</a:t>
            </a:r>
            <a:endParaRPr lang="en-US" sz="3600" dirty="0"/>
          </a:p>
        </p:txBody>
      </p:sp>
      <p:sp>
        <p:nvSpPr>
          <p:cNvPr id="7" name="Rounded Rectangle 6"/>
          <p:cNvSpPr/>
          <p:nvPr/>
        </p:nvSpPr>
        <p:spPr>
          <a:xfrm>
            <a:off x="2995929" y="6359615"/>
            <a:ext cx="3584393" cy="8832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000" dirty="0"/>
              <a:t>(ه) الى الله و رسوله</a:t>
            </a:r>
            <a:endParaRPr lang="en-US" sz="4000" dirty="0"/>
          </a:p>
        </p:txBody>
      </p:sp>
      <p:sp>
        <p:nvSpPr>
          <p:cNvPr id="8" name="Rounded Rectangle 7"/>
          <p:cNvSpPr/>
          <p:nvPr/>
        </p:nvSpPr>
        <p:spPr>
          <a:xfrm>
            <a:off x="6877535" y="6395605"/>
            <a:ext cx="2215088" cy="85624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dirty="0"/>
              <a:t>(د) للدينارين</a:t>
            </a:r>
            <a:endParaRPr lang="en-US" sz="3600" dirty="0"/>
          </a:p>
        </p:txBody>
      </p:sp>
      <p:sp>
        <p:nvSpPr>
          <p:cNvPr id="10" name="Rounded Rectangle 9"/>
          <p:cNvSpPr/>
          <p:nvPr/>
        </p:nvSpPr>
        <p:spPr>
          <a:xfrm>
            <a:off x="9459146" y="6395605"/>
            <a:ext cx="2350339" cy="81123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dirty="0"/>
              <a:t>(ج) بالإخلاص</a:t>
            </a:r>
            <a:endParaRPr lang="en-US" sz="3200" dirty="0"/>
          </a:p>
        </p:txBody>
      </p:sp>
      <p:sp>
        <p:nvSpPr>
          <p:cNvPr id="11" name="Frame 10"/>
          <p:cNvSpPr/>
          <p:nvPr/>
        </p:nvSpPr>
        <p:spPr>
          <a:xfrm>
            <a:off x="2092211" y="5068143"/>
            <a:ext cx="10228131" cy="2952328"/>
          </a:xfrm>
          <a:prstGeom prst="frame">
            <a:avLst>
              <a:gd name="adj1" fmla="val 6869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21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48546" y="694281"/>
            <a:ext cx="5670410" cy="918549"/>
          </a:xfrm>
          <a:prstGeom prst="roundRect">
            <a:avLst>
              <a:gd name="adj" fmla="val 16864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795" dirty="0"/>
              <a:t>اُنْظُرُوا اِلَى الجَّدُوْلِ </a:t>
            </a:r>
            <a:endParaRPr lang="en-US" sz="4795" dirty="0"/>
          </a:p>
        </p:txBody>
      </p:sp>
      <p:sp>
        <p:nvSpPr>
          <p:cNvPr id="3" name="Rounded Rectangle 2"/>
          <p:cNvSpPr/>
          <p:nvPr/>
        </p:nvSpPr>
        <p:spPr>
          <a:xfrm>
            <a:off x="3472171" y="5973712"/>
            <a:ext cx="7623163" cy="1378595"/>
          </a:xfrm>
          <a:prstGeom prst="roundRect">
            <a:avLst>
              <a:gd name="adj" fmla="val 24945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795" dirty="0"/>
              <a:t>الحروف الْحَمْرَاءُ </a:t>
            </a:r>
            <a:r>
              <a:rPr lang="ar-SA" sz="4795" dirty="0" smtClean="0"/>
              <a:t>المذكورة </a:t>
            </a:r>
            <a:r>
              <a:rPr lang="ar-SA" sz="4795" dirty="0"/>
              <a:t>مَا هِيَ؟</a:t>
            </a:r>
            <a:endParaRPr lang="en-US" sz="4795" dirty="0"/>
          </a:p>
        </p:txBody>
      </p:sp>
      <p:sp>
        <p:nvSpPr>
          <p:cNvPr id="7" name="Right Arrow 6"/>
          <p:cNvSpPr/>
          <p:nvPr/>
        </p:nvSpPr>
        <p:spPr>
          <a:xfrm rot="10800000">
            <a:off x="9035102" y="2723502"/>
            <a:ext cx="703391" cy="367681"/>
          </a:xfrm>
          <a:prstGeom prst="rightArrow">
            <a:avLst/>
          </a:prstGeom>
          <a:solidFill>
            <a:srgbClr val="FF0000"/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744507" y="2331840"/>
            <a:ext cx="1388288" cy="115100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795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اَ</a:t>
            </a:r>
            <a:r>
              <a:rPr lang="ar-SA" sz="479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فْعَلُ</a:t>
            </a:r>
            <a:endParaRPr lang="en-US" sz="479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369697" y="2331840"/>
            <a:ext cx="671418" cy="115100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6394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</a:t>
            </a:r>
            <a:endParaRPr lang="en-US" sz="6394" dirty="0"/>
          </a:p>
        </p:txBody>
      </p:sp>
      <p:sp>
        <p:nvSpPr>
          <p:cNvPr id="11" name="Rounded Rectangle 10"/>
          <p:cNvSpPr/>
          <p:nvPr/>
        </p:nvSpPr>
        <p:spPr>
          <a:xfrm>
            <a:off x="4870779" y="2503438"/>
            <a:ext cx="1557948" cy="907397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586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نَ</a:t>
            </a:r>
            <a:r>
              <a:rPr lang="ar-SA" sz="586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فْعَل</a:t>
            </a:r>
            <a:r>
              <a:rPr lang="ar-SA" sz="586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ُ</a:t>
            </a:r>
            <a:endParaRPr lang="en-US" sz="586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794262" y="4240731"/>
            <a:ext cx="1388289" cy="937731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586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يَ</a:t>
            </a:r>
            <a:r>
              <a:rPr lang="ar-SA" sz="586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فْعَل</a:t>
            </a:r>
            <a:r>
              <a:rPr lang="ar-SA" sz="586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ُ</a:t>
            </a:r>
            <a:endParaRPr lang="en-US" sz="586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870781" y="4162170"/>
            <a:ext cx="1557947" cy="95393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586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تَ</a:t>
            </a:r>
            <a:r>
              <a:rPr lang="ar-SA" sz="586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فْعَل</a:t>
            </a:r>
            <a:r>
              <a:rPr lang="ar-SA" sz="586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ُ</a:t>
            </a:r>
            <a:endParaRPr lang="en-US" sz="586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ight Arrow 21"/>
          <p:cNvSpPr/>
          <p:nvPr/>
        </p:nvSpPr>
        <p:spPr>
          <a:xfrm rot="10800000">
            <a:off x="4044893" y="2704832"/>
            <a:ext cx="703391" cy="367681"/>
          </a:xfrm>
          <a:prstGeom prst="rightArrow">
            <a:avLst/>
          </a:prstGeom>
          <a:solidFill>
            <a:srgbClr val="FF0000"/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168518" y="2259832"/>
            <a:ext cx="671418" cy="115100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6394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ن</a:t>
            </a:r>
            <a:endParaRPr lang="en-US" sz="6394" dirty="0"/>
          </a:p>
        </p:txBody>
      </p:sp>
      <p:sp>
        <p:nvSpPr>
          <p:cNvPr id="24" name="Right Arrow 23"/>
          <p:cNvSpPr/>
          <p:nvPr/>
        </p:nvSpPr>
        <p:spPr>
          <a:xfrm rot="10800000">
            <a:off x="8958039" y="4506157"/>
            <a:ext cx="703391" cy="367681"/>
          </a:xfrm>
          <a:prstGeom prst="rightArrow">
            <a:avLst/>
          </a:prstGeom>
          <a:solidFill>
            <a:srgbClr val="FF0000"/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8081665" y="4061158"/>
            <a:ext cx="671418" cy="115100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6394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ي</a:t>
            </a:r>
            <a:endParaRPr lang="en-US" sz="6394" dirty="0"/>
          </a:p>
        </p:txBody>
      </p:sp>
      <p:sp>
        <p:nvSpPr>
          <p:cNvPr id="26" name="Right Arrow 25"/>
          <p:cNvSpPr/>
          <p:nvPr/>
        </p:nvSpPr>
        <p:spPr>
          <a:xfrm rot="10800000">
            <a:off x="3936622" y="4578165"/>
            <a:ext cx="703391" cy="367681"/>
          </a:xfrm>
          <a:prstGeom prst="rightArrow">
            <a:avLst/>
          </a:prstGeom>
          <a:solidFill>
            <a:srgbClr val="FF0000"/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060247" y="4133166"/>
            <a:ext cx="671418" cy="115100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6394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</a:t>
            </a:r>
            <a:endParaRPr lang="en-US" sz="6394" dirty="0"/>
          </a:p>
        </p:txBody>
      </p:sp>
      <p:sp>
        <p:nvSpPr>
          <p:cNvPr id="28" name="Rounded Rectangle 27"/>
          <p:cNvSpPr/>
          <p:nvPr/>
        </p:nvSpPr>
        <p:spPr>
          <a:xfrm>
            <a:off x="3449378" y="5940824"/>
            <a:ext cx="7668746" cy="1420966"/>
          </a:xfrm>
          <a:prstGeom prst="roundRect">
            <a:avLst>
              <a:gd name="adj" fmla="val 24945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795" dirty="0"/>
              <a:t>نعم- هؤلاء علامات المضارع</a:t>
            </a:r>
            <a:endParaRPr lang="en-US" sz="4795" dirty="0"/>
          </a:p>
        </p:txBody>
      </p:sp>
      <p:sp>
        <p:nvSpPr>
          <p:cNvPr id="2" name="Frame 1"/>
          <p:cNvSpPr/>
          <p:nvPr/>
        </p:nvSpPr>
        <p:spPr>
          <a:xfrm>
            <a:off x="1829729" y="11672"/>
            <a:ext cx="10801217" cy="8108392"/>
          </a:xfrm>
          <a:prstGeom prst="frame">
            <a:avLst>
              <a:gd name="adj1" fmla="val 4945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465043" y="1899791"/>
            <a:ext cx="9063161" cy="3888432"/>
            <a:chOff x="870026" y="2150815"/>
            <a:chExt cx="9063161" cy="3098354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923711" y="3626858"/>
              <a:ext cx="9001000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878502" y="5212159"/>
              <a:ext cx="9001000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923711" y="2187823"/>
              <a:ext cx="9009476" cy="37009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9879502" y="2224832"/>
              <a:ext cx="53685" cy="3024337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5539906" y="2224832"/>
              <a:ext cx="45209" cy="2931285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870026" y="2150815"/>
              <a:ext cx="98202" cy="3083693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9211743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63176" y="1374360"/>
            <a:ext cx="4028510" cy="1214947"/>
          </a:xfrm>
          <a:prstGeom prst="roundRect">
            <a:avLst>
              <a:gd name="adj" fmla="val 1763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507479" indent="-507479" algn="ctr">
              <a:buFont typeface="Wingdings" panose="05000000000000000000" pitchFamily="2" charset="2"/>
              <a:buChar char="q"/>
            </a:pPr>
            <a:r>
              <a:rPr lang="ar-SA" sz="3907" dirty="0"/>
              <a:t>العمل المجموع</a:t>
            </a:r>
          </a:p>
          <a:p>
            <a:pPr algn="ctr"/>
            <a:r>
              <a:rPr lang="ar-SA" sz="3197" dirty="0"/>
              <a:t>(الوقت: خمس دقائق)</a:t>
            </a:r>
            <a:endParaRPr lang="en-US" sz="3197" dirty="0"/>
          </a:p>
        </p:txBody>
      </p:sp>
      <p:sp>
        <p:nvSpPr>
          <p:cNvPr id="3" name="TextBox 2"/>
          <p:cNvSpPr txBox="1"/>
          <p:nvPr/>
        </p:nvSpPr>
        <p:spPr>
          <a:xfrm>
            <a:off x="2393034" y="3339951"/>
            <a:ext cx="9661847" cy="100928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5328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اِسْتَخْرِجُوا خَمْسَةَ اَفْعَالِ المُضَارِعةِ مِنَ النَّصِّ</a:t>
            </a:r>
            <a:endParaRPr lang="en-US" sz="532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9743374"/>
              </p:ext>
            </p:extLst>
          </p:nvPr>
        </p:nvGraphicFramePr>
        <p:xfrm>
          <a:off x="3718711" y="1058544"/>
          <a:ext cx="7675322" cy="6299777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642526"/>
                <a:gridCol w="4032796"/>
              </a:tblGrid>
              <a:tr h="572707">
                <a:tc>
                  <a:txBody>
                    <a:bodyPr/>
                    <a:lstStyle/>
                    <a:p>
                      <a:pPr algn="ctr"/>
                      <a:r>
                        <a:rPr lang="ar-SA" sz="3200" dirty="0" smtClean="0"/>
                        <a:t>المفرد</a:t>
                      </a:r>
                      <a:endParaRPr lang="en-US" sz="3200" dirty="0">
                        <a:cs typeface="+mj-cs"/>
                      </a:endParaRPr>
                    </a:p>
                  </a:txBody>
                  <a:tcPr marL="81201" marR="81201" marT="40600" marB="40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200" dirty="0" smtClean="0"/>
                        <a:t>الجمع</a:t>
                      </a:r>
                      <a:endParaRPr lang="en-US" sz="3200" dirty="0">
                        <a:cs typeface="+mj-cs"/>
                      </a:endParaRPr>
                    </a:p>
                  </a:txBody>
                  <a:tcPr marL="81201" marR="81201" marT="40600" marB="40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2707">
                <a:tc>
                  <a:txBody>
                    <a:bodyPr/>
                    <a:lstStyle/>
                    <a:p>
                      <a:pPr algn="ctr"/>
                      <a:r>
                        <a:rPr lang="ar-SA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الآية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1" marR="81201" marT="40600" marB="40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الآيات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1" marR="81201" marT="40600" marB="40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2707">
                <a:tc>
                  <a:txBody>
                    <a:bodyPr/>
                    <a:lstStyle/>
                    <a:p>
                      <a:pPr algn="ctr"/>
                      <a:r>
                        <a:rPr lang="ar-SA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نوع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1" marR="81201" marT="40600" marB="40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انواع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1" marR="81201" marT="40600" marB="40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2707">
                <a:tc>
                  <a:txBody>
                    <a:bodyPr/>
                    <a:lstStyle/>
                    <a:p>
                      <a:pPr algn="ctr"/>
                      <a:r>
                        <a:rPr lang="ar-SA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عمل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1" marR="81201" marT="40600" marB="40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اعمال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1" marR="81201" marT="40600" marB="40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2707">
                <a:tc>
                  <a:txBody>
                    <a:bodyPr/>
                    <a:lstStyle/>
                    <a:p>
                      <a:pPr algn="ctr"/>
                      <a:r>
                        <a:rPr lang="ar-SA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المسلم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1" marR="81201" marT="40600" marB="406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المسلمين/المسلمون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1" marR="81201" marT="40600" marB="406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572707">
                <a:tc>
                  <a:txBody>
                    <a:bodyPr/>
                    <a:lstStyle/>
                    <a:p>
                      <a:pPr algn="ctr"/>
                      <a:r>
                        <a:rPr lang="ar-SA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النبي 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1" marR="81201" marT="40600" marB="406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الأنبياء 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1" marR="81201" marT="40600" marB="40600">
                    <a:solidFill>
                      <a:schemeClr val="bg1"/>
                    </a:solidFill>
                  </a:tcPr>
                </a:tc>
              </a:tr>
              <a:tr h="572707">
                <a:tc>
                  <a:txBody>
                    <a:bodyPr/>
                    <a:lstStyle/>
                    <a:p>
                      <a:pPr marL="0" marR="0" lvl="0" indent="0" algn="ctr" defTabSz="10826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الشجرة</a:t>
                      </a:r>
                      <a:endParaRPr lang="en-US" sz="3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1" marR="81201" marT="40600" marB="406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826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الاشجار</a:t>
                      </a:r>
                      <a:endParaRPr lang="en-US" sz="3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1" marR="81201" marT="40600" marB="40600">
                    <a:solidFill>
                      <a:schemeClr val="bg1"/>
                    </a:solidFill>
                  </a:tcPr>
                </a:tc>
              </a:tr>
              <a:tr h="572707">
                <a:tc>
                  <a:txBody>
                    <a:bodyPr/>
                    <a:lstStyle/>
                    <a:p>
                      <a:pPr marL="0" marR="0" lvl="0" indent="0" algn="ctr" defTabSz="10826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صاحب</a:t>
                      </a:r>
                      <a:endParaRPr lang="en-US" sz="3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1" marR="81201" marT="40600" marB="406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أصحاب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1" marR="81201" marT="40600" marB="40600">
                    <a:solidFill>
                      <a:schemeClr val="bg1"/>
                    </a:solidFill>
                  </a:tcPr>
                </a:tc>
              </a:tr>
              <a:tr h="572707">
                <a:tc>
                  <a:txBody>
                    <a:bodyPr/>
                    <a:lstStyle/>
                    <a:p>
                      <a:pPr marL="0" marR="0" lvl="0" indent="0" algn="ctr" defTabSz="10826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الطالب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1" marR="81201" marT="40600" marB="406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826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الطلاب</a:t>
                      </a:r>
                      <a:endParaRPr lang="en-US" sz="3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1" marR="81201" marT="40600" marB="40600">
                    <a:solidFill>
                      <a:schemeClr val="bg1"/>
                    </a:solidFill>
                  </a:tcPr>
                </a:tc>
              </a:tr>
              <a:tr h="572707">
                <a:tc>
                  <a:txBody>
                    <a:bodyPr/>
                    <a:lstStyle/>
                    <a:p>
                      <a:pPr algn="ctr"/>
                      <a:r>
                        <a:rPr lang="ar-SA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التاجر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1" marR="81201" marT="40600" marB="406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826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التجار</a:t>
                      </a:r>
                      <a:endParaRPr lang="ar-SA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1" marR="81201" marT="40600" marB="40600">
                    <a:solidFill>
                      <a:schemeClr val="bg1"/>
                    </a:solidFill>
                  </a:tcPr>
                </a:tc>
              </a:tr>
              <a:tr h="572707">
                <a:tc>
                  <a:txBody>
                    <a:bodyPr/>
                    <a:lstStyle/>
                    <a:p>
                      <a:pPr algn="ctr"/>
                      <a:r>
                        <a:rPr lang="ar-SA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العلم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1" marR="81201" marT="40600" marB="406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العلوم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1" marR="81201" marT="40600" marB="4060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345361" y="243608"/>
            <a:ext cx="405666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600" dirty="0"/>
              <a:t> تحويل المفرد من الجمع</a:t>
            </a:r>
            <a:endParaRPr lang="en-US" sz="36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833635" y="1323727"/>
            <a:ext cx="108012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6833635" y="1827783"/>
            <a:ext cx="108012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6833635" y="2547863"/>
            <a:ext cx="108012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6833635" y="3051919"/>
            <a:ext cx="108012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833635" y="3555975"/>
            <a:ext cx="108012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6833635" y="4204047"/>
            <a:ext cx="108012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6833635" y="4708103"/>
            <a:ext cx="108012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6833635" y="5284167"/>
            <a:ext cx="108012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6833635" y="5932239"/>
            <a:ext cx="108012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6833635" y="6508303"/>
            <a:ext cx="108012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6833635" y="7012359"/>
            <a:ext cx="108012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715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37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37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37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37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37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272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272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272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3" presetClass="entr" presetSubtype="272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3" presetClass="entr" presetSubtype="272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3" presetClass="entr" presetSubtype="272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3" presetClass="entr" presetSubtype="272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3" presetClass="entr" presetSubtype="272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3" presetClass="entr" presetSubtype="272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3" presetClass="entr" presetSubtype="272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3" presetClass="entr" presetSubtype="272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9484" y="2403848"/>
            <a:ext cx="10309919" cy="32291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189" lvl="2" algn="ctr"/>
            <a:r>
              <a:rPr lang="ar-SA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اذكر مفرداً من الجمعِ من الكلمات الاتيةِ  </a:t>
            </a:r>
          </a:p>
          <a:p>
            <a:pPr marL="457189" lvl="2" algn="r"/>
            <a:endParaRPr lang="ar-SA" sz="5328" dirty="0">
              <a:cs typeface="Times New Roman" panose="02020603050405020304" pitchFamily="18" charset="0"/>
            </a:endParaRPr>
          </a:p>
          <a:p>
            <a:pPr marL="457189" lvl="2" algn="r"/>
            <a:r>
              <a:rPr lang="ar-SA" sz="5328" dirty="0">
                <a:cs typeface="Times New Roman" panose="02020603050405020304" pitchFamily="18" charset="0"/>
              </a:rPr>
              <a:t>الآيات- المسمون/ المسمين- الأنبياء- الاعمال- انواء-</a:t>
            </a:r>
            <a:endParaRPr lang="en-US" sz="5328" dirty="0"/>
          </a:p>
        </p:txBody>
      </p:sp>
      <p:sp>
        <p:nvSpPr>
          <p:cNvPr id="3" name="Rounded Rectangle 2"/>
          <p:cNvSpPr/>
          <p:nvPr/>
        </p:nvSpPr>
        <p:spPr>
          <a:xfrm>
            <a:off x="5317713" y="747664"/>
            <a:ext cx="4028510" cy="1214947"/>
          </a:xfrm>
          <a:prstGeom prst="roundRect">
            <a:avLst>
              <a:gd name="adj" fmla="val 1763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507479" indent="-507479" algn="ctr">
              <a:buFont typeface="Wingdings" panose="05000000000000000000" pitchFamily="2" charset="2"/>
              <a:buChar char="q"/>
            </a:pPr>
            <a:r>
              <a:rPr lang="ar-SA" sz="3907" dirty="0"/>
              <a:t>العمل الفردى</a:t>
            </a:r>
          </a:p>
          <a:p>
            <a:pPr algn="ctr"/>
            <a:r>
              <a:rPr lang="ar-SA" sz="3197" dirty="0"/>
              <a:t>(الوقت: ثلاث دقائق)</a:t>
            </a:r>
            <a:endParaRPr lang="en-US" sz="3197" dirty="0"/>
          </a:p>
        </p:txBody>
      </p:sp>
    </p:spTree>
    <p:extLst>
      <p:ext uri="{BB962C8B-B14F-4D97-AF65-F5344CB8AC3E}">
        <p14:creationId xmlns:p14="http://schemas.microsoft.com/office/powerpoint/2010/main" val="333718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990333"/>
              </p:ext>
            </p:extLst>
          </p:nvPr>
        </p:nvGraphicFramePr>
        <p:xfrm>
          <a:off x="2321027" y="1827785"/>
          <a:ext cx="9975359" cy="5528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3114"/>
                <a:gridCol w="1370973"/>
                <a:gridCol w="864531"/>
                <a:gridCol w="897782"/>
                <a:gridCol w="1429801"/>
                <a:gridCol w="997536"/>
                <a:gridCol w="897782"/>
                <a:gridCol w="1598615"/>
                <a:gridCol w="895225"/>
              </a:tblGrid>
              <a:tr h="46889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علامة</a:t>
                      </a:r>
                      <a:endParaRPr lang="en-US" sz="25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1" marR="81201" marT="40600" marB="40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صيغة</a:t>
                      </a:r>
                      <a:endParaRPr lang="en-US" sz="25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1" marR="81201" marT="40600" marB="40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2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كلمة</a:t>
                      </a:r>
                      <a:endParaRPr lang="en-US" sz="2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1" marR="81201" marT="40600" marB="40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علامة</a:t>
                      </a:r>
                      <a:endParaRPr lang="en-US" sz="25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1" marR="81201" marT="40600" marB="40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صيغة</a:t>
                      </a:r>
                      <a:endParaRPr lang="en-US" sz="25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1" marR="81201" marT="40600" marB="40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2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كلمة</a:t>
                      </a:r>
                      <a:endParaRPr lang="en-US" sz="2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1" marR="81201" marT="40600" marB="40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2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علامة</a:t>
                      </a:r>
                      <a:endParaRPr lang="en-US" sz="2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1" marR="81201" marT="40600" marB="40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2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صيغة</a:t>
                      </a:r>
                      <a:endParaRPr lang="en-US" sz="2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1" marR="81201" marT="40600" marB="40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2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كلمة</a:t>
                      </a:r>
                      <a:endParaRPr lang="en-US" sz="2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1" marR="81201" marT="40600" marB="40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843200">
                <a:tc rowSpan="3">
                  <a:txBody>
                    <a:bodyPr/>
                    <a:lstStyle/>
                    <a:p>
                      <a:pPr algn="ctr"/>
                      <a:r>
                        <a:rPr lang="ar-SA" sz="25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تُ</a:t>
                      </a:r>
                      <a:endParaRPr lang="en-US" sz="25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1" marR="81201" marT="40600" marB="40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r"/>
                      <a:r>
                        <a:rPr lang="ar-SA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واحد مذكر/مؤنث متكلم</a:t>
                      </a:r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1" marR="81201" marT="40600" marB="40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ar-SA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فعلتُ</a:t>
                      </a:r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1" marR="81201" marT="40600" marB="40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5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تَ</a:t>
                      </a:r>
                      <a:endParaRPr lang="en-US" sz="25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1" marR="81201" marT="40600" marB="40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واحد مذكر حاضر </a:t>
                      </a:r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1" marR="81201" marT="40600" marB="40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فعلتَ</a:t>
                      </a:r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1" marR="81201" marT="40600" marB="40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5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لَ</a:t>
                      </a:r>
                      <a:endParaRPr lang="en-US" sz="25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1" marR="81201" marT="40600" marB="40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واحد مذكر غائب </a:t>
                      </a:r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1" marR="81201" marT="40600" marB="40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فعلَ</a:t>
                      </a:r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1" marR="81201" marT="40600" marB="40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43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5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تُمَا</a:t>
                      </a:r>
                      <a:endParaRPr lang="en-US" sz="25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1" marR="81201" marT="40600" marB="40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تثنية</a:t>
                      </a:r>
                      <a:r>
                        <a:rPr lang="ar-SA" sz="2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ar-SA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مذكر حاضر </a:t>
                      </a:r>
                      <a:endParaRPr lang="en-US" sz="25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1" marR="81201" marT="40600" marB="40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فعلتُمَا</a:t>
                      </a:r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1" marR="81201" marT="40600" marB="40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5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</a:t>
                      </a:r>
                      <a:endParaRPr lang="en-US" sz="25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1" marR="81201" marT="40600" marB="40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تثنية</a:t>
                      </a:r>
                      <a:r>
                        <a:rPr lang="ar-SA" sz="2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ar-SA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مذكر غائب </a:t>
                      </a:r>
                      <a:endParaRPr lang="en-US" sz="25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1" marR="81201" marT="40600" marB="40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فعلاَ</a:t>
                      </a:r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1" marR="81201" marT="40600" marB="40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43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5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تُمْ</a:t>
                      </a:r>
                      <a:endParaRPr lang="en-US" sz="25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1" marR="81201" marT="40600" marB="40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جمع مذكر حاضر</a:t>
                      </a:r>
                      <a:endParaRPr lang="en-US" sz="25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1" marR="81201" marT="40600" marB="40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فعلتُمْ</a:t>
                      </a:r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1" marR="81201" marT="40600" marB="40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5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وا</a:t>
                      </a:r>
                      <a:endParaRPr lang="en-US" sz="25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1" marR="81201" marT="40600" marB="40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جمع مذكر غائب </a:t>
                      </a:r>
                      <a:endParaRPr lang="en-US" sz="25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1" marR="81201" marT="40600" marB="40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فعلوا</a:t>
                      </a:r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1" marR="81201" marT="40600" marB="40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43200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5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نَا</a:t>
                      </a:r>
                      <a:endParaRPr lang="en-US" sz="25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1" marR="81201" marT="40600" marB="40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تثنية/ جمع مذكر/مؤنث متكلم</a:t>
                      </a:r>
                      <a:endParaRPr lang="en-US" sz="25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1" marR="81201" marT="40600" marB="40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ar-SA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فعلنَا</a:t>
                      </a:r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1" marR="81201" marT="40600" marB="40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5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تِ</a:t>
                      </a:r>
                      <a:endParaRPr lang="en-US" sz="25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1" marR="81201" marT="40600" marB="40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واحد مؤنث حاضر</a:t>
                      </a:r>
                      <a:endParaRPr lang="en-US" sz="25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1" marR="81201" marT="40600" marB="40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فعلتِ</a:t>
                      </a:r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1" marR="81201" marT="40600" marB="40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5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تْ</a:t>
                      </a:r>
                      <a:endParaRPr lang="en-US" sz="25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1" marR="81201" marT="40600" marB="40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واحد مؤنث غائب </a:t>
                      </a:r>
                      <a:endParaRPr lang="en-US" sz="25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1" marR="81201" marT="40600" marB="40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فعلتْ</a:t>
                      </a:r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1" marR="81201" marT="40600" marB="40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43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5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تُمَا</a:t>
                      </a:r>
                      <a:endParaRPr lang="en-US" sz="25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1" marR="81201" marT="40600" marB="40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تثنية</a:t>
                      </a:r>
                      <a:r>
                        <a:rPr lang="ar-SA" sz="2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ar-SA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مؤنث حاضر </a:t>
                      </a:r>
                      <a:endParaRPr lang="en-US" sz="25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1" marR="81201" marT="40600" marB="40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فعلتُمَا</a:t>
                      </a:r>
                      <a:endParaRPr lang="en-US" sz="25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1" marR="81201" marT="40600" marB="40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5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تَا</a:t>
                      </a:r>
                      <a:endParaRPr lang="en-US" sz="25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1" marR="81201" marT="40600" marB="40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تثنية</a:t>
                      </a:r>
                      <a:r>
                        <a:rPr lang="ar-SA" sz="2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ar-SA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مؤنث غائب </a:t>
                      </a:r>
                      <a:endParaRPr lang="en-US" sz="25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1" marR="81201" marT="40600" marB="40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فعلتَا</a:t>
                      </a:r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1" marR="81201" marT="40600" marB="40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43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5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تُنَّ</a:t>
                      </a:r>
                      <a:endParaRPr lang="en-US" sz="25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1" marR="81201" marT="40600" marB="40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جمع</a:t>
                      </a:r>
                      <a:r>
                        <a:rPr lang="ar-SA" sz="2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ar-SA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مؤنث حاضر</a:t>
                      </a:r>
                      <a:endParaRPr lang="en-US" sz="25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1" marR="81201" marT="40600" marB="40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فعلتُنَّ</a:t>
                      </a:r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1" marR="81201" marT="40600" marB="40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5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نَ</a:t>
                      </a:r>
                      <a:endParaRPr lang="en-US" sz="25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1" marR="81201" marT="40600" marB="40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جمع</a:t>
                      </a:r>
                      <a:r>
                        <a:rPr lang="ar-SA" sz="2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ar-SA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مؤنث غائب </a:t>
                      </a:r>
                      <a:endParaRPr lang="en-US" sz="25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1" marR="81201" marT="40600" marB="40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فعلنَ</a:t>
                      </a:r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1" marR="81201" marT="40600" marB="40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600292" y="315615"/>
            <a:ext cx="7416824" cy="11521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6600" dirty="0">
                <a:solidFill>
                  <a:srgbClr val="00B05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تعريف البحث</a:t>
            </a:r>
            <a:r>
              <a:rPr lang="ar-SA" sz="6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: الماضي المثبت المعروف</a:t>
            </a:r>
            <a:endParaRPr lang="en-US" sz="66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3394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35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201344" y="387624"/>
            <a:ext cx="4028510" cy="1214947"/>
          </a:xfrm>
          <a:prstGeom prst="roundRect">
            <a:avLst>
              <a:gd name="adj" fmla="val 1763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507479" indent="-507479" algn="ctr">
              <a:buFont typeface="Wingdings" panose="05000000000000000000" pitchFamily="2" charset="2"/>
              <a:buChar char="q"/>
            </a:pPr>
            <a:r>
              <a:rPr lang="ar-SA" sz="3907" dirty="0"/>
              <a:t>العمل الزواج</a:t>
            </a:r>
          </a:p>
          <a:p>
            <a:pPr algn="ctr"/>
            <a:r>
              <a:rPr lang="ar-SA" sz="3197" dirty="0"/>
              <a:t>(الوقت: خمس دقائق)</a:t>
            </a:r>
            <a:endParaRPr lang="en-US" sz="3197" dirty="0"/>
          </a:p>
        </p:txBody>
      </p:sp>
      <p:sp>
        <p:nvSpPr>
          <p:cNvPr id="3" name="TextBox 2"/>
          <p:cNvSpPr txBox="1"/>
          <p:nvPr/>
        </p:nvSpPr>
        <p:spPr>
          <a:xfrm>
            <a:off x="2537050" y="2043807"/>
            <a:ext cx="9649635" cy="100928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5328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اِسْتَخْرِجْ  اَفْعَالَ الماضية مِنَ النَّصِّ( خمسة)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24838" y="3355638"/>
            <a:ext cx="9661847" cy="31393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6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امرَ- جاءَ- غزا- أعادَ- أخذَ-قال-قابل- غلب- اَوْقَعَ- حُكِىَ- اَلْقَى- غضِبَ-غضبتَ- أمَّنَ- هزَمتُ-هَاجَرَتْ- نَوَى- </a:t>
            </a:r>
            <a:endParaRPr lang="en-US" sz="66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59015" y="171600"/>
            <a:ext cx="10513168" cy="30243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এসো এবার মিলিয়ে দেখি </a:t>
            </a:r>
            <a:endParaRPr lang="ar-SA" sz="9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60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45361" y="1035696"/>
            <a:ext cx="3672408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800" dirty="0"/>
              <a:t>الواجب البيت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4193235" y="2259833"/>
            <a:ext cx="6197017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800" dirty="0"/>
              <a:t>اُكُتُبْ فِقْرَةً عَن الإخلاص)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72743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6015" y="206052"/>
            <a:ext cx="3133286" cy="703391"/>
          </a:xfrm>
          <a:prstGeom prst="roundRect">
            <a:avLst>
              <a:gd name="adj" fmla="val 2336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ar-S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التعريف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9025" y="2281727"/>
            <a:ext cx="4195591" cy="3821003"/>
          </a:xfrm>
          <a:prstGeom prst="roundRect">
            <a:avLst>
              <a:gd name="adj" fmla="val 1186"/>
            </a:avLst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97433" indent="0" algn="ctr">
              <a:buNone/>
            </a:pPr>
            <a:r>
              <a:rPr lang="ar-SA" sz="3552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محمد: مصطفى كمال</a:t>
            </a:r>
          </a:p>
          <a:p>
            <a:pPr marL="97433" indent="0" algn="ctr">
              <a:buNone/>
            </a:pPr>
            <a:r>
              <a:rPr lang="ar-SA" sz="3552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نائب المدير</a:t>
            </a:r>
          </a:p>
          <a:p>
            <a:pPr marL="97433" indent="0" algn="ctr">
              <a:buNone/>
            </a:pPr>
            <a:r>
              <a:rPr lang="ar-SA" sz="3552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مدرسة مدينة العلوم الاسلامية للداخل </a:t>
            </a:r>
            <a:endParaRPr lang="en-US" sz="3552" dirty="0">
              <a:solidFill>
                <a:srgbClr val="00206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97433" indent="0" algn="ctr">
              <a:buNone/>
            </a:pPr>
            <a:r>
              <a:rPr lang="en-US" sz="3552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 </a:t>
            </a:r>
            <a:r>
              <a:rPr lang="ar-SA" sz="3552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حاجي غنج- جاندبور .   </a:t>
            </a:r>
            <a:r>
              <a:rPr lang="en-US" sz="3552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- </a:t>
            </a:r>
            <a:r>
              <a:rPr lang="ar-SA" sz="3552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فالي شارا</a:t>
            </a:r>
            <a:r>
              <a:rPr lang="en-US" sz="3552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endParaRPr lang="ar-SA" sz="3552" dirty="0">
              <a:solidFill>
                <a:srgbClr val="00206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97433" indent="0" algn="ctr">
              <a:buNone/>
            </a:pPr>
            <a:r>
              <a:rPr lang="en-US" sz="1776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mdmostafakamal8@gmail.com</a:t>
            </a:r>
            <a:endParaRPr lang="en-US" sz="2131" dirty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 bwMode="auto">
          <a:xfrm>
            <a:off x="7842185" y="2260306"/>
            <a:ext cx="3888432" cy="1799727"/>
          </a:xfrm>
          <a:prstGeom prst="roundRect">
            <a:avLst>
              <a:gd name="adj" fmla="val 12160"/>
            </a:avLst>
          </a:prstGeom>
          <a:ln w="57150">
            <a:solidFill>
              <a:srgbClr val="00B050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81201" tIns="40600" rIns="81201" bIns="4060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3429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6858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0287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7467" indent="-507467">
              <a:buFont typeface="Wingdings" pitchFamily="2" charset="2"/>
              <a:buChar char="v"/>
            </a:pPr>
            <a:r>
              <a:rPr lang="ar-SA" sz="4400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المادة</a:t>
            </a:r>
            <a:endParaRPr lang="en-US" sz="4400" kern="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ar-SA" sz="3200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اللغة العربيةُ الاتصالية</a:t>
            </a:r>
            <a:br>
              <a:rPr lang="ar-SA" sz="3200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ar-SA" sz="2400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الصف </a:t>
            </a:r>
            <a:r>
              <a:rPr lang="ar-SA" sz="2400" b="1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ar-SA" sz="2400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التاسع/العاشر من الداخل.</a:t>
            </a:r>
            <a:endParaRPr lang="en-US" sz="3200" kern="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7380698" y="1821970"/>
            <a:ext cx="4963489" cy="4974364"/>
          </a:xfrm>
          <a:prstGeom prst="frame">
            <a:avLst>
              <a:gd name="adj1" fmla="val 4782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01" tIns="40600" rIns="81201" bIns="40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2075310" y="1821970"/>
            <a:ext cx="5011673" cy="4974365"/>
          </a:xfrm>
          <a:prstGeom prst="frame">
            <a:avLst>
              <a:gd name="adj1" fmla="val 4782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01" tIns="40600" rIns="81201" bIns="40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739" y="4212623"/>
            <a:ext cx="2132881" cy="222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11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3" presetClass="entr" presetSubtype="16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6" grpId="0" animBg="1"/>
      <p:bldP spid="5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0759" y="1035697"/>
            <a:ext cx="5049862" cy="1589849"/>
          </a:xfrm>
          <a:prstGeom prst="flowChartTerminator">
            <a:avLst/>
          </a:prstGeom>
          <a:solidFill>
            <a:srgbClr val="FF99F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ar-SA" sz="8525" dirty="0">
                <a:solidFill>
                  <a:schemeClr val="tx1"/>
                </a:solidFill>
                <a:cs typeface="+mj-cs"/>
              </a:rPr>
              <a:t>شكراً</a:t>
            </a:r>
            <a:endParaRPr lang="en-US" sz="8525" dirty="0">
              <a:solidFill>
                <a:schemeClr val="tx1"/>
              </a:solidFill>
              <a:cs typeface="+mj-cs"/>
            </a:endParaRPr>
          </a:p>
        </p:txBody>
      </p:sp>
      <p:pic>
        <p:nvPicPr>
          <p:cNvPr id="5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869" y="3051921"/>
            <a:ext cx="8777645" cy="309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8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0" presetClass="entr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7944305" y="4306356"/>
            <a:ext cx="3447951" cy="2160251"/>
          </a:xfrm>
          <a:prstGeom prst="roundRect">
            <a:avLst>
              <a:gd name="adj" fmla="val 12965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257130" y="4160218"/>
            <a:ext cx="3460937" cy="2276079"/>
          </a:xfrm>
          <a:prstGeom prst="roundRect">
            <a:avLst>
              <a:gd name="adj" fmla="val 10609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3960" r="-25131" b="-2112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8018092" y="1512876"/>
            <a:ext cx="3447951" cy="2003391"/>
          </a:xfrm>
          <a:prstGeom prst="roundRect">
            <a:avLst>
              <a:gd name="adj" fmla="val 4242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3041105" y="1291771"/>
            <a:ext cx="3572446" cy="2091284"/>
          </a:xfrm>
          <a:prstGeom prst="roundRect">
            <a:avLst>
              <a:gd name="adj" fmla="val 14389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977209" y="463677"/>
            <a:ext cx="5691070" cy="6790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197" dirty="0"/>
              <a:t>اُنْظُرُوْا اِلَى الصُّوَرِ التَّالِيَةِ و تَفَكَّرُوْا فِيهَا</a:t>
            </a:r>
            <a:endParaRPr lang="en-US" sz="3197" dirty="0"/>
          </a:p>
        </p:txBody>
      </p:sp>
      <p:sp>
        <p:nvSpPr>
          <p:cNvPr id="4" name="TextBox 3"/>
          <p:cNvSpPr txBox="1"/>
          <p:nvPr/>
        </p:nvSpPr>
        <p:spPr>
          <a:xfrm>
            <a:off x="3977210" y="3540805"/>
            <a:ext cx="2740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200" dirty="0"/>
              <a:t>الطالبةُ تقرأُ القرآنَ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8225681" y="3516268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200" dirty="0"/>
              <a:t>التاجر يبيع الفواكه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3816565" y="6746883"/>
            <a:ext cx="2796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dirty="0"/>
              <a:t>العابد يصلى 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8657730" y="6873278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dirty="0"/>
              <a:t>العامل يعمل بالإتقان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5" grpId="0" animBg="1"/>
      <p:bldP spid="2" grpId="0" animBg="1"/>
      <p:bldP spid="4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663529" y="2883149"/>
            <a:ext cx="9073008" cy="3024336"/>
          </a:xfrm>
          <a:prstGeom prst="ribbon">
            <a:avLst>
              <a:gd name="adj1" fmla="val 23080"/>
              <a:gd name="adj2" fmla="val 63772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2">
                <a:lumMod val="50000"/>
              </a:schemeClr>
            </a:solidFill>
            <a:prstDash val="solid"/>
          </a:ln>
        </p:spPr>
        <p:txBody>
          <a:bodyPr>
            <a:noAutofit/>
          </a:bodyPr>
          <a:lstStyle/>
          <a:p>
            <a:pPr marL="685783" indent="-685783" algn="ctr">
              <a:buFont typeface="Wingdings" panose="05000000000000000000" pitchFamily="2" charset="2"/>
              <a:buChar char="Ø"/>
            </a:pPr>
            <a:r>
              <a:rPr lang="ar-SA" sz="6000" dirty="0"/>
              <a:t>عبادة الله بالإخلاص</a:t>
            </a:r>
            <a:br>
              <a:rPr lang="ar-SA" sz="6000" dirty="0"/>
            </a:br>
            <a:r>
              <a:rPr lang="ar-SA" sz="5400" dirty="0"/>
              <a:t>الوحدة الأولى</a:t>
            </a:r>
            <a:r>
              <a:rPr lang="ar-SA" sz="6000" dirty="0"/>
              <a:t/>
            </a:r>
            <a:br>
              <a:rPr lang="ar-SA" sz="6000" dirty="0"/>
            </a:br>
            <a:r>
              <a:rPr lang="ar-SA" sz="5400" dirty="0"/>
              <a:t>ا</a:t>
            </a:r>
            <a:r>
              <a:rPr lang="ar-SA" sz="4800" dirty="0"/>
              <a:t>لدرس الاول</a:t>
            </a:r>
            <a:endParaRPr lang="es-ES" sz="4800" dirty="0"/>
          </a:p>
        </p:txBody>
      </p:sp>
      <p:sp>
        <p:nvSpPr>
          <p:cNvPr id="5" name="Down Ribbon 4"/>
          <p:cNvSpPr/>
          <p:nvPr/>
        </p:nvSpPr>
        <p:spPr>
          <a:xfrm>
            <a:off x="1960985" y="759820"/>
            <a:ext cx="2880320" cy="1500012"/>
          </a:xfrm>
          <a:prstGeom prst="ribbon">
            <a:avLst>
              <a:gd name="adj1" fmla="val 0"/>
              <a:gd name="adj2" fmla="val 50000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Flowchart: Terminator 1"/>
          <p:cNvSpPr/>
          <p:nvPr/>
        </p:nvSpPr>
        <p:spPr>
          <a:xfrm>
            <a:off x="4783995" y="1042211"/>
            <a:ext cx="3933926" cy="1007579"/>
          </a:xfrm>
          <a:prstGeom prst="flowChartTerminator">
            <a:avLst/>
          </a:prstGeom>
          <a:solidFill>
            <a:srgbClr val="00B050">
              <a:alpha val="8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درس اليوم</a:t>
            </a:r>
            <a:endParaRPr 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706" y="686073"/>
            <a:ext cx="3822199" cy="1561730"/>
          </a:xfrm>
          <a:prstGeom prst="ribbon2">
            <a:avLst>
              <a:gd name="adj1" fmla="val 0"/>
              <a:gd name="adj2" fmla="val 50000"/>
            </a:avLst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Ribbon 3"/>
          <p:cNvSpPr/>
          <p:nvPr/>
        </p:nvSpPr>
        <p:spPr>
          <a:xfrm>
            <a:off x="4625281" y="531639"/>
            <a:ext cx="4968552" cy="771346"/>
          </a:xfrm>
          <a:prstGeom prst="ribbon">
            <a:avLst>
              <a:gd name="adj1" fmla="val 16667"/>
              <a:gd name="adj2" fmla="val 65658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نتائج التعلم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681065" y="1683767"/>
            <a:ext cx="9145016" cy="475252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SA" sz="6600" dirty="0">
                <a:solidFill>
                  <a:schemeClr val="tx2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ان شاء الله –بعد نهاية الدرس تستطيعُ....</a:t>
            </a:r>
          </a:p>
          <a:p>
            <a:pPr marL="685783" indent="-685783" algn="ctr">
              <a:buFont typeface="Wingdings" panose="05000000000000000000" pitchFamily="2" charset="2"/>
              <a:buChar char="Ø"/>
            </a:pPr>
            <a:r>
              <a:rPr lang="ar-SA" sz="6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اَنْ تقولَ معنى المفرداتِ الجديدة</a:t>
            </a:r>
          </a:p>
          <a:p>
            <a:pPr marL="685783" indent="-685783" algn="ctr">
              <a:buFont typeface="Wingdings" panose="05000000000000000000" pitchFamily="2" charset="2"/>
              <a:buChar char="Ø"/>
            </a:pPr>
            <a:r>
              <a:rPr lang="ar-SA" sz="6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اَنْ </a:t>
            </a:r>
            <a:r>
              <a:rPr lang="ar-SA" sz="6000" dirty="0">
                <a:latin typeface="Arabic Typesetting" panose="03020402040406030203" pitchFamily="66" charset="-78"/>
              </a:rPr>
              <a:t>تملأَ</a:t>
            </a:r>
            <a:r>
              <a:rPr lang="ar-SA" sz="6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الفراغات بكلمة مناسبةٍ</a:t>
            </a:r>
          </a:p>
          <a:p>
            <a:pPr marL="685783" indent="-685783" algn="ctr">
              <a:buFont typeface="Wingdings" panose="05000000000000000000" pitchFamily="2" charset="2"/>
              <a:buChar char="Ø"/>
            </a:pPr>
            <a:r>
              <a:rPr lang="ar-SA" sz="6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اَنْ تُبَيِّنَ صيغَ الماضي و المضارعِ</a:t>
            </a:r>
            <a:endParaRPr lang="en-US" sz="66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743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457077"/>
              </p:ext>
            </p:extLst>
          </p:nvPr>
        </p:nvGraphicFramePr>
        <p:xfrm>
          <a:off x="2465042" y="603647"/>
          <a:ext cx="9577063" cy="648072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605706"/>
                <a:gridCol w="1809518"/>
                <a:gridCol w="3145616"/>
                <a:gridCol w="2016223"/>
              </a:tblGrid>
              <a:tr h="79127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dirty="0" smtClean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المعنى</a:t>
                      </a:r>
                      <a:endParaRPr lang="en-US" sz="4000" dirty="0" smtClean="0">
                        <a:solidFill>
                          <a:schemeClr val="bg1"/>
                        </a:solidFill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marL="81201" marR="81201" marT="40600" marB="40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dirty="0" smtClean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المفردات</a:t>
                      </a:r>
                      <a:endParaRPr lang="en-US" sz="4000" dirty="0" smtClean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marL="81201" marR="81201" marT="40600" marB="40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dirty="0" smtClean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المعنى</a:t>
                      </a:r>
                      <a:endParaRPr lang="en-US" sz="4000" dirty="0" smtClean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marL="81201" marR="81201" marT="40600" marB="40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dirty="0" smtClean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المفردات</a:t>
                      </a:r>
                      <a:endParaRPr lang="en-US" sz="4000" dirty="0" smtClean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marL="81201" marR="81201" marT="40600" marB="40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561245">
                <a:tc>
                  <a:txBody>
                    <a:bodyPr/>
                    <a:lstStyle/>
                    <a:p>
                      <a:pPr algn="ctr"/>
                      <a:r>
                        <a:rPr lang="bn-IN" sz="4000" dirty="0" smtClean="0">
                          <a:latin typeface="SolaimanLipi" panose="02000500020000020004" pitchFamily="2" charset="0"/>
                          <a:cs typeface="SolaimanLipi" panose="02000500020000020004" pitchFamily="2" charset="0"/>
                        </a:rPr>
                        <a:t>প্রত্যাশা</a:t>
                      </a:r>
                      <a:r>
                        <a:rPr lang="bn-IN" sz="4000" baseline="0" dirty="0" smtClean="0">
                          <a:latin typeface="SolaimanLipi" panose="02000500020000020004" pitchFamily="2" charset="0"/>
                          <a:cs typeface="SolaimanLipi" panose="02000500020000020004" pitchFamily="2" charset="0"/>
                        </a:rPr>
                        <a:t> করা</a:t>
                      </a:r>
                      <a:endParaRPr lang="bn-BD" sz="4000" baseline="0" dirty="0" smtClean="0">
                        <a:latin typeface="SolaimanLipi" panose="02000500020000020004" pitchFamily="2" charset="0"/>
                        <a:cs typeface="SolaimanLipi" panose="02000500020000020004" pitchFamily="2" charset="0"/>
                      </a:endParaRPr>
                    </a:p>
                    <a:p>
                      <a:pPr algn="ctr"/>
                      <a:r>
                        <a:rPr lang="ar-SA" sz="4400" baseline="0" dirty="0" smtClean="0">
                          <a:latin typeface="SolaimanLipi" panose="02000500020000020004" pitchFamily="2" charset="0"/>
                          <a:cs typeface="SolaimanLipi" panose="02000500020000020004" pitchFamily="2" charset="0"/>
                        </a:rPr>
                        <a:t>الطلب</a:t>
                      </a:r>
                      <a:r>
                        <a:rPr lang="bn-IN" sz="4400" baseline="0" dirty="0" smtClean="0">
                          <a:latin typeface="SolaimanLipi" panose="02000500020000020004" pitchFamily="2" charset="0"/>
                          <a:cs typeface="SolaimanLipi" panose="02000500020000020004" pitchFamily="2" charset="0"/>
                        </a:rPr>
                        <a:t> </a:t>
                      </a:r>
                      <a:endParaRPr lang="en-US" sz="4400" dirty="0">
                        <a:latin typeface="SolaimanLipi" panose="02000500020000020004" pitchFamily="2" charset="0"/>
                        <a:cs typeface="SolaimanLipi" panose="02000500020000020004" pitchFamily="2" charset="0"/>
                      </a:endParaRPr>
                    </a:p>
                  </a:txBody>
                  <a:tcPr marL="81201" marR="81201" marT="40600" marB="40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800" dirty="0" smtClean="0">
                          <a:cs typeface="+mj-cs"/>
                        </a:rPr>
                        <a:t>اِبْتِغَاءُ</a:t>
                      </a:r>
                      <a:endParaRPr lang="en-US" sz="4800" dirty="0"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 marL="81201" marR="81201" marT="40600" marB="40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latin typeface="SolaimanLipi" panose="02000500020000020004" pitchFamily="2" charset="0"/>
                          <a:cs typeface="SolaimanLipi" panose="02000500020000020004" pitchFamily="2" charset="0"/>
                        </a:rPr>
                        <a:t>একনিষ্ঠ</a:t>
                      </a:r>
                      <a:r>
                        <a:rPr lang="bn-BD" sz="3600" dirty="0" smtClean="0">
                          <a:latin typeface="SolaimanLipi" panose="02000500020000020004" pitchFamily="2" charset="0"/>
                          <a:cs typeface="SolaimanLipi" panose="02000500020000020004" pitchFamily="2" charset="0"/>
                        </a:rPr>
                        <a:t>তা</a:t>
                      </a:r>
                      <a:r>
                        <a:rPr lang="bn-IN" sz="3600" dirty="0" smtClean="0">
                          <a:latin typeface="SolaimanLipi" panose="02000500020000020004" pitchFamily="2" charset="0"/>
                          <a:cs typeface="SolaimanLipi" panose="02000500020000020004" pitchFamily="2" charset="0"/>
                        </a:rPr>
                        <a:t>।</a:t>
                      </a:r>
                      <a:r>
                        <a:rPr lang="bn-IN" sz="3600" baseline="0" dirty="0" smtClean="0">
                          <a:latin typeface="SolaimanLipi" panose="02000500020000020004" pitchFamily="2" charset="0"/>
                          <a:cs typeface="SolaimanLipi" panose="02000500020000020004" pitchFamily="2" charset="0"/>
                        </a:rPr>
                        <a:t> </a:t>
                      </a:r>
                      <a:endParaRPr lang="bn-BD" sz="3600" baseline="0" dirty="0" smtClean="0">
                        <a:latin typeface="SolaimanLipi" panose="02000500020000020004" pitchFamily="2" charset="0"/>
                        <a:cs typeface="SolaimanLipi" panose="02000500020000020004" pitchFamily="2" charset="0"/>
                      </a:endParaRPr>
                    </a:p>
                    <a:p>
                      <a:pPr algn="ctr"/>
                      <a:r>
                        <a:rPr lang="ar-SA" sz="2800" baseline="0" dirty="0" smtClean="0">
                          <a:latin typeface="SolaimanLipi" panose="02000500020000020004" pitchFamily="2" charset="0"/>
                          <a:cs typeface="SolaimanLipi" panose="02000500020000020004" pitchFamily="2" charset="0"/>
                        </a:rPr>
                        <a:t>النزاهة /التكميل</a:t>
                      </a:r>
                      <a:endParaRPr lang="en-US" sz="2800" dirty="0">
                        <a:latin typeface="SolaimanLipi" panose="02000500020000020004" pitchFamily="2" charset="0"/>
                        <a:cs typeface="SolaimanLipi" panose="02000500020000020004" pitchFamily="2" charset="0"/>
                      </a:endParaRPr>
                    </a:p>
                  </a:txBody>
                  <a:tcPr marL="81201" marR="81201" marT="40600" marB="40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400" dirty="0" smtClean="0">
                          <a:cs typeface="+mj-cs"/>
                        </a:rPr>
                        <a:t>اَلْإخْلَاصُ</a:t>
                      </a:r>
                      <a:endParaRPr lang="en-US" sz="4400" dirty="0"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 marL="81201" marR="81201" marT="40600" marB="40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42713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latin typeface="SolaimanLipi" panose="02000500020000020004" pitchFamily="2" charset="0"/>
                          <a:cs typeface="SolaimanLipi" panose="02000500020000020004" pitchFamily="2" charset="0"/>
                        </a:rPr>
                        <a:t>তারা</a:t>
                      </a:r>
                      <a:r>
                        <a:rPr lang="bn-IN" sz="3200" baseline="0" dirty="0" smtClean="0">
                          <a:latin typeface="SolaimanLipi" panose="02000500020000020004" pitchFamily="2" charset="0"/>
                          <a:cs typeface="SolaimanLipi" panose="02000500020000020004" pitchFamily="2" charset="0"/>
                        </a:rPr>
                        <a:t> </a:t>
                      </a:r>
                      <a:r>
                        <a:rPr lang="bn-IN" sz="3200" dirty="0" smtClean="0">
                          <a:latin typeface="SolaimanLipi" panose="02000500020000020004" pitchFamily="2" charset="0"/>
                          <a:cs typeface="SolaimanLipi" panose="02000500020000020004" pitchFamily="2" charset="0"/>
                        </a:rPr>
                        <a:t>আলোচনা</a:t>
                      </a:r>
                      <a:r>
                        <a:rPr lang="bn-IN" sz="3200" baseline="0" dirty="0" smtClean="0">
                          <a:latin typeface="SolaimanLipi" panose="02000500020000020004" pitchFamily="2" charset="0"/>
                          <a:cs typeface="SolaimanLipi" panose="02000500020000020004" pitchFamily="2" charset="0"/>
                        </a:rPr>
                        <a:t> করব</a:t>
                      </a:r>
                      <a:r>
                        <a:rPr lang="bn-BD" sz="3200" baseline="0" dirty="0" smtClean="0">
                          <a:latin typeface="SolaimanLipi" panose="02000500020000020004" pitchFamily="2" charset="0"/>
                          <a:cs typeface="SolaimanLipi" panose="02000500020000020004" pitchFamily="2" charset="0"/>
                        </a:rPr>
                        <a:t>ে</a:t>
                      </a:r>
                      <a:r>
                        <a:rPr lang="bn-IN" sz="3200" baseline="0" dirty="0" smtClean="0">
                          <a:latin typeface="SolaimanLipi" panose="02000500020000020004" pitchFamily="2" charset="0"/>
                          <a:cs typeface="SolaimanLipi" panose="02000500020000020004" pitchFamily="2" charset="0"/>
                        </a:rPr>
                        <a:t>।</a:t>
                      </a:r>
                      <a:r>
                        <a:rPr lang="ar-SA" sz="3200" baseline="0" dirty="0" smtClean="0">
                          <a:latin typeface="SolaimanLipi" panose="02000500020000020004" pitchFamily="2" charset="0"/>
                          <a:cs typeface="SolaimanLipi" panose="02000500020000020004" pitchFamily="2" charset="0"/>
                        </a:rPr>
                        <a:t>يناقشون </a:t>
                      </a:r>
                      <a:r>
                        <a:rPr lang="bn-BD" sz="3200" baseline="0" dirty="0" smtClean="0">
                          <a:latin typeface="SolaimanLipi" panose="02000500020000020004" pitchFamily="2" charset="0"/>
                          <a:cs typeface="SolaimanLipi" panose="02000500020000020004" pitchFamily="2" charset="0"/>
                        </a:rPr>
                        <a:t>  </a:t>
                      </a:r>
                      <a:endParaRPr lang="en-US" sz="3200" dirty="0">
                        <a:latin typeface="SolaimanLipi" panose="02000500020000020004" pitchFamily="2" charset="0"/>
                        <a:cs typeface="SolaimanLipi" panose="02000500020000020004" pitchFamily="2" charset="0"/>
                      </a:endParaRPr>
                    </a:p>
                  </a:txBody>
                  <a:tcPr marL="81201" marR="81201" marT="40600" marB="40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800" dirty="0" smtClean="0">
                          <a:cs typeface="+mj-cs"/>
                        </a:rPr>
                        <a:t>يَتَحَدَّثُون</a:t>
                      </a:r>
                      <a:endParaRPr lang="en-US" sz="4800" dirty="0"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 marL="81201" marR="81201" marT="40600" marB="40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600" dirty="0" smtClean="0">
                          <a:latin typeface="SolaimanLipi" panose="02000500020000020004" pitchFamily="2" charset="0"/>
                          <a:cs typeface="SolaimanLipi" panose="02000500020000020004" pitchFamily="2" charset="0"/>
                        </a:rPr>
                        <a:t>সম্পাদন</a:t>
                      </a:r>
                      <a:r>
                        <a:rPr lang="bn-IN" sz="3600" baseline="0" dirty="0" smtClean="0">
                          <a:latin typeface="SolaimanLipi" panose="02000500020000020004" pitchFamily="2" charset="0"/>
                          <a:cs typeface="SolaimanLipi" panose="02000500020000020004" pitchFamily="2" charset="0"/>
                        </a:rPr>
                        <a:t> করবে।</a:t>
                      </a:r>
                      <a:r>
                        <a:rPr lang="bn-BD" sz="3600" baseline="0" dirty="0" smtClean="0">
                          <a:latin typeface="SolaimanLipi" panose="02000500020000020004" pitchFamily="2" charset="0"/>
                          <a:cs typeface="SolaimanLipi" panose="02000500020000020004" pitchFamily="2" charset="0"/>
                        </a:rPr>
                        <a:t> </a:t>
                      </a:r>
                      <a:r>
                        <a:rPr lang="ar-SA" sz="4000" baseline="0" dirty="0" smtClean="0">
                          <a:latin typeface="SolaimanLipi" panose="02000500020000020004" pitchFamily="2" charset="0"/>
                          <a:cs typeface="SolaimanLipi" panose="02000500020000020004" pitchFamily="2" charset="0"/>
                        </a:rPr>
                        <a:t>يؤدى</a:t>
                      </a:r>
                      <a:r>
                        <a:rPr lang="bn-BD" sz="4000" baseline="0" dirty="0" smtClean="0">
                          <a:latin typeface="SolaimanLipi" panose="02000500020000020004" pitchFamily="2" charset="0"/>
                          <a:cs typeface="SolaimanLipi" panose="02000500020000020004" pitchFamily="2" charset="0"/>
                        </a:rPr>
                        <a:t>/</a:t>
                      </a:r>
                      <a:r>
                        <a:rPr lang="ar-SA" sz="4000" baseline="0" dirty="0" smtClean="0">
                          <a:latin typeface="SolaimanLipi" panose="02000500020000020004" pitchFamily="2" charset="0"/>
                          <a:cs typeface="SolaimanLipi" panose="02000500020000020004" pitchFamily="2" charset="0"/>
                        </a:rPr>
                        <a:t>يعمل</a:t>
                      </a:r>
                      <a:endParaRPr lang="en-US" sz="3600" dirty="0" smtClean="0">
                        <a:latin typeface="SolaimanLipi" panose="02000500020000020004" pitchFamily="2" charset="0"/>
                        <a:cs typeface="SolaimanLipi" panose="02000500020000020004" pitchFamily="2" charset="0"/>
                      </a:endParaRPr>
                    </a:p>
                  </a:txBody>
                  <a:tcPr marL="81201" marR="81201" marT="40600" marB="40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800" dirty="0" smtClean="0"/>
                        <a:t>يَجْعَلُ</a:t>
                      </a:r>
                      <a:endPara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1" marR="81201" marT="40600" marB="40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2404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dirty="0" smtClean="0">
                          <a:latin typeface="SolaimanLipi" panose="02000500020000020004" pitchFamily="2" charset="0"/>
                          <a:cs typeface="SolaimanLipi" panose="02000500020000020004" pitchFamily="2" charset="0"/>
                        </a:rPr>
                        <a:t>তারা</a:t>
                      </a:r>
                      <a:r>
                        <a:rPr lang="bn-IN" sz="3200" baseline="0" dirty="0" smtClean="0">
                          <a:latin typeface="SolaimanLipi" panose="02000500020000020004" pitchFamily="2" charset="0"/>
                          <a:cs typeface="SolaimanLipi" panose="02000500020000020004" pitchFamily="2" charset="0"/>
                        </a:rPr>
                        <a:t> </a:t>
                      </a:r>
                      <a:r>
                        <a:rPr lang="bn-IN" sz="3200" dirty="0" smtClean="0">
                          <a:latin typeface="SolaimanLipi" panose="02000500020000020004" pitchFamily="2" charset="0"/>
                          <a:cs typeface="SolaimanLipi" panose="02000500020000020004" pitchFamily="2" charset="0"/>
                        </a:rPr>
                        <a:t>প্রশংসা</a:t>
                      </a:r>
                      <a:r>
                        <a:rPr lang="bn-IN" sz="3200" baseline="0" dirty="0" smtClean="0">
                          <a:latin typeface="SolaimanLipi" panose="02000500020000020004" pitchFamily="2" charset="0"/>
                          <a:cs typeface="SolaimanLipi" panose="02000500020000020004" pitchFamily="2" charset="0"/>
                        </a:rPr>
                        <a:t>  করবে। </a:t>
                      </a:r>
                      <a:r>
                        <a:rPr lang="ar-SA" sz="3200" baseline="0" dirty="0" smtClean="0">
                          <a:latin typeface="SolaimanLipi" panose="02000500020000020004" pitchFamily="2" charset="0"/>
                          <a:cs typeface="SolaimanLipi" panose="02000500020000020004" pitchFamily="2" charset="0"/>
                        </a:rPr>
                        <a:t>يثنون/ </a:t>
                      </a:r>
                      <a:endParaRPr lang="en-US" sz="3200" dirty="0" smtClean="0">
                        <a:latin typeface="SolaimanLipi" panose="02000500020000020004" pitchFamily="2" charset="0"/>
                        <a:cs typeface="SolaimanLipi" panose="02000500020000020004" pitchFamily="2" charset="0"/>
                      </a:endParaRPr>
                    </a:p>
                  </a:txBody>
                  <a:tcPr marL="81201" marR="81201" marT="40600" marB="40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800" dirty="0" smtClean="0">
                          <a:cs typeface="+mj-cs"/>
                        </a:rPr>
                        <a:t>يَمْدَحُون</a:t>
                      </a:r>
                      <a:endParaRPr lang="en-US" sz="4800" dirty="0"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 marL="81201" marR="81201" marT="40600" marB="40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latin typeface="SolaimanLipi" panose="02000500020000020004" pitchFamily="2" charset="0"/>
                          <a:cs typeface="SolaimanLipi" panose="02000500020000020004" pitchFamily="2" charset="0"/>
                        </a:rPr>
                        <a:t>কর্মসমূহ</a:t>
                      </a:r>
                      <a:r>
                        <a:rPr lang="bn-IN" sz="4000" dirty="0" smtClean="0">
                          <a:latin typeface="SolaimanLipi" panose="02000500020000020004" pitchFamily="2" charset="0"/>
                          <a:cs typeface="SolaimanLipi" panose="02000500020000020004" pitchFamily="2" charset="0"/>
                        </a:rPr>
                        <a:t>।</a:t>
                      </a:r>
                      <a:r>
                        <a:rPr lang="bn-IN" sz="4000" baseline="0" dirty="0" smtClean="0">
                          <a:latin typeface="SolaimanLipi" panose="02000500020000020004" pitchFamily="2" charset="0"/>
                          <a:cs typeface="SolaimanLipi" panose="02000500020000020004" pitchFamily="2" charset="0"/>
                        </a:rPr>
                        <a:t> </a:t>
                      </a:r>
                      <a:r>
                        <a:rPr lang="ar-SA" sz="4000" baseline="0" dirty="0" smtClean="0">
                          <a:latin typeface="SolaimanLipi" panose="02000500020000020004" pitchFamily="2" charset="0"/>
                          <a:cs typeface="SolaimanLipi" panose="02000500020000020004" pitchFamily="2" charset="0"/>
                        </a:rPr>
                        <a:t>أفعال</a:t>
                      </a:r>
                    </a:p>
                  </a:txBody>
                  <a:tcPr marL="81201" marR="81201" marT="40600" marB="40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800" dirty="0" smtClean="0">
                          <a:cs typeface="+mj-cs"/>
                        </a:rPr>
                        <a:t>اَعْمَالٌ</a:t>
                      </a:r>
                      <a:endParaRPr lang="en-US" sz="4800" dirty="0"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 marL="81201" marR="81201" marT="40600" marB="40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245064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latin typeface="SolaimanLipi" panose="02000500020000020004" pitchFamily="2" charset="0"/>
                          <a:cs typeface="SolaimanLipi" panose="02000500020000020004" pitchFamily="2" charset="0"/>
                        </a:rPr>
                        <a:t>নিখু</a:t>
                      </a:r>
                      <a:r>
                        <a:rPr lang="bn-BD" sz="3200" dirty="0" smtClean="0">
                          <a:latin typeface="SolaimanLipi" panose="02000500020000020004" pitchFamily="2" charset="0"/>
                          <a:cs typeface="SolaimanLipi" panose="02000500020000020004" pitchFamily="2" charset="0"/>
                        </a:rPr>
                        <a:t>ঁ</a:t>
                      </a:r>
                      <a:r>
                        <a:rPr lang="bn-IN" sz="3200" dirty="0" smtClean="0">
                          <a:latin typeface="SolaimanLipi" panose="02000500020000020004" pitchFamily="2" charset="0"/>
                          <a:cs typeface="SolaimanLipi" panose="02000500020000020004" pitchFamily="2" charset="0"/>
                        </a:rPr>
                        <a:t>তভাবে</a:t>
                      </a:r>
                      <a:r>
                        <a:rPr lang="bn-IN" sz="3200" baseline="0" dirty="0" smtClean="0">
                          <a:latin typeface="SolaimanLipi" panose="02000500020000020004" pitchFamily="2" charset="0"/>
                          <a:cs typeface="SolaimanLipi" panose="02000500020000020004" pitchFamily="2" charset="0"/>
                        </a:rPr>
                        <a:t> করবে।</a:t>
                      </a:r>
                      <a:r>
                        <a:rPr lang="bn-BD" sz="3200" baseline="0" dirty="0" smtClean="0">
                          <a:latin typeface="SolaimanLipi" panose="02000500020000020004" pitchFamily="2" charset="0"/>
                          <a:cs typeface="SolaimanLipi" panose="02000500020000020004" pitchFamily="2" charset="0"/>
                        </a:rPr>
                        <a:t> </a:t>
                      </a:r>
                      <a:r>
                        <a:rPr lang="ar-SA" sz="3200" baseline="0" dirty="0" smtClean="0">
                          <a:latin typeface="SolaimanLipi" panose="02000500020000020004" pitchFamily="2" charset="0"/>
                          <a:cs typeface="SolaimanLipi" panose="02000500020000020004" pitchFamily="2" charset="0"/>
                        </a:rPr>
                        <a:t>يُتِمُّونَ</a:t>
                      </a:r>
                      <a:endParaRPr lang="en-US" sz="3200" dirty="0">
                        <a:latin typeface="SolaimanLipi" panose="02000500020000020004" pitchFamily="2" charset="0"/>
                        <a:cs typeface="SolaimanLipi" panose="02000500020000020004" pitchFamily="2" charset="0"/>
                      </a:endParaRPr>
                    </a:p>
                  </a:txBody>
                  <a:tcPr marL="81201" marR="81201" marT="40600" marB="40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800" dirty="0" smtClean="0">
                          <a:cs typeface="+mj-cs"/>
                        </a:rPr>
                        <a:t>يُتْقِنُ</a:t>
                      </a:r>
                      <a:endParaRPr lang="en-US" sz="4800" dirty="0"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 marL="81201" marR="81201" marT="40600" marB="40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latin typeface="SolaimanLipi" panose="02000500020000020004" pitchFamily="2" charset="0"/>
                          <a:cs typeface="SolaimanLipi" panose="02000500020000020004" pitchFamily="2" charset="0"/>
                        </a:rPr>
                        <a:t>দেখানো।</a:t>
                      </a:r>
                      <a:r>
                        <a:rPr lang="bn-IN" sz="3600" baseline="0" dirty="0" smtClean="0">
                          <a:latin typeface="SolaimanLipi" panose="02000500020000020004" pitchFamily="2" charset="0"/>
                          <a:cs typeface="SolaimanLipi" panose="02000500020000020004" pitchFamily="2" charset="0"/>
                        </a:rPr>
                        <a:t> </a:t>
                      </a:r>
                      <a:r>
                        <a:rPr lang="ar-SA" sz="4000" baseline="0" dirty="0" smtClean="0">
                          <a:latin typeface="SolaimanLipi" panose="02000500020000020004" pitchFamily="2" charset="0"/>
                          <a:cs typeface="SolaimanLipi" panose="02000500020000020004" pitchFamily="2" charset="0"/>
                        </a:rPr>
                        <a:t>الظاهرة</a:t>
                      </a:r>
                      <a:endParaRPr lang="en-US" sz="4000" dirty="0">
                        <a:latin typeface="SolaimanLipi" panose="02000500020000020004" pitchFamily="2" charset="0"/>
                        <a:cs typeface="SolaimanLipi" panose="02000500020000020004" pitchFamily="2" charset="0"/>
                      </a:endParaRPr>
                    </a:p>
                  </a:txBody>
                  <a:tcPr marL="81201" marR="81201" marT="40600" marB="40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800" dirty="0" smtClean="0">
                          <a:cs typeface="+mj-cs"/>
                        </a:rPr>
                        <a:t>اَلرِّيَاءُ</a:t>
                      </a:r>
                      <a:endParaRPr lang="en-US" sz="4800" dirty="0"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 marL="81201" marR="81201" marT="40600" marB="40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234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3" t="60674" r="4202" b="3282"/>
          <a:stretch/>
        </p:blipFill>
        <p:spPr>
          <a:xfrm>
            <a:off x="2273621" y="315615"/>
            <a:ext cx="9887899" cy="7488832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3" name="Frame 2"/>
          <p:cNvSpPr/>
          <p:nvPr/>
        </p:nvSpPr>
        <p:spPr>
          <a:xfrm>
            <a:off x="1804194" y="1"/>
            <a:ext cx="10826750" cy="8120063"/>
          </a:xfrm>
          <a:prstGeom prst="frame">
            <a:avLst>
              <a:gd name="adj1" fmla="val 3181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29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50" y="1636323"/>
            <a:ext cx="9361040" cy="5664068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1804194" y="1"/>
            <a:ext cx="10826750" cy="8120063"/>
          </a:xfrm>
          <a:prstGeom prst="frame">
            <a:avLst>
              <a:gd name="adj1" fmla="val 6358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33393" y="747663"/>
            <a:ext cx="3096344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dirty="0" err="1">
                <a:cs typeface="+mj-cs"/>
              </a:rPr>
              <a:t>إقرأ</a:t>
            </a:r>
            <a:r>
              <a:rPr lang="ar-SA" sz="3200" dirty="0">
                <a:cs typeface="+mj-cs"/>
              </a:rPr>
              <a:t> النص التَّالي</a:t>
            </a:r>
            <a:endParaRPr lang="en-US" sz="32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4256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81465" y="590727"/>
            <a:ext cx="230425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S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خلاصة المقالة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21025" y="1539752"/>
            <a:ext cx="9793088" cy="58326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SA" sz="3600" dirty="0"/>
              <a:t>      بَيَّنَ الكاتب المحترم في هذه المقالةِ ضرورةَ الإخلاص في كل عبادةٍ- </a:t>
            </a:r>
          </a:p>
          <a:p>
            <a:pPr algn="r"/>
            <a:r>
              <a:rPr lang="ar-SA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ما </a:t>
            </a:r>
            <a:r>
              <a:rPr lang="ar-SA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هو </a:t>
            </a:r>
            <a:r>
              <a:rPr lang="ar-SA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الإخلاص:</a:t>
            </a:r>
          </a:p>
          <a:p>
            <a:pPr algn="r"/>
            <a:r>
              <a:rPr lang="ar-SA" sz="3600" dirty="0"/>
              <a:t>     الإخلاص هو مصدر من باب افعالٍ- معناه لغةً التكميل‘ النزاهة- وهو ان يجعل المسلمُ كُلَّ عملٍ لله تعالى و يطلبَ مرضاهُ وليس طلبًا للرياء أي لا يعمل من الاعمال ليراه الناسَ-</a:t>
            </a:r>
          </a:p>
          <a:p>
            <a:pPr algn="r"/>
            <a:r>
              <a:rPr lang="ar-SA" sz="3600" dirty="0"/>
              <a:t> </a:t>
            </a:r>
            <a:r>
              <a:rPr lang="ar-S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أهمية الاخلاص</a:t>
            </a:r>
            <a:r>
              <a:rPr lang="ar-SA" sz="3600" dirty="0"/>
              <a:t>:</a:t>
            </a:r>
          </a:p>
          <a:p>
            <a:pPr algn="r"/>
            <a:r>
              <a:rPr lang="ar-SA" sz="3600" dirty="0"/>
              <a:t>     الإخلاص  صفةٌ لازمةٌ للمسلمين-لا يُقْبَلُ العباداتُ الا بشرطين‘ الإخلاص و المتابعة للرسول صلى الله عليه و سلم-  </a:t>
            </a:r>
            <a:endParaRPr lang="en-US" sz="3600" dirty="0"/>
          </a:p>
        </p:txBody>
      </p:sp>
      <p:sp>
        <p:nvSpPr>
          <p:cNvPr id="4" name="Frame 3"/>
          <p:cNvSpPr/>
          <p:nvPr/>
        </p:nvSpPr>
        <p:spPr>
          <a:xfrm>
            <a:off x="1804194" y="1"/>
            <a:ext cx="10826750" cy="8120063"/>
          </a:xfrm>
          <a:prstGeom prst="frame">
            <a:avLst>
              <a:gd name="adj1" fmla="val 454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12528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881</TotalTime>
  <Words>621</Words>
  <Application>Microsoft Office PowerPoint</Application>
  <PresentationFormat>Custom</PresentationFormat>
  <Paragraphs>191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Aharoni</vt:lpstr>
      <vt:lpstr>Arabic Typesetting</vt:lpstr>
      <vt:lpstr>Arial</vt:lpstr>
      <vt:lpstr>Calibri</vt:lpstr>
      <vt:lpstr>Calibri Light</vt:lpstr>
      <vt:lpstr>SolaimanLipi</vt:lpstr>
      <vt:lpstr>Times New Roman</vt:lpstr>
      <vt:lpstr>Wingdings</vt:lpstr>
      <vt:lpstr>Office Theme</vt:lpstr>
      <vt:lpstr>PowerPoint Presentation</vt:lpstr>
      <vt:lpstr> التعريف</vt:lpstr>
      <vt:lpstr>PowerPoint Presentation</vt:lpstr>
      <vt:lpstr>عبادة الله بالإخلاص الوحدة الأولى الدرس الاول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شكراً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md. mostafa kamal</cp:lastModifiedBy>
  <cp:revision>232</cp:revision>
  <dcterms:created xsi:type="dcterms:W3CDTF">2010-02-11T18:41:59Z</dcterms:created>
  <dcterms:modified xsi:type="dcterms:W3CDTF">2020-10-31T05:42:22Z</dcterms:modified>
</cp:coreProperties>
</file>