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2" r:id="rId3"/>
    <p:sldId id="258" r:id="rId4"/>
    <p:sldId id="259" r:id="rId5"/>
    <p:sldId id="261" r:id="rId6"/>
    <p:sldId id="260" r:id="rId7"/>
    <p:sldId id="273" r:id="rId8"/>
    <p:sldId id="262" r:id="rId9"/>
    <p:sldId id="263" r:id="rId10"/>
    <p:sldId id="265" r:id="rId11"/>
    <p:sldId id="274" r:id="rId12"/>
    <p:sldId id="275" r:id="rId13"/>
    <p:sldId id="276" r:id="rId14"/>
    <p:sldId id="277" r:id="rId15"/>
    <p:sldId id="278" r:id="rId16"/>
    <p:sldId id="279" r:id="rId17"/>
    <p:sldId id="282" r:id="rId18"/>
    <p:sldId id="280" r:id="rId19"/>
    <p:sldId id="281" r:id="rId20"/>
    <p:sldId id="267" r:id="rId21"/>
    <p:sldId id="268" r:id="rId22"/>
    <p:sldId id="269" r:id="rId23"/>
  </p:sldIdLst>
  <p:sldSz cx="10972800" cy="7772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5" autoAdjust="0"/>
    <p:restoredTop sz="94624" autoAdjust="0"/>
  </p:normalViewPr>
  <p:slideViewPr>
    <p:cSldViewPr>
      <p:cViewPr>
        <p:scale>
          <a:sx n="66" d="100"/>
          <a:sy n="66" d="100"/>
        </p:scale>
        <p:origin x="-1182" y="-72"/>
      </p:cViewPr>
      <p:guideLst>
        <p:guide orient="horz" pos="2448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47CEA-4EC8-4EC1-A645-FD1A7068EE1E}" type="datetimeFigureOut">
              <a:rPr lang="en-US" smtClean="0"/>
              <a:t>04-Oct-20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9650" y="685800"/>
            <a:ext cx="4838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B32D37-7BF6-4819-909C-92366FB76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526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32D37-7BF6-4819-909C-92366FB762B6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414482"/>
            <a:ext cx="932688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4404360"/>
            <a:ext cx="768096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311257"/>
            <a:ext cx="2468880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311257"/>
            <a:ext cx="7223760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5" y="4994488"/>
            <a:ext cx="932688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5" y="3294275"/>
            <a:ext cx="932688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813561"/>
            <a:ext cx="484632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813561"/>
            <a:ext cx="484632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739795"/>
            <a:ext cx="4848226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464859"/>
            <a:ext cx="4848226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739795"/>
            <a:ext cx="4850131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464859"/>
            <a:ext cx="4850131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1" y="309457"/>
            <a:ext cx="3609975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1" y="309457"/>
            <a:ext cx="6134100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1" y="1626447"/>
            <a:ext cx="3609975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5440681"/>
            <a:ext cx="658368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94478"/>
            <a:ext cx="658368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6082984"/>
            <a:ext cx="658368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311256"/>
            <a:ext cx="9875520" cy="1295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813561"/>
            <a:ext cx="9875520" cy="5129425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7203864"/>
            <a:ext cx="256032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7203864"/>
            <a:ext cx="347472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7203864"/>
            <a:ext cx="256032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hoto006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304800"/>
            <a:ext cx="8686800" cy="6934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990601" y="1434673"/>
            <a:ext cx="86106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287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581891" y="1219201"/>
            <a:ext cx="2576945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ব্যবসায়িক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ঝুঁকি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27564" y="2438401"/>
            <a:ext cx="5237018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ব্যবসা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দৃষ্টিকোণ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91345" y="3581400"/>
            <a:ext cx="2992582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ঝুঁকির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উৎস্য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00800" y="1143001"/>
            <a:ext cx="2909455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ঝুঁকি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10691" y="4800601"/>
            <a:ext cx="5237018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বিনিয়োগকারীর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দৃষ্টিকোণ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8764" y="6019801"/>
            <a:ext cx="2460003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ঝুঁকি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65818" y="6096001"/>
            <a:ext cx="2410691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তারল্য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ঝুঁকি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" name="Straight Arrow Connector 30"/>
          <p:cNvCxnSpPr>
            <a:stCxn id="24" idx="0"/>
            <a:endCxn id="26" idx="1"/>
          </p:cNvCxnSpPr>
          <p:nvPr/>
        </p:nvCxnSpPr>
        <p:spPr>
          <a:xfrm rot="5400000" flipH="1" flipV="1">
            <a:off x="5187319" y="1224921"/>
            <a:ext cx="972234" cy="14547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4" idx="0"/>
            <a:endCxn id="20" idx="3"/>
          </p:cNvCxnSpPr>
          <p:nvPr/>
        </p:nvCxnSpPr>
        <p:spPr>
          <a:xfrm rot="16200000" flipV="1">
            <a:off x="3604438" y="1096765"/>
            <a:ext cx="896034" cy="17872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5" idx="0"/>
          </p:cNvCxnSpPr>
          <p:nvPr/>
        </p:nvCxnSpPr>
        <p:spPr>
          <a:xfrm rot="5400000" flipH="1" flipV="1">
            <a:off x="4720936" y="3314628"/>
            <a:ext cx="533400" cy="17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>
            <a:off x="4759036" y="4495728"/>
            <a:ext cx="457200" cy="17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7" idx="2"/>
            <a:endCxn id="28" idx="3"/>
          </p:cNvCxnSpPr>
          <p:nvPr/>
        </p:nvCxnSpPr>
        <p:spPr>
          <a:xfrm rot="5400000">
            <a:off x="3545967" y="4859733"/>
            <a:ext cx="896035" cy="20704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7" idx="2"/>
            <a:endCxn id="29" idx="1"/>
          </p:cNvCxnSpPr>
          <p:nvPr/>
        </p:nvCxnSpPr>
        <p:spPr>
          <a:xfrm rot="16200000" flipH="1">
            <a:off x="5561392" y="4914740"/>
            <a:ext cx="972235" cy="20366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0" y="0"/>
            <a:ext cx="10972800" cy="418576"/>
          </a:xfrm>
          <a:prstGeom prst="rect">
            <a:avLst/>
          </a:prstGeom>
          <a:solidFill>
            <a:srgbClr val="FF0000"/>
          </a:solidFill>
        </p:spPr>
        <p:txBody>
          <a:bodyPr wrap="square" lIns="101882" tIns="50941" rIns="101882" bIns="50941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914400"/>
            <a:ext cx="10591800" cy="58785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ব্যবসায়িক</a:t>
            </a:r>
            <a:r>
              <a:rPr lang="en-US" sz="40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ঝুঁকি</a:t>
            </a:r>
            <a:r>
              <a:rPr lang="en-US" sz="40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সফলভাবে</a:t>
            </a:r>
            <a:r>
              <a:rPr lang="en-US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চালানোর</a:t>
            </a:r>
            <a:r>
              <a:rPr lang="en-US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পরিচালনা</a:t>
            </a:r>
            <a:r>
              <a:rPr lang="en-US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ব্যয়ের</a:t>
            </a:r>
            <a:r>
              <a:rPr lang="en-US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উদাহরণস্বরূপ</a:t>
            </a:r>
            <a:r>
              <a:rPr lang="en-US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কাঁচামাল</a:t>
            </a:r>
            <a:r>
              <a:rPr lang="en-US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শ্রমিকদের</a:t>
            </a:r>
            <a:r>
              <a:rPr lang="en-US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বেতন</a:t>
            </a:r>
            <a:r>
              <a:rPr lang="en-US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ভাড়া</a:t>
            </a:r>
            <a:r>
              <a:rPr lang="en-US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বিমা</a:t>
            </a:r>
            <a:r>
              <a:rPr lang="en-US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পরিচালনা</a:t>
            </a:r>
            <a:r>
              <a:rPr lang="en-US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পরিশোধের</a:t>
            </a:r>
            <a:r>
              <a:rPr lang="en-US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অক্ষমতা</a:t>
            </a:r>
            <a:r>
              <a:rPr lang="en-US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ব্যবসায়িক</a:t>
            </a:r>
            <a:r>
              <a:rPr lang="en-US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ঝুঁকির</a:t>
            </a:r>
            <a:r>
              <a:rPr lang="en-US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কোম্পানির</a:t>
            </a:r>
            <a:r>
              <a:rPr lang="en-US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পরিচালনা</a:t>
            </a:r>
            <a:r>
              <a:rPr lang="en-US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মেটানোর</a:t>
            </a:r>
            <a:r>
              <a:rPr lang="en-US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সক্ষমতা</a:t>
            </a:r>
            <a:r>
              <a:rPr lang="en-US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নির্ভর</a:t>
            </a:r>
            <a:r>
              <a:rPr lang="en-US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আয়ের</a:t>
            </a:r>
            <a:r>
              <a:rPr lang="en-US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স্থিতিশীলতা</a:t>
            </a:r>
            <a:r>
              <a:rPr lang="en-US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স্থায়ী</a:t>
            </a:r>
            <a:r>
              <a:rPr lang="en-US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চলতি</a:t>
            </a:r>
            <a:r>
              <a:rPr lang="en-US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খরচের</a:t>
            </a:r>
            <a:r>
              <a:rPr lang="en-US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অনুপাতের</a:t>
            </a:r>
            <a:r>
              <a:rPr lang="en-US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কোম্পানিটি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সম্পূর্ণ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অভ্যান্তরীণ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তহবিল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কোম্পানি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বহিস্থ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অর্থায়ন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অনিশ্চয়তাকে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ব্যবসায়িক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ঝুঁকি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10972800" cy="418576"/>
          </a:xfrm>
          <a:prstGeom prst="rect">
            <a:avLst/>
          </a:prstGeom>
          <a:solidFill>
            <a:srgbClr val="FF0000"/>
          </a:solidFill>
        </p:spPr>
        <p:txBody>
          <a:bodyPr wrap="square" lIns="101882" tIns="50941" rIns="101882" bIns="50941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914400"/>
            <a:ext cx="10668000" cy="273921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sz="36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ঝুঁকি</a:t>
            </a:r>
            <a:r>
              <a:rPr lang="en-US" sz="36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ঝুঁকি</a:t>
            </a:r>
            <a:r>
              <a:rPr lang="en-US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বহিস্থ</a:t>
            </a:r>
            <a:r>
              <a:rPr lang="en-US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অর্থায়ন</a:t>
            </a:r>
            <a:r>
              <a:rPr lang="en-US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ঋণের</a:t>
            </a:r>
            <a:r>
              <a:rPr lang="en-US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সংগৃহীত</a:t>
            </a:r>
            <a:r>
              <a:rPr lang="en-US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তহবিল</a:t>
            </a:r>
            <a:r>
              <a:rPr lang="en-US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ঝুঁকি</a:t>
            </a:r>
            <a:r>
              <a:rPr lang="en-US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ঋণ</a:t>
            </a:r>
            <a:r>
              <a:rPr lang="en-US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মুলধনের</a:t>
            </a:r>
            <a:r>
              <a:rPr lang="en-US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সুদ</a:t>
            </a:r>
            <a:r>
              <a:rPr lang="en-US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বাধ্যতামূলক</a:t>
            </a:r>
            <a:r>
              <a:rPr lang="en-US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দায়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পরিশোধের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অক্ষমতা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ঝুঁকি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ঝুঁকি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3733800"/>
            <a:ext cx="10668000" cy="37240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সুদের</a:t>
            </a:r>
            <a:r>
              <a:rPr lang="en-US" sz="36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হারের</a:t>
            </a:r>
            <a:r>
              <a:rPr lang="en-US" sz="36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ঝুঁকি</a:t>
            </a:r>
            <a:r>
              <a:rPr lang="en-US" sz="36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বিনিয়োগকারী</a:t>
            </a:r>
            <a:r>
              <a:rPr lang="en-US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বন্ড</a:t>
            </a:r>
            <a:r>
              <a:rPr lang="en-US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ডিবেঞ্চার</a:t>
            </a:r>
            <a:r>
              <a:rPr lang="en-US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তাদেরকে</a:t>
            </a:r>
            <a:r>
              <a:rPr lang="en-US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সুদের</a:t>
            </a:r>
            <a:r>
              <a:rPr lang="en-US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হারের</a:t>
            </a:r>
            <a:r>
              <a:rPr lang="en-US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ঝুঁকি</a:t>
            </a:r>
            <a:r>
              <a:rPr lang="en-US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মোকাবিলা</a:t>
            </a:r>
            <a:r>
              <a:rPr lang="en-US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বাজারে</a:t>
            </a:r>
            <a:r>
              <a:rPr lang="en-US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সুদের</a:t>
            </a:r>
            <a:r>
              <a:rPr lang="en-US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হারের</a:t>
            </a:r>
            <a:r>
              <a:rPr lang="en-US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বিনিয়োগের</a:t>
            </a:r>
            <a:r>
              <a:rPr lang="en-US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উঠা</a:t>
            </a:r>
            <a:r>
              <a:rPr lang="en-US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নামা</a:t>
            </a:r>
            <a:r>
              <a:rPr lang="en-US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সুদের</a:t>
            </a:r>
            <a:r>
              <a:rPr lang="en-US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বাড়লে</a:t>
            </a:r>
            <a:r>
              <a:rPr lang="en-US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বিনিয়োগের</a:t>
            </a:r>
            <a:r>
              <a:rPr lang="en-US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বন্ড</a:t>
            </a:r>
            <a:r>
              <a:rPr lang="en-US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ডিবেঞ্চারের</a:t>
            </a:r>
            <a:r>
              <a:rPr lang="en-US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বাজার</a:t>
            </a:r>
            <a:r>
              <a:rPr lang="en-US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সুদের</a:t>
            </a:r>
            <a:r>
              <a:rPr lang="en-US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কমলে</a:t>
            </a:r>
            <a:r>
              <a:rPr lang="en-US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বিনিয়োগের</a:t>
            </a:r>
            <a:r>
              <a:rPr lang="en-US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বাজার</a:t>
            </a:r>
            <a:r>
              <a:rPr lang="en-US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বাড়ে</a:t>
            </a:r>
            <a:r>
              <a:rPr lang="en-US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সুদের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হারের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বিনিয়োগের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হ্রাসের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আশঙ্কাকেই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সুদের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হারের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ঝুঁকি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0972800" cy="418576"/>
          </a:xfrm>
          <a:prstGeom prst="rect">
            <a:avLst/>
          </a:prstGeom>
          <a:solidFill>
            <a:srgbClr val="FF0000"/>
          </a:solidFill>
        </p:spPr>
        <p:txBody>
          <a:bodyPr wrap="square" lIns="101882" tIns="50941" rIns="101882" bIns="50941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00980"/>
            <a:ext cx="10591800" cy="63094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তারল্য</a:t>
            </a:r>
            <a:r>
              <a:rPr lang="en-US" sz="36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ঝুঁকি</a:t>
            </a:r>
            <a:r>
              <a:rPr lang="en-US" sz="36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বিনিয়োগকারীদের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শেয়ার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বন্ড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ডিবেঞ্চার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ইত্যাদিতে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বিনিয়োগের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বিনিয়োগ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নগদায়নের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আশা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বিনিয়োগকারী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বিনিয়োগ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যুক্তিসংগত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মূল্যে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নগদায়ন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বিনিয়োগকারী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সংগত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মূল্যে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তারল্য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ঝুঁকির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একমালিকানা</a:t>
            </a:r>
            <a:r>
              <a:rPr lang="en-US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অংশীদারি</a:t>
            </a:r>
            <a:r>
              <a:rPr lang="en-US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কারবারে</a:t>
            </a:r>
            <a:r>
              <a:rPr lang="en-US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তারল্য</a:t>
            </a:r>
            <a:r>
              <a:rPr lang="en-US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ঝুঁকি</a:t>
            </a:r>
            <a:r>
              <a:rPr lang="en-US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নগদ</a:t>
            </a:r>
            <a:r>
              <a:rPr lang="en-US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কারবারটির</a:t>
            </a:r>
            <a:r>
              <a:rPr lang="en-US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স্থাবর-অস্থাবর</a:t>
            </a:r>
            <a:r>
              <a:rPr lang="en-US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যুক্তিসংগত</a:t>
            </a:r>
            <a:r>
              <a:rPr lang="en-US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মূল্যে</a:t>
            </a:r>
            <a:r>
              <a:rPr lang="en-US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পক্ষান্তরে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বিনিয়োগকারী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কোম্পানির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শেয়ার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কিনলে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তারল্য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ঝুঁকি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তেমন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ইচ্ছে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যেকোনো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সেকেন্ডারি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বাজার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শেয়ার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মার্কেটে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গিয়ে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শেয়ার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বিক্রি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নগদ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10972800" cy="418576"/>
          </a:xfrm>
          <a:prstGeom prst="rect">
            <a:avLst/>
          </a:prstGeom>
          <a:solidFill>
            <a:srgbClr val="FF0000"/>
          </a:solidFill>
        </p:spPr>
        <p:txBody>
          <a:bodyPr wrap="square" lIns="101882" tIns="50941" rIns="101882" bIns="50941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982920"/>
            <a:ext cx="10591800" cy="249299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4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ঝুঁকিমুক্ত</a:t>
            </a:r>
            <a:r>
              <a:rPr lang="en-US" sz="44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44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ঝুঁকিমুক্ত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বিনিয়োগ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আয়কে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ঝুঁকিমুক্ত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ইস্যুকৃত</a:t>
            </a:r>
            <a:r>
              <a:rPr lang="en-US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ট্রেজারি</a:t>
            </a:r>
            <a:r>
              <a:rPr lang="en-US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বিল</a:t>
            </a:r>
            <a:r>
              <a:rPr lang="en-US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ট্রেজারি</a:t>
            </a:r>
            <a:r>
              <a:rPr lang="en-US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বন্ড</a:t>
            </a:r>
            <a:r>
              <a:rPr lang="en-US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ঝুঁকিমুক্ত</a:t>
            </a:r>
            <a:r>
              <a:rPr lang="en-US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গণ্য</a:t>
            </a:r>
            <a:r>
              <a:rPr lang="en-US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3733800"/>
            <a:ext cx="10591800" cy="31085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4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ঝুঁকিবহুল</a:t>
            </a:r>
            <a:r>
              <a:rPr lang="en-US" sz="44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44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আয়ের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ঝুঁকি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জড়িত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সেসব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আয়কে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ঝুঁকিবহুল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কোম্পানির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শেয়ার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r>
              <a:rPr lang="en-US" sz="36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এমনকি</a:t>
            </a:r>
            <a:r>
              <a:rPr lang="en-US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শেয়ার</a:t>
            </a:r>
            <a:r>
              <a:rPr lang="en-US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ঝুঁকিবহুল</a:t>
            </a:r>
            <a:r>
              <a:rPr lang="en-US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গণ্য</a:t>
            </a:r>
            <a:r>
              <a:rPr lang="en-US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0972800" cy="418576"/>
          </a:xfrm>
          <a:prstGeom prst="rect">
            <a:avLst/>
          </a:prstGeom>
          <a:solidFill>
            <a:srgbClr val="FF0000"/>
          </a:solidFill>
        </p:spPr>
        <p:txBody>
          <a:bodyPr wrap="square" lIns="101882" tIns="50941" rIns="101882" bIns="50941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828800"/>
            <a:ext cx="10515600" cy="378565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e¨emvq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cÖwZôvb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mdj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fv‡e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cwiPvjbvi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SuywK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cwigvc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AZ¨vek¨Kxq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cÖZ¨vwkZ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Avq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cÖK„Z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Av‡qi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wePz¨wZ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†_‡KB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SuywKi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m„wó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| </a:t>
            </a:r>
          </a:p>
          <a:p>
            <a:pPr lvl="0"/>
            <a:endParaRPr lang="en-US" sz="4000" b="1" dirty="0" smtClean="0">
              <a:latin typeface="SutonnyMJ" pitchFamily="2" charset="0"/>
              <a:cs typeface="SutonnyMJ" pitchFamily="2" charset="0"/>
            </a:endParaRPr>
          </a:p>
          <a:p>
            <a:pPr lvl="0"/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cÖZ¨vwkZ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Avq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cÖK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…Z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Av‡qi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wePz¨wZ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hZ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ewk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SuywK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ZZ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ev‡o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Av‡qi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wePz¨wZ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hZ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Kg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SuywK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ZZ Kg| </a:t>
            </a:r>
            <a:endParaRPr lang="en-US" sz="4000" dirty="0" smtClean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910679"/>
            <a:ext cx="5410200" cy="76944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u="sng" dirty="0" err="1" smtClean="0">
                <a:latin typeface="SutonnyMJ" pitchFamily="2" charset="0"/>
                <a:cs typeface="SutonnyMJ" pitchFamily="2" charset="0"/>
              </a:rPr>
              <a:t>SuywK</a:t>
            </a:r>
            <a:r>
              <a:rPr lang="en-US" sz="4400" b="1" u="sng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4400" b="1" u="sng" dirty="0" err="1" smtClean="0">
                <a:latin typeface="SutonnyMJ" pitchFamily="2" charset="0"/>
                <a:cs typeface="SutonnyMJ" pitchFamily="2" charset="0"/>
              </a:rPr>
              <a:t>AwbðqZvi</a:t>
            </a:r>
            <a:r>
              <a:rPr lang="en-US" sz="4400" b="1" u="sng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u="sng" dirty="0" err="1" smtClean="0">
                <a:latin typeface="SutonnyMJ" pitchFamily="2" charset="0"/>
                <a:cs typeface="SutonnyMJ" pitchFamily="2" charset="0"/>
              </a:rPr>
              <a:t>cwigvct</a:t>
            </a:r>
            <a:endParaRPr lang="en-US" sz="4400" dirty="0" smtClean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2400" y="685800"/>
                <a:ext cx="10668000" cy="3644267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itchFamily="34" charset="0"/>
                  <a:buChar char="•"/>
                </a:pPr>
                <a:r>
                  <a:rPr lang="en-US" sz="4400" b="1" dirty="0" smtClean="0">
                    <a:latin typeface="NikoshBAN" pitchFamily="2" charset="0"/>
                    <a:cs typeface="NikoshBAN" pitchFamily="2" charset="0"/>
                  </a:rPr>
                  <a:t>আদর্শ </a:t>
                </a:r>
                <a:r>
                  <a:rPr lang="en-US" sz="4400" b="1" dirty="0" err="1" smtClean="0">
                    <a:latin typeface="NikoshBAN" pitchFamily="2" charset="0"/>
                    <a:cs typeface="NikoshBAN" pitchFamily="2" charset="0"/>
                  </a:rPr>
                  <a:t>বিচ্যুতি</a:t>
                </a:r>
                <a:r>
                  <a:rPr lang="en-US" sz="4400" b="1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b="1" i="1" smtClean="0">
                            <a:latin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4400" b="1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en-US" sz="4400" b="1" i="1" smtClean="0"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sSup>
                                  <m:sSupPr>
                                    <m:ctrlPr>
                                      <a:rPr lang="en-US" sz="4400" b="1" i="1" smtClean="0">
                                        <a:latin typeface="Cambria Math"/>
                                        <a:cs typeface="NikoshBAN" pitchFamily="2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 smtClean="0">
                                        <a:latin typeface="Cambria Math"/>
                                        <a:cs typeface="NikoshBAN" pitchFamily="2" charset="0"/>
                                      </a:rPr>
                                      <m:t>(</m:t>
                                    </m:r>
                                    <m:r>
                                      <a:rPr lang="en-US" sz="4400" b="1" i="1">
                                        <a:latin typeface="Cambria Math"/>
                                        <a:cs typeface="NikoshBAN" pitchFamily="2" charset="0"/>
                                      </a:rPr>
                                      <m:t>আয়</m:t>
                                    </m:r>
                                    <m:r>
                                      <a:rPr lang="en-US" sz="4400" b="1" i="1">
                                        <a:latin typeface="Cambria Math"/>
                                        <a:cs typeface="NikoshBAN" pitchFamily="2" charset="0"/>
                                      </a:rPr>
                                      <m:t> </m:t>
                                    </m:r>
                                    <m:r>
                                      <a:rPr lang="en-US" sz="4400" b="1" i="1">
                                        <a:latin typeface="Cambria Math"/>
                                        <a:cs typeface="NikoshBAN" pitchFamily="2" charset="0"/>
                                      </a:rPr>
                                      <m:t>হার</m:t>
                                    </m:r>
                                    <m:r>
                                      <a:rPr lang="en-US" sz="4400" b="1" i="1">
                                        <a:latin typeface="Cambria Math"/>
                                        <a:cs typeface="NikoshBAN" pitchFamily="2" charset="0"/>
                                      </a:rPr>
                                      <m:t> −</m:t>
                                    </m:r>
                                    <m:r>
                                      <a:rPr lang="en-US" sz="4400" b="1" i="1">
                                        <a:latin typeface="Cambria Math"/>
                                        <a:cs typeface="NikoshBAN" pitchFamily="2" charset="0"/>
                                      </a:rPr>
                                      <m:t>গড়</m:t>
                                    </m:r>
                                    <m:r>
                                      <a:rPr lang="en-US" sz="4400" b="1" i="1">
                                        <a:latin typeface="Cambria Math"/>
                                        <a:cs typeface="NikoshBAN" pitchFamily="2" charset="0"/>
                                      </a:rPr>
                                      <m:t> </m:t>
                                    </m:r>
                                    <m:r>
                                      <a:rPr lang="en-US" sz="4400" b="1" i="1">
                                        <a:latin typeface="Cambria Math"/>
                                        <a:cs typeface="NikoshBAN" pitchFamily="2" charset="0"/>
                                      </a:rPr>
                                      <m:t>হার</m:t>
                                    </m:r>
                                    <m:r>
                                      <a:rPr lang="en-US" sz="4400" b="1" i="1" smtClean="0">
                                        <a:latin typeface="Cambria Math"/>
                                        <a:cs typeface="NikoshBAN" pitchFamily="2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sz="4400" b="1" i="1" smtClean="0">
                                        <a:latin typeface="Cambria Math"/>
                                        <a:cs typeface="NikoshBAN" pitchFamily="2" charset="0"/>
                                      </a:rPr>
                                      <m:t>২</m:t>
                                    </m:r>
                                  </m:sup>
                                </m:sSup>
                              </m:e>
                            </m:nary>
                          </m:num>
                          <m:den>
                            <m:r>
                              <a:rPr lang="en-US" sz="4400" b="1" i="1" smtClean="0">
                                <a:latin typeface="Cambria Math"/>
                                <a:cs typeface="NikoshBAN" pitchFamily="2" charset="0"/>
                              </a:rPr>
                              <m:t>𝒏</m:t>
                            </m:r>
                            <m:r>
                              <a:rPr lang="en-US" sz="4400" b="1" i="1" smtClean="0">
                                <a:latin typeface="Cambria Math"/>
                                <a:cs typeface="NikoshBAN" pitchFamily="2" charset="0"/>
                              </a:rPr>
                              <m:t>−</m:t>
                            </m:r>
                            <m:r>
                              <a:rPr lang="en-US" sz="4400" b="1" i="1" smtClean="0">
                                <a:latin typeface="Cambria Math"/>
                                <a:cs typeface="NikoshBAN" pitchFamily="2" charset="0"/>
                              </a:rPr>
                              <m:t>১</m:t>
                            </m:r>
                          </m:den>
                        </m:f>
                      </m:e>
                    </m:rad>
                  </m:oMath>
                </a14:m>
                <a:endParaRPr lang="en-US" sz="4400" b="1" dirty="0" smtClean="0">
                  <a:latin typeface="NikoshBAN" pitchFamily="2" charset="0"/>
                  <a:cs typeface="NikoshBAN" pitchFamily="2" charset="0"/>
                </a:endParaRPr>
              </a:p>
              <a:p>
                <a:pPr marL="742950" indent="-7429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b="1" i="1" smtClean="0">
                            <a:latin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1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latin typeface="Cambria Math"/>
                                <a:cs typeface="NikoshBAN" pitchFamily="2" charset="0"/>
                              </a:rPr>
                              <m:t>(</m:t>
                            </m:r>
                            <m:r>
                              <a:rPr lang="en-US" sz="4400" b="1" i="1">
                                <a:latin typeface="Cambria Math"/>
                                <a:cs typeface="NikoshBAN" pitchFamily="2" charset="0"/>
                              </a:rPr>
                              <m:t>আয়</m:t>
                            </m:r>
                            <m:r>
                              <a:rPr lang="en-US" sz="4400" b="1" i="1">
                                <a:latin typeface="Cambria Math"/>
                                <a:cs typeface="NikoshBAN" pitchFamily="2" charset="0"/>
                              </a:rPr>
                              <m:t> </m:t>
                            </m:r>
                            <m:r>
                              <a:rPr lang="en-US" sz="4400" b="1" i="1">
                                <a:latin typeface="Cambria Math"/>
                                <a:cs typeface="NikoshBAN" pitchFamily="2" charset="0"/>
                              </a:rPr>
                              <m:t>হার</m:t>
                            </m:r>
                            <m:r>
                              <a:rPr lang="en-US" sz="4400" b="1" i="1">
                                <a:latin typeface="Cambria Math"/>
                                <a:cs typeface="NikoshBAN" pitchFamily="2" charset="0"/>
                              </a:rPr>
                              <m:t> −</m:t>
                            </m:r>
                            <m:r>
                              <a:rPr lang="en-US" sz="4400" b="1" i="1">
                                <a:latin typeface="Cambria Math"/>
                                <a:cs typeface="NikoshBAN" pitchFamily="2" charset="0"/>
                              </a:rPr>
                              <m:t>গড়</m:t>
                            </m:r>
                            <m:r>
                              <a:rPr lang="en-US" sz="4400" b="1" i="1">
                                <a:latin typeface="Cambria Math"/>
                                <a:cs typeface="NikoshBAN" pitchFamily="2" charset="0"/>
                              </a:rPr>
                              <m:t> </m:t>
                            </m:r>
                            <m:r>
                              <a:rPr lang="en-US" sz="4400" b="1" i="1">
                                <a:latin typeface="Cambria Math"/>
                                <a:cs typeface="NikoshBAN" pitchFamily="2" charset="0"/>
                              </a:rPr>
                              <m:t>হার</m:t>
                            </m:r>
                            <m:r>
                              <a:rPr lang="en-US" sz="4400" b="1" i="1" smtClean="0">
                                <a:latin typeface="Cambria Math"/>
                                <a:cs typeface="NikoshBAN" pitchFamily="2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400" b="1" i="1" smtClean="0">
                                <a:latin typeface="Cambria Math"/>
                                <a:cs typeface="NikoshBAN" pitchFamily="2" charset="0"/>
                              </a:rPr>
                              <m:t>২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4400" b="1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en-US" sz="4400" b="1" dirty="0" err="1" smtClean="0">
                    <a:latin typeface="NikoshBAN" pitchFamily="2" charset="0"/>
                    <a:cs typeface="NikoshBAN" pitchFamily="2" charset="0"/>
                  </a:rPr>
                  <a:t>অতীতে</a:t>
                </a:r>
                <a:r>
                  <a:rPr lang="en-US" sz="44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b="1" dirty="0" err="1" smtClean="0">
                    <a:latin typeface="NikoshBAN" pitchFamily="2" charset="0"/>
                    <a:cs typeface="NikoshBAN" pitchFamily="2" charset="0"/>
                  </a:rPr>
                  <a:t>অর্জিত</a:t>
                </a:r>
                <a:r>
                  <a:rPr lang="en-US" sz="44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b="1" dirty="0" err="1" smtClean="0">
                    <a:latin typeface="NikoshBAN" pitchFamily="2" charset="0"/>
                    <a:cs typeface="NikoshBAN" pitchFamily="2" charset="0"/>
                  </a:rPr>
                  <a:t>আয়</a:t>
                </a:r>
                <a:r>
                  <a:rPr lang="en-US" sz="44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b="1" dirty="0" err="1" smtClean="0">
                    <a:latin typeface="NikoshBAN" pitchFamily="2" charset="0"/>
                    <a:cs typeface="NikoshBAN" pitchFamily="2" charset="0"/>
                  </a:rPr>
                  <a:t>হার</a:t>
                </a:r>
                <a:r>
                  <a:rPr lang="en-US" sz="44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b="1" dirty="0" err="1" smtClean="0">
                    <a:latin typeface="NikoshBAN" pitchFamily="2" charset="0"/>
                    <a:cs typeface="NikoshBAN" pitchFamily="2" charset="0"/>
                  </a:rPr>
                  <a:t>থেকে</a:t>
                </a:r>
                <a:r>
                  <a:rPr lang="en-US" sz="44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b="1" dirty="0" err="1" smtClean="0">
                    <a:latin typeface="NikoshBAN" pitchFamily="2" charset="0"/>
                    <a:cs typeface="NikoshBAN" pitchFamily="2" charset="0"/>
                  </a:rPr>
                  <a:t>গড়</a:t>
                </a:r>
                <a:r>
                  <a:rPr lang="en-US" sz="44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b="1" dirty="0" err="1" smtClean="0">
                    <a:latin typeface="NikoshBAN" pitchFamily="2" charset="0"/>
                    <a:cs typeface="NikoshBAN" pitchFamily="2" charset="0"/>
                  </a:rPr>
                  <a:t>আয়</a:t>
                </a:r>
                <a:r>
                  <a:rPr lang="en-US" sz="44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b="1" dirty="0" err="1" smtClean="0">
                    <a:latin typeface="NikoshBAN" pitchFamily="2" charset="0"/>
                    <a:cs typeface="NikoshBAN" pitchFamily="2" charset="0"/>
                  </a:rPr>
                  <a:t>হারের</a:t>
                </a:r>
                <a:r>
                  <a:rPr lang="en-US" sz="44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b="1" dirty="0" err="1" smtClean="0">
                    <a:latin typeface="NikoshBAN" pitchFamily="2" charset="0"/>
                    <a:cs typeface="NikoshBAN" pitchFamily="2" charset="0"/>
                  </a:rPr>
                  <a:t>পার্থক্য</a:t>
                </a:r>
                <a:r>
                  <a:rPr lang="en-US" sz="4400" b="1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</a:p>
              <a:p>
                <a:pPr marL="571500" indent="-5715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cs typeface="NikoshBAN" pitchFamily="2" charset="0"/>
                      </a:rPr>
                      <m:t>𝒏</m:t>
                    </m:r>
                    <m:r>
                      <a:rPr lang="en-US" sz="4400" b="1" i="1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4400" b="1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en-US" sz="4400" b="1" dirty="0" err="1" smtClean="0">
                    <a:latin typeface="NikoshBAN" pitchFamily="2" charset="0"/>
                    <a:cs typeface="NikoshBAN" pitchFamily="2" charset="0"/>
                  </a:rPr>
                  <a:t>বছরের</a:t>
                </a:r>
                <a:r>
                  <a:rPr lang="en-US" sz="44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b="1" dirty="0" err="1" smtClean="0">
                    <a:latin typeface="NikoshBAN" pitchFamily="2" charset="0"/>
                    <a:cs typeface="NikoshBAN" pitchFamily="2" charset="0"/>
                  </a:rPr>
                  <a:t>সংখ্যা</a:t>
                </a:r>
                <a:r>
                  <a:rPr lang="en-US" sz="4400" b="1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685800"/>
                <a:ext cx="10668000" cy="364426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52400" y="4724400"/>
            <a:ext cx="10668000" cy="261610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en-US" sz="4400" b="1" u="sng" dirty="0" err="1" smtClean="0"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44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44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 smtClean="0">
                <a:latin typeface="NikoshBAN" pitchFamily="2" charset="0"/>
                <a:cs typeface="NikoshBAN" pitchFamily="2" charset="0"/>
              </a:rPr>
              <a:t>নীতিঃ</a:t>
            </a:r>
            <a:r>
              <a:rPr lang="en-US" sz="44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mvaviYZ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Av`k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wePz¨wZi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eo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gvb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AwaK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SuywK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Av`k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wePz¨wZi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QvU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gvb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Kg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SuywK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wb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‡`©k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mgvb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Av‡q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Kg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SzuwK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ewk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MÖnY‡hvM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mgvb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SzuwK‡Z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AwaK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jvf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ewk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MÖnY‡hvM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¨|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914400"/>
            <a:ext cx="10363200" cy="193899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wg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.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mv‡dvqvb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5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eQi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c~‡e© Ò‡`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v‡qjÓ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bvgK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cÖK‡í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A_©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wewb‡qvM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cÖKíwU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†_‡K MZ 5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eQ‡i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cÖvß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Av‡qi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nvi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wb¤œiƒc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: 					[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mKj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.- 18]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991305"/>
              </p:ext>
            </p:extLst>
          </p:nvPr>
        </p:nvGraphicFramePr>
        <p:xfrm>
          <a:off x="304800" y="2880360"/>
          <a:ext cx="10363200" cy="1539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72640"/>
                <a:gridCol w="2072640"/>
                <a:gridCol w="2072640"/>
                <a:gridCol w="2072640"/>
                <a:gridCol w="2072640"/>
              </a:tblGrid>
              <a:tr h="838200">
                <a:tc>
                  <a:txBody>
                    <a:bodyPr/>
                    <a:lstStyle/>
                    <a:p>
                      <a:pPr marL="0" marR="0" indent="0" algn="l" defTabSz="10188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err="1" smtClean="0">
                          <a:latin typeface="NikoshBAN" pitchFamily="2" charset="0"/>
                          <a:cs typeface="NikoshBAN" pitchFamily="2" charset="0"/>
                        </a:rPr>
                        <a:t>বছর</a:t>
                      </a:r>
                      <a:r>
                        <a:rPr lang="en-US" sz="4000" dirty="0" smtClean="0">
                          <a:latin typeface="NikoshBAN" pitchFamily="2" charset="0"/>
                          <a:cs typeface="NikoshBAN" pitchFamily="2" charset="0"/>
                        </a:rPr>
                        <a:t>- ১</a:t>
                      </a:r>
                      <a:endParaRPr lang="en-US" sz="4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0188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err="1" smtClean="0">
                          <a:latin typeface="NikoshBAN" pitchFamily="2" charset="0"/>
                          <a:cs typeface="NikoshBAN" pitchFamily="2" charset="0"/>
                        </a:rPr>
                        <a:t>বছর</a:t>
                      </a:r>
                      <a:r>
                        <a:rPr lang="en-US" sz="4000" dirty="0" smtClean="0">
                          <a:latin typeface="NikoshBAN" pitchFamily="2" charset="0"/>
                          <a:cs typeface="NikoshBAN" pitchFamily="2" charset="0"/>
                        </a:rPr>
                        <a:t>- ২</a:t>
                      </a:r>
                      <a:endParaRPr lang="en-US" sz="4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0188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err="1" smtClean="0">
                          <a:latin typeface="NikoshBAN" pitchFamily="2" charset="0"/>
                          <a:cs typeface="NikoshBAN" pitchFamily="2" charset="0"/>
                        </a:rPr>
                        <a:t>বছর</a:t>
                      </a:r>
                      <a:r>
                        <a:rPr lang="en-US" sz="4000" dirty="0" smtClean="0">
                          <a:latin typeface="NikoshBAN" pitchFamily="2" charset="0"/>
                          <a:cs typeface="NikoshBAN" pitchFamily="2" charset="0"/>
                        </a:rPr>
                        <a:t>- ৩</a:t>
                      </a:r>
                      <a:endParaRPr lang="en-US" sz="4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0188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err="1" smtClean="0">
                          <a:latin typeface="NikoshBAN" pitchFamily="2" charset="0"/>
                          <a:cs typeface="NikoshBAN" pitchFamily="2" charset="0"/>
                        </a:rPr>
                        <a:t>বছর</a:t>
                      </a:r>
                      <a:r>
                        <a:rPr lang="en-US" sz="4000" dirty="0" smtClean="0">
                          <a:latin typeface="NikoshBAN" pitchFamily="2" charset="0"/>
                          <a:cs typeface="NikoshBAN" pitchFamily="2" charset="0"/>
                        </a:rPr>
                        <a:t>- ৪</a:t>
                      </a:r>
                      <a:endParaRPr lang="en-US" sz="4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0188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err="1" smtClean="0">
                          <a:latin typeface="NikoshBAN" pitchFamily="2" charset="0"/>
                          <a:cs typeface="NikoshBAN" pitchFamily="2" charset="0"/>
                        </a:rPr>
                        <a:t>বছর</a:t>
                      </a:r>
                      <a:r>
                        <a:rPr lang="en-US" sz="4000" dirty="0" smtClean="0">
                          <a:latin typeface="NikoshBAN" pitchFamily="2" charset="0"/>
                          <a:cs typeface="NikoshBAN" pitchFamily="2" charset="0"/>
                        </a:rPr>
                        <a:t>- ৫</a:t>
                      </a:r>
                      <a:endParaRPr lang="en-US" sz="40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37160"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NikoshBAN" pitchFamily="2" charset="0"/>
                          <a:cs typeface="NikoshBAN" pitchFamily="2" charset="0"/>
                        </a:rPr>
                        <a:t>১০%</a:t>
                      </a:r>
                      <a:endParaRPr lang="en-US" sz="4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NikoshBAN" pitchFamily="2" charset="0"/>
                          <a:cs typeface="NikoshBAN" pitchFamily="2" charset="0"/>
                        </a:rPr>
                        <a:t>১০%</a:t>
                      </a:r>
                      <a:endParaRPr lang="en-US" sz="4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NikoshBAN" pitchFamily="2" charset="0"/>
                          <a:cs typeface="NikoshBAN" pitchFamily="2" charset="0"/>
                        </a:rPr>
                        <a:t>১৪%</a:t>
                      </a:r>
                      <a:endParaRPr lang="en-US" sz="4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NikoshBAN" pitchFamily="2" charset="0"/>
                          <a:cs typeface="NikoshBAN" pitchFamily="2" charset="0"/>
                        </a:rPr>
                        <a:t>১৬%</a:t>
                      </a:r>
                      <a:endParaRPr lang="en-US" sz="4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NikoshBAN" pitchFamily="2" charset="0"/>
                          <a:cs typeface="NikoshBAN" pitchFamily="2" charset="0"/>
                        </a:rPr>
                        <a:t>২০%</a:t>
                      </a:r>
                      <a:endParaRPr lang="en-US" sz="4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04800" y="5182850"/>
            <a:ext cx="10363200" cy="14465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wg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.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mv‡dvqv‡bi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Ò‡`v‡qjÓ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cÖKíwUi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Av`k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©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বিচ্যুতি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wbY©q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Kiv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n‡jvt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4426827"/>
                  </p:ext>
                </p:extLst>
              </p:nvPr>
            </p:nvGraphicFramePr>
            <p:xfrm>
              <a:off x="183397" y="914400"/>
              <a:ext cx="10604991" cy="6608580"/>
            </p:xfrm>
            <a:graphic>
              <a:graphicData uri="http://schemas.openxmlformats.org/drawingml/2006/table">
                <a:tbl>
                  <a:tblPr>
                    <a:tableStyleId>{08FB837D-C827-4EFA-A057-4D05807E0F7C}</a:tableStyleId>
                  </a:tblPr>
                  <a:tblGrid>
                    <a:gridCol w="1493003"/>
                    <a:gridCol w="1981200"/>
                    <a:gridCol w="3810000"/>
                    <a:gridCol w="3320788"/>
                  </a:tblGrid>
                  <a:tr h="1447453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b="1" dirty="0" err="1" smtClean="0">
                              <a:latin typeface="NikoshBAN" pitchFamily="2" charset="0"/>
                              <a:cs typeface="NikoshBAN" pitchFamily="2" charset="0"/>
                            </a:rPr>
                            <a:t>বছর</a:t>
                          </a:r>
                          <a:endParaRPr lang="en-US" sz="3600" b="1" dirty="0">
                            <a:latin typeface="SutonnyMJ" pitchFamily="2" charset="0"/>
                            <a:ea typeface="Calibri"/>
                            <a:cs typeface="SutonnyMJ" pitchFamily="2" charset="0"/>
                          </a:endParaRPr>
                        </a:p>
                      </a:txBody>
                      <a:tcPr marL="43524" marR="43524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b="1" dirty="0" err="1" smtClean="0">
                              <a:latin typeface="NikoshBAN" pitchFamily="2" charset="0"/>
                              <a:cs typeface="NikoshBAN" pitchFamily="2" charset="0"/>
                            </a:rPr>
                            <a:t>আয়</a:t>
                          </a:r>
                          <a:r>
                            <a:rPr lang="en-US" sz="3600" b="1" baseline="0" dirty="0" smtClean="0">
                              <a:latin typeface="NikoshBAN" pitchFamily="2" charset="0"/>
                              <a:cs typeface="NikoshBAN" pitchFamily="2" charset="0"/>
                            </a:rPr>
                            <a:t> (%)</a:t>
                          </a:r>
                          <a:endParaRPr lang="en-US" sz="3600" b="1" dirty="0">
                            <a:latin typeface="SutonnyMJ" pitchFamily="2" charset="0"/>
                            <a:ea typeface="Calibri"/>
                            <a:cs typeface="SutonnyMJ" pitchFamily="2" charset="0"/>
                          </a:endParaRPr>
                        </a:p>
                      </a:txBody>
                      <a:tcPr marL="43524" marR="43524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b="1" dirty="0" err="1" smtClean="0">
                              <a:latin typeface="NikoshBAN" pitchFamily="2" charset="0"/>
                              <a:cs typeface="NikoshBAN" pitchFamily="2" charset="0"/>
                            </a:rPr>
                            <a:t>গড়</a:t>
                          </a:r>
                          <a:r>
                            <a:rPr lang="en-US" sz="3600" b="1" dirty="0" smtClean="0">
                              <a:latin typeface="NikoshBAN" pitchFamily="2" charset="0"/>
                              <a:cs typeface="NikoshBAN" pitchFamily="2" charset="0"/>
                            </a:rPr>
                            <a:t> </a:t>
                          </a:r>
                          <a:r>
                            <a:rPr lang="en-US" sz="3600" b="1" dirty="0" err="1" smtClean="0">
                              <a:latin typeface="NikoshBAN" pitchFamily="2" charset="0"/>
                              <a:cs typeface="NikoshBAN" pitchFamily="2" charset="0"/>
                            </a:rPr>
                            <a:t>থেকে</a:t>
                          </a:r>
                          <a:r>
                            <a:rPr lang="en-US" sz="3600" b="1" dirty="0" smtClean="0">
                              <a:latin typeface="NikoshBAN" pitchFamily="2" charset="0"/>
                              <a:cs typeface="NikoshBAN" pitchFamily="2" charset="0"/>
                            </a:rPr>
                            <a:t> </a:t>
                          </a:r>
                          <a:r>
                            <a:rPr lang="en-US" sz="3600" b="1" dirty="0" err="1" smtClean="0">
                              <a:latin typeface="NikoshBAN" pitchFamily="2" charset="0"/>
                              <a:cs typeface="NikoshBAN" pitchFamily="2" charset="0"/>
                            </a:rPr>
                            <a:t>ব্যবধান</a:t>
                          </a:r>
                          <a:endParaRPr lang="en-US" sz="3600" b="1" dirty="0" smtClean="0">
                            <a:latin typeface="NikoshBAN" pitchFamily="2" charset="0"/>
                            <a:cs typeface="NikoshBAN" pitchFamily="2" charset="0"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b="1" dirty="0" smtClean="0">
                              <a:latin typeface="NikoshBAN" pitchFamily="2" charset="0"/>
                              <a:ea typeface="Calibri"/>
                              <a:cs typeface="NikoshBAN" pitchFamily="2" charset="0"/>
                            </a:rPr>
                            <a:t>(</a:t>
                          </a:r>
                          <a:r>
                            <a:rPr lang="en-US" sz="3600" b="1" dirty="0" err="1" smtClean="0">
                              <a:latin typeface="NikoshBAN" pitchFamily="2" charset="0"/>
                              <a:ea typeface="Calibri"/>
                              <a:cs typeface="NikoshBAN" pitchFamily="2" charset="0"/>
                            </a:rPr>
                            <a:t>আয়</a:t>
                          </a:r>
                          <a:r>
                            <a:rPr lang="en-US" sz="3600" b="1" dirty="0" smtClean="0">
                              <a:latin typeface="NikoshBAN" pitchFamily="2" charset="0"/>
                              <a:ea typeface="Calibri"/>
                              <a:cs typeface="NikoshBAN" pitchFamily="2" charset="0"/>
                            </a:rPr>
                            <a:t> </a:t>
                          </a:r>
                          <a:r>
                            <a:rPr lang="en-US" sz="3600" b="1" dirty="0" err="1" smtClean="0">
                              <a:latin typeface="NikoshBAN" pitchFamily="2" charset="0"/>
                              <a:ea typeface="Calibri"/>
                              <a:cs typeface="NikoshBAN" pitchFamily="2" charset="0"/>
                            </a:rPr>
                            <a:t>হার-গড়</a:t>
                          </a:r>
                          <a:r>
                            <a:rPr lang="en-US" sz="3600" b="1" dirty="0" smtClean="0">
                              <a:latin typeface="NikoshBAN" pitchFamily="2" charset="0"/>
                              <a:ea typeface="Calibri"/>
                              <a:cs typeface="NikoshBAN" pitchFamily="2" charset="0"/>
                            </a:rPr>
                            <a:t> </a:t>
                          </a:r>
                          <a:r>
                            <a:rPr lang="en-US" sz="3600" b="1" dirty="0" err="1" smtClean="0">
                              <a:latin typeface="NikoshBAN" pitchFamily="2" charset="0"/>
                              <a:ea typeface="Calibri"/>
                              <a:cs typeface="NikoshBAN" pitchFamily="2" charset="0"/>
                            </a:rPr>
                            <a:t>হার</a:t>
                          </a:r>
                          <a:r>
                            <a:rPr lang="en-US" sz="3600" b="1" dirty="0" smtClean="0">
                              <a:latin typeface="NikoshBAN" pitchFamily="2" charset="0"/>
                              <a:ea typeface="Calibri"/>
                              <a:cs typeface="NikoshBAN" pitchFamily="2" charset="0"/>
                            </a:rPr>
                            <a:t>)</a:t>
                          </a:r>
                          <a:endParaRPr lang="en-US" sz="3600" b="1" dirty="0">
                            <a:latin typeface="SutonnyMJ" pitchFamily="2" charset="0"/>
                            <a:ea typeface="Calibri"/>
                            <a:cs typeface="SutonnyMJ" pitchFamily="2" charset="0"/>
                          </a:endParaRPr>
                        </a:p>
                      </a:txBody>
                      <a:tcPr marL="43524" marR="43524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3200" b="1" i="1" smtClean="0">
                                        <a:latin typeface="Cambria Math"/>
                                        <a:cs typeface="NikoshBAN" pitchFamily="2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1" i="1" smtClean="0">
                                        <a:latin typeface="Cambria Math"/>
                                        <a:cs typeface="NikoshBAN" pitchFamily="2" charset="0"/>
                                      </a:rPr>
                                      <m:t>(</m:t>
                                    </m:r>
                                    <m:r>
                                      <a:rPr lang="en-US" sz="3200" b="1" i="1" smtClean="0">
                                        <a:latin typeface="Cambria Math"/>
                                        <a:cs typeface="NikoshBAN" pitchFamily="2" charset="0"/>
                                      </a:rPr>
                                      <m:t>আয়</m:t>
                                    </m:r>
                                    <m:r>
                                      <a:rPr lang="en-US" sz="3200" b="1" i="1" smtClean="0">
                                        <a:latin typeface="Cambria Math"/>
                                        <a:cs typeface="NikoshBAN" pitchFamily="2" charset="0"/>
                                      </a:rPr>
                                      <m:t> </m:t>
                                    </m:r>
                                    <m:r>
                                      <a:rPr lang="en-US" sz="3200" b="1" i="1" smtClean="0">
                                        <a:latin typeface="Cambria Math"/>
                                        <a:cs typeface="NikoshBAN" pitchFamily="2" charset="0"/>
                                      </a:rPr>
                                      <m:t>হার</m:t>
                                    </m:r>
                                    <m:r>
                                      <a:rPr lang="en-US" sz="3200" b="1" i="1" smtClean="0">
                                        <a:latin typeface="Cambria Math"/>
                                        <a:cs typeface="NikoshBAN" pitchFamily="2" charset="0"/>
                                      </a:rPr>
                                      <m:t>−</m:t>
                                    </m:r>
                                    <m:r>
                                      <a:rPr lang="en-US" sz="3200" b="1" i="1" smtClean="0">
                                        <a:latin typeface="Cambria Math"/>
                                        <a:cs typeface="NikoshBAN" pitchFamily="2" charset="0"/>
                                      </a:rPr>
                                      <m:t>গড়</m:t>
                                    </m:r>
                                    <m:r>
                                      <a:rPr lang="en-US" sz="3200" b="1" i="1" smtClean="0">
                                        <a:latin typeface="Cambria Math"/>
                                        <a:cs typeface="NikoshBAN" pitchFamily="2" charset="0"/>
                                      </a:rPr>
                                      <m:t> </m:t>
                                    </m:r>
                                    <m:r>
                                      <a:rPr lang="en-US" sz="3200" b="1" i="1" smtClean="0">
                                        <a:latin typeface="Cambria Math"/>
                                        <a:cs typeface="NikoshBAN" pitchFamily="2" charset="0"/>
                                      </a:rPr>
                                      <m:t>হার</m:t>
                                    </m:r>
                                    <m:r>
                                      <a:rPr lang="en-US" sz="3200" b="1" i="1" smtClean="0">
                                        <a:latin typeface="Cambria Math"/>
                                        <a:cs typeface="NikoshBAN" pitchFamily="2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sz="3200" b="1" i="1" smtClean="0">
                                        <a:latin typeface="Cambria Math"/>
                                        <a:cs typeface="NikoshBAN" pitchFamily="2" charset="0"/>
                                      </a:rPr>
                                      <m:t>২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3200" b="1" dirty="0">
                            <a:latin typeface="NikoshBAN" pitchFamily="2" charset="0"/>
                            <a:ea typeface="Calibri"/>
                            <a:cs typeface="NikoshBAN" pitchFamily="2" charset="0"/>
                          </a:endParaRPr>
                        </a:p>
                      </a:txBody>
                      <a:tcPr marL="43524" marR="43524" marT="0" marB="0"/>
                    </a:tc>
                  </a:tr>
                  <a:tr h="66450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b="0" dirty="0" smtClean="0">
                              <a:latin typeface="NikoshBAN" pitchFamily="2" charset="0"/>
                              <a:ea typeface="+mn-ea"/>
                              <a:cs typeface="NikoshBAN" pitchFamily="2" charset="0"/>
                            </a:rPr>
                            <a:t>১</a:t>
                          </a:r>
                          <a:endParaRPr lang="en-US" sz="3600" b="1" dirty="0">
                            <a:latin typeface="NikoshBAN" pitchFamily="2" charset="0"/>
                            <a:ea typeface="Calibri"/>
                            <a:cs typeface="NikoshBAN" pitchFamily="2" charset="0"/>
                          </a:endParaRPr>
                        </a:p>
                      </a:txBody>
                      <a:tcPr marL="43524" marR="43524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3600" b="1" dirty="0">
                            <a:latin typeface="SutonnyMJ" pitchFamily="2" charset="0"/>
                            <a:ea typeface="Calibri"/>
                            <a:cs typeface="SutonnyMJ" pitchFamily="2" charset="0"/>
                          </a:endParaRPr>
                        </a:p>
                      </a:txBody>
                      <a:tcPr marL="43524" marR="43524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3600" b="1" dirty="0">
                            <a:latin typeface="SutonnyMJ" pitchFamily="2" charset="0"/>
                            <a:ea typeface="Calibri"/>
                            <a:cs typeface="SutonnyMJ" pitchFamily="2" charset="0"/>
                          </a:endParaRPr>
                        </a:p>
                      </a:txBody>
                      <a:tcPr marL="43524" marR="43524" marT="0" marB="0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3600" b="1" dirty="0">
                            <a:latin typeface="SutonnyMJ" pitchFamily="2" charset="0"/>
                            <a:ea typeface="Calibri"/>
                            <a:cs typeface="SutonnyMJ" pitchFamily="2" charset="0"/>
                          </a:endParaRPr>
                        </a:p>
                      </a:txBody>
                      <a:tcPr marL="43524" marR="43524" marT="0" marB="0"/>
                    </a:tc>
                  </a:tr>
                  <a:tr h="66450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 smtClean="0">
                              <a:latin typeface="NikoshBAN" pitchFamily="2" charset="0"/>
                              <a:cs typeface="NikoshBAN" pitchFamily="2" charset="0"/>
                            </a:rPr>
                            <a:t>২</a:t>
                          </a:r>
                          <a:endParaRPr lang="en-US" sz="3600" b="1" dirty="0">
                            <a:latin typeface="NikoshBAN" pitchFamily="2" charset="0"/>
                            <a:ea typeface="Calibri"/>
                            <a:cs typeface="NikoshBAN" pitchFamily="2" charset="0"/>
                          </a:endParaRPr>
                        </a:p>
                      </a:txBody>
                      <a:tcPr marL="43524" marR="43524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3600" b="1" dirty="0">
                            <a:latin typeface="SutonnyMJ" pitchFamily="2" charset="0"/>
                            <a:ea typeface="Calibri"/>
                            <a:cs typeface="SutonnyMJ" pitchFamily="2" charset="0"/>
                          </a:endParaRPr>
                        </a:p>
                      </a:txBody>
                      <a:tcPr marL="43524" marR="43524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3600" b="1" dirty="0">
                            <a:latin typeface="SutonnyMJ" pitchFamily="2" charset="0"/>
                            <a:ea typeface="Calibri"/>
                            <a:cs typeface="SutonnyMJ" pitchFamily="2" charset="0"/>
                          </a:endParaRPr>
                        </a:p>
                      </a:txBody>
                      <a:tcPr marL="43524" marR="43524" marT="0" marB="0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3600" b="1" dirty="0">
                            <a:latin typeface="SutonnyMJ" pitchFamily="2" charset="0"/>
                            <a:ea typeface="Calibri"/>
                            <a:cs typeface="SutonnyMJ" pitchFamily="2" charset="0"/>
                          </a:endParaRPr>
                        </a:p>
                      </a:txBody>
                      <a:tcPr marL="43524" marR="43524" marT="0" marB="0"/>
                    </a:tc>
                  </a:tr>
                  <a:tr h="66450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b="0" dirty="0" smtClean="0">
                              <a:latin typeface="NikoshBAN" pitchFamily="2" charset="0"/>
                              <a:ea typeface="+mn-ea"/>
                              <a:cs typeface="NikoshBAN" pitchFamily="2" charset="0"/>
                            </a:rPr>
                            <a:t>৩</a:t>
                          </a:r>
                          <a:endParaRPr lang="en-US" sz="3600" b="1" dirty="0">
                            <a:latin typeface="NikoshBAN" pitchFamily="2" charset="0"/>
                            <a:ea typeface="Calibri"/>
                            <a:cs typeface="NikoshBAN" pitchFamily="2" charset="0"/>
                          </a:endParaRPr>
                        </a:p>
                      </a:txBody>
                      <a:tcPr marL="43524" marR="43524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3600" b="1" dirty="0">
                            <a:latin typeface="SutonnyMJ" pitchFamily="2" charset="0"/>
                            <a:ea typeface="Calibri"/>
                            <a:cs typeface="SutonnyMJ" pitchFamily="2" charset="0"/>
                          </a:endParaRPr>
                        </a:p>
                      </a:txBody>
                      <a:tcPr marL="43524" marR="43524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3600" b="1" dirty="0">
                            <a:latin typeface="SutonnyMJ" pitchFamily="2" charset="0"/>
                            <a:ea typeface="Calibri"/>
                            <a:cs typeface="SutonnyMJ" pitchFamily="2" charset="0"/>
                          </a:endParaRPr>
                        </a:p>
                      </a:txBody>
                      <a:tcPr marL="43524" marR="43524" marT="0" marB="0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3600" b="1" dirty="0">
                            <a:latin typeface="SutonnyMJ" pitchFamily="2" charset="0"/>
                            <a:ea typeface="Calibri"/>
                            <a:cs typeface="SutonnyMJ" pitchFamily="2" charset="0"/>
                          </a:endParaRPr>
                        </a:p>
                      </a:txBody>
                      <a:tcPr marL="43524" marR="43524" marT="0" marB="0"/>
                    </a:tc>
                  </a:tr>
                  <a:tr h="66450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 smtClean="0">
                              <a:latin typeface="NikoshBAN" pitchFamily="2" charset="0"/>
                              <a:cs typeface="NikoshBAN" pitchFamily="2" charset="0"/>
                            </a:rPr>
                            <a:t>৪</a:t>
                          </a:r>
                          <a:endParaRPr lang="en-US" sz="3600" b="1" dirty="0">
                            <a:latin typeface="NikoshBAN" pitchFamily="2" charset="0"/>
                            <a:ea typeface="Calibri"/>
                            <a:cs typeface="NikoshBAN" pitchFamily="2" charset="0"/>
                          </a:endParaRPr>
                        </a:p>
                      </a:txBody>
                      <a:tcPr marL="43524" marR="43524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3600" b="1" dirty="0">
                            <a:latin typeface="SutonnyMJ" pitchFamily="2" charset="0"/>
                            <a:ea typeface="Calibri"/>
                            <a:cs typeface="SutonnyMJ" pitchFamily="2" charset="0"/>
                          </a:endParaRPr>
                        </a:p>
                      </a:txBody>
                      <a:tcPr marL="43524" marR="43524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3600" b="1" dirty="0">
                            <a:latin typeface="SutonnyMJ" pitchFamily="2" charset="0"/>
                            <a:ea typeface="Calibri"/>
                            <a:cs typeface="SutonnyMJ" pitchFamily="2" charset="0"/>
                          </a:endParaRPr>
                        </a:p>
                      </a:txBody>
                      <a:tcPr marL="43524" marR="43524" marT="0" marB="0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3600" b="1" dirty="0">
                            <a:latin typeface="SutonnyMJ" pitchFamily="2" charset="0"/>
                            <a:ea typeface="Calibri"/>
                            <a:cs typeface="SutonnyMJ" pitchFamily="2" charset="0"/>
                          </a:endParaRPr>
                        </a:p>
                      </a:txBody>
                      <a:tcPr marL="43524" marR="43524" marT="0" marB="0"/>
                    </a:tc>
                  </a:tr>
                  <a:tr h="66450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 smtClean="0">
                              <a:latin typeface="NikoshBAN" pitchFamily="2" charset="0"/>
                              <a:cs typeface="NikoshBAN" pitchFamily="2" charset="0"/>
                            </a:rPr>
                            <a:t>৫</a:t>
                          </a:r>
                          <a:endParaRPr lang="en-US" sz="3600" b="1" dirty="0">
                            <a:latin typeface="NikoshBAN" pitchFamily="2" charset="0"/>
                            <a:ea typeface="Calibri"/>
                            <a:cs typeface="NikoshBAN" pitchFamily="2" charset="0"/>
                          </a:endParaRPr>
                        </a:p>
                      </a:txBody>
                      <a:tcPr marL="43524" marR="43524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3600" b="1" dirty="0">
                            <a:latin typeface="SutonnyMJ" pitchFamily="2" charset="0"/>
                            <a:ea typeface="Calibri"/>
                            <a:cs typeface="SutonnyMJ" pitchFamily="2" charset="0"/>
                          </a:endParaRPr>
                        </a:p>
                      </a:txBody>
                      <a:tcPr marL="43524" marR="43524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3600" b="1" dirty="0">
                            <a:latin typeface="SutonnyMJ" pitchFamily="2" charset="0"/>
                            <a:ea typeface="Calibri"/>
                            <a:cs typeface="SutonnyMJ" pitchFamily="2" charset="0"/>
                          </a:endParaRPr>
                        </a:p>
                      </a:txBody>
                      <a:tcPr marL="43524" marR="43524" marT="0" marB="0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3600" b="1" dirty="0">
                            <a:latin typeface="SutonnyMJ" pitchFamily="2" charset="0"/>
                            <a:ea typeface="Calibri"/>
                            <a:cs typeface="SutonnyMJ" pitchFamily="2" charset="0"/>
                          </a:endParaRPr>
                        </a:p>
                      </a:txBody>
                      <a:tcPr marL="43524" marR="43524" marT="0" marB="0"/>
                    </a:tc>
                  </a:tr>
                  <a:tr h="66450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3600" b="1" dirty="0">
                            <a:latin typeface="SutonnyMJ" pitchFamily="2" charset="0"/>
                            <a:ea typeface="Calibri"/>
                            <a:cs typeface="SutonnyMJ" pitchFamily="2" charset="0"/>
                          </a:endParaRPr>
                        </a:p>
                      </a:txBody>
                      <a:tcPr marL="43524" marR="43524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3600" b="1" dirty="0">
                            <a:latin typeface="SutonnyMJ" pitchFamily="2" charset="0"/>
                            <a:ea typeface="Calibri"/>
                            <a:cs typeface="SutonnyMJ" pitchFamily="2" charset="0"/>
                          </a:endParaRPr>
                        </a:p>
                      </a:txBody>
                      <a:tcPr marL="43524" marR="43524" marT="0" marB="0"/>
                    </a:tc>
                    <a:tc rowSpan="2"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3600" b="1" dirty="0">
                            <a:latin typeface="SutonnyMJ" pitchFamily="2" charset="0"/>
                            <a:ea typeface="Calibri"/>
                            <a:cs typeface="SutonnyMJ" pitchFamily="2" charset="0"/>
                          </a:endParaRPr>
                        </a:p>
                      </a:txBody>
                      <a:tcPr marL="43524" marR="43524" marT="0" marB="0"/>
                    </a:tc>
                    <a:tc rowSpan="2"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3600" b="1" dirty="0">
                            <a:latin typeface="SutonnyMJ" pitchFamily="2" charset="0"/>
                            <a:ea typeface="Calibri"/>
                            <a:cs typeface="SutonnyMJ" pitchFamily="2" charset="0"/>
                          </a:endParaRPr>
                        </a:p>
                      </a:txBody>
                      <a:tcPr marL="43524" marR="43524" marT="0" marB="0"/>
                    </a:tc>
                  </a:tr>
                  <a:tr h="70147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3600" b="1" dirty="0">
                            <a:latin typeface="SutonnyMJ" pitchFamily="2" charset="0"/>
                            <a:ea typeface="Calibri"/>
                            <a:cs typeface="SutonnyMJ" pitchFamily="2" charset="0"/>
                          </a:endParaRPr>
                        </a:p>
                      </a:txBody>
                      <a:tcPr marL="43524" marR="43524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3600" dirty="0" smtClean="0"/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 smtClean="0"/>
                            <a:t> </a:t>
                          </a:r>
                          <a:endParaRPr lang="en-US" sz="3600" b="1" dirty="0">
                            <a:latin typeface="SutonnyMJ" pitchFamily="2" charset="0"/>
                            <a:ea typeface="Calibri"/>
                            <a:cs typeface="SutonnyMJ" pitchFamily="2" charset="0"/>
                          </a:endParaRPr>
                        </a:p>
                      </a:txBody>
                      <a:tcPr marL="43524" marR="43524" marT="0" marB="0"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4426827"/>
                  </p:ext>
                </p:extLst>
              </p:nvPr>
            </p:nvGraphicFramePr>
            <p:xfrm>
              <a:off x="183397" y="914400"/>
              <a:ext cx="10604991" cy="6608580"/>
            </p:xfrm>
            <a:graphic>
              <a:graphicData uri="http://schemas.openxmlformats.org/drawingml/2006/table">
                <a:tbl>
                  <a:tblPr>
                    <a:tableStyleId>{08FB837D-C827-4EFA-A057-4D05807E0F7C}</a:tableStyleId>
                  </a:tblPr>
                  <a:tblGrid>
                    <a:gridCol w="1493003"/>
                    <a:gridCol w="1981200"/>
                    <a:gridCol w="3810000"/>
                    <a:gridCol w="3320788"/>
                  </a:tblGrid>
                  <a:tr h="1447453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b="1" dirty="0" err="1" smtClean="0">
                              <a:latin typeface="NikoshBAN" pitchFamily="2" charset="0"/>
                              <a:cs typeface="NikoshBAN" pitchFamily="2" charset="0"/>
                            </a:rPr>
                            <a:t>বছর</a:t>
                          </a:r>
                          <a:endParaRPr lang="en-US" sz="3600" b="1" dirty="0">
                            <a:latin typeface="SutonnyMJ" pitchFamily="2" charset="0"/>
                            <a:ea typeface="Calibri"/>
                            <a:cs typeface="SutonnyMJ" pitchFamily="2" charset="0"/>
                          </a:endParaRPr>
                        </a:p>
                      </a:txBody>
                      <a:tcPr marL="43524" marR="43524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b="1" dirty="0" err="1" smtClean="0">
                              <a:latin typeface="NikoshBAN" pitchFamily="2" charset="0"/>
                              <a:cs typeface="NikoshBAN" pitchFamily="2" charset="0"/>
                            </a:rPr>
                            <a:t>আয়</a:t>
                          </a:r>
                          <a:r>
                            <a:rPr lang="en-US" sz="3600" b="1" baseline="0" dirty="0" smtClean="0">
                              <a:latin typeface="NikoshBAN" pitchFamily="2" charset="0"/>
                              <a:cs typeface="NikoshBAN" pitchFamily="2" charset="0"/>
                            </a:rPr>
                            <a:t> (%)</a:t>
                          </a:r>
                          <a:endParaRPr lang="en-US" sz="3600" b="1" dirty="0">
                            <a:latin typeface="SutonnyMJ" pitchFamily="2" charset="0"/>
                            <a:ea typeface="Calibri"/>
                            <a:cs typeface="SutonnyMJ" pitchFamily="2" charset="0"/>
                          </a:endParaRPr>
                        </a:p>
                      </a:txBody>
                      <a:tcPr marL="43524" marR="43524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b="1" dirty="0" err="1" smtClean="0">
                              <a:latin typeface="NikoshBAN" pitchFamily="2" charset="0"/>
                              <a:cs typeface="NikoshBAN" pitchFamily="2" charset="0"/>
                            </a:rPr>
                            <a:t>গড়</a:t>
                          </a:r>
                          <a:r>
                            <a:rPr lang="en-US" sz="3600" b="1" dirty="0" smtClean="0">
                              <a:latin typeface="NikoshBAN" pitchFamily="2" charset="0"/>
                              <a:cs typeface="NikoshBAN" pitchFamily="2" charset="0"/>
                            </a:rPr>
                            <a:t> </a:t>
                          </a:r>
                          <a:r>
                            <a:rPr lang="en-US" sz="3600" b="1" dirty="0" err="1" smtClean="0">
                              <a:latin typeface="NikoshBAN" pitchFamily="2" charset="0"/>
                              <a:cs typeface="NikoshBAN" pitchFamily="2" charset="0"/>
                            </a:rPr>
                            <a:t>থেকে</a:t>
                          </a:r>
                          <a:r>
                            <a:rPr lang="en-US" sz="3600" b="1" dirty="0" smtClean="0">
                              <a:latin typeface="NikoshBAN" pitchFamily="2" charset="0"/>
                              <a:cs typeface="NikoshBAN" pitchFamily="2" charset="0"/>
                            </a:rPr>
                            <a:t> </a:t>
                          </a:r>
                          <a:r>
                            <a:rPr lang="en-US" sz="3600" b="1" dirty="0" err="1" smtClean="0">
                              <a:latin typeface="NikoshBAN" pitchFamily="2" charset="0"/>
                              <a:cs typeface="NikoshBAN" pitchFamily="2" charset="0"/>
                            </a:rPr>
                            <a:t>ব্যবধান</a:t>
                          </a:r>
                          <a:endParaRPr lang="en-US" sz="3600" b="1" dirty="0" smtClean="0">
                            <a:latin typeface="NikoshBAN" pitchFamily="2" charset="0"/>
                            <a:cs typeface="NikoshBAN" pitchFamily="2" charset="0"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b="1" dirty="0" smtClean="0">
                              <a:latin typeface="NikoshBAN" pitchFamily="2" charset="0"/>
                              <a:ea typeface="Calibri"/>
                              <a:cs typeface="NikoshBAN" pitchFamily="2" charset="0"/>
                            </a:rPr>
                            <a:t>(</a:t>
                          </a:r>
                          <a:r>
                            <a:rPr lang="en-US" sz="3600" b="1" dirty="0" err="1" smtClean="0">
                              <a:latin typeface="NikoshBAN" pitchFamily="2" charset="0"/>
                              <a:ea typeface="Calibri"/>
                              <a:cs typeface="NikoshBAN" pitchFamily="2" charset="0"/>
                            </a:rPr>
                            <a:t>আয়</a:t>
                          </a:r>
                          <a:r>
                            <a:rPr lang="en-US" sz="3600" b="1" dirty="0" smtClean="0">
                              <a:latin typeface="NikoshBAN" pitchFamily="2" charset="0"/>
                              <a:ea typeface="Calibri"/>
                              <a:cs typeface="NikoshBAN" pitchFamily="2" charset="0"/>
                            </a:rPr>
                            <a:t> </a:t>
                          </a:r>
                          <a:r>
                            <a:rPr lang="en-US" sz="3600" b="1" dirty="0" err="1" smtClean="0">
                              <a:latin typeface="NikoshBAN" pitchFamily="2" charset="0"/>
                              <a:ea typeface="Calibri"/>
                              <a:cs typeface="NikoshBAN" pitchFamily="2" charset="0"/>
                            </a:rPr>
                            <a:t>হার-গড়</a:t>
                          </a:r>
                          <a:r>
                            <a:rPr lang="en-US" sz="3600" b="1" dirty="0" smtClean="0">
                              <a:latin typeface="NikoshBAN" pitchFamily="2" charset="0"/>
                              <a:ea typeface="Calibri"/>
                              <a:cs typeface="NikoshBAN" pitchFamily="2" charset="0"/>
                            </a:rPr>
                            <a:t> </a:t>
                          </a:r>
                          <a:r>
                            <a:rPr lang="en-US" sz="3600" b="1" dirty="0" err="1" smtClean="0">
                              <a:latin typeface="NikoshBAN" pitchFamily="2" charset="0"/>
                              <a:ea typeface="Calibri"/>
                              <a:cs typeface="NikoshBAN" pitchFamily="2" charset="0"/>
                            </a:rPr>
                            <a:t>হার</a:t>
                          </a:r>
                          <a:r>
                            <a:rPr lang="en-US" sz="3600" b="1" dirty="0" smtClean="0">
                              <a:latin typeface="NikoshBAN" pitchFamily="2" charset="0"/>
                              <a:ea typeface="Calibri"/>
                              <a:cs typeface="NikoshBAN" pitchFamily="2" charset="0"/>
                            </a:rPr>
                            <a:t>)</a:t>
                          </a:r>
                          <a:endParaRPr lang="en-US" sz="3600" b="1" dirty="0">
                            <a:latin typeface="SutonnyMJ" pitchFamily="2" charset="0"/>
                            <a:ea typeface="Calibri"/>
                            <a:cs typeface="SutonnyMJ" pitchFamily="2" charset="0"/>
                          </a:endParaRPr>
                        </a:p>
                      </a:txBody>
                      <a:tcPr marL="43524" marR="43524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3524" marR="43524" marT="0" marB="0">
                        <a:blipFill rotWithShape="1">
                          <a:blip r:embed="rId3"/>
                          <a:stretch>
                            <a:fillRect l="-220550" t="-9283" r="-1284" b="-375105"/>
                          </a:stretch>
                        </a:blipFill>
                      </a:tcPr>
                    </a:tc>
                  </a:tr>
                  <a:tr h="66450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b="0" dirty="0" smtClean="0">
                              <a:latin typeface="NikoshBAN" pitchFamily="2" charset="0"/>
                              <a:ea typeface="+mn-ea"/>
                              <a:cs typeface="NikoshBAN" pitchFamily="2" charset="0"/>
                            </a:rPr>
                            <a:t>১</a:t>
                          </a:r>
                          <a:endParaRPr lang="en-US" sz="3600" b="1" dirty="0">
                            <a:latin typeface="NikoshBAN" pitchFamily="2" charset="0"/>
                            <a:ea typeface="Calibri"/>
                            <a:cs typeface="NikoshBAN" pitchFamily="2" charset="0"/>
                          </a:endParaRPr>
                        </a:p>
                      </a:txBody>
                      <a:tcPr marL="43524" marR="43524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3600" b="1" dirty="0">
                            <a:latin typeface="SutonnyMJ" pitchFamily="2" charset="0"/>
                            <a:ea typeface="Calibri"/>
                            <a:cs typeface="SutonnyMJ" pitchFamily="2" charset="0"/>
                          </a:endParaRPr>
                        </a:p>
                      </a:txBody>
                      <a:tcPr marL="43524" marR="43524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3600" b="1" dirty="0">
                            <a:latin typeface="SutonnyMJ" pitchFamily="2" charset="0"/>
                            <a:ea typeface="Calibri"/>
                            <a:cs typeface="SutonnyMJ" pitchFamily="2" charset="0"/>
                          </a:endParaRPr>
                        </a:p>
                      </a:txBody>
                      <a:tcPr marL="43524" marR="43524" marT="0" marB="0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3600" b="1" dirty="0">
                            <a:latin typeface="SutonnyMJ" pitchFamily="2" charset="0"/>
                            <a:ea typeface="Calibri"/>
                            <a:cs typeface="SutonnyMJ" pitchFamily="2" charset="0"/>
                          </a:endParaRPr>
                        </a:p>
                      </a:txBody>
                      <a:tcPr marL="43524" marR="43524" marT="0" marB="0"/>
                    </a:tc>
                  </a:tr>
                  <a:tr h="66450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 smtClean="0">
                              <a:latin typeface="NikoshBAN" pitchFamily="2" charset="0"/>
                              <a:cs typeface="NikoshBAN" pitchFamily="2" charset="0"/>
                            </a:rPr>
                            <a:t>২</a:t>
                          </a:r>
                          <a:endParaRPr lang="en-US" sz="3600" b="1" dirty="0">
                            <a:latin typeface="NikoshBAN" pitchFamily="2" charset="0"/>
                            <a:ea typeface="Calibri"/>
                            <a:cs typeface="NikoshBAN" pitchFamily="2" charset="0"/>
                          </a:endParaRPr>
                        </a:p>
                      </a:txBody>
                      <a:tcPr marL="43524" marR="43524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3600" b="1" dirty="0">
                            <a:latin typeface="SutonnyMJ" pitchFamily="2" charset="0"/>
                            <a:ea typeface="Calibri"/>
                            <a:cs typeface="SutonnyMJ" pitchFamily="2" charset="0"/>
                          </a:endParaRPr>
                        </a:p>
                      </a:txBody>
                      <a:tcPr marL="43524" marR="43524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3600" b="1" dirty="0">
                            <a:latin typeface="SutonnyMJ" pitchFamily="2" charset="0"/>
                            <a:ea typeface="Calibri"/>
                            <a:cs typeface="SutonnyMJ" pitchFamily="2" charset="0"/>
                          </a:endParaRPr>
                        </a:p>
                      </a:txBody>
                      <a:tcPr marL="43524" marR="43524" marT="0" marB="0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3600" b="1" dirty="0">
                            <a:latin typeface="SutonnyMJ" pitchFamily="2" charset="0"/>
                            <a:ea typeface="Calibri"/>
                            <a:cs typeface="SutonnyMJ" pitchFamily="2" charset="0"/>
                          </a:endParaRPr>
                        </a:p>
                      </a:txBody>
                      <a:tcPr marL="43524" marR="43524" marT="0" marB="0"/>
                    </a:tc>
                  </a:tr>
                  <a:tr h="66450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b="0" dirty="0" smtClean="0">
                              <a:latin typeface="NikoshBAN" pitchFamily="2" charset="0"/>
                              <a:ea typeface="+mn-ea"/>
                              <a:cs typeface="NikoshBAN" pitchFamily="2" charset="0"/>
                            </a:rPr>
                            <a:t>৩</a:t>
                          </a:r>
                          <a:endParaRPr lang="en-US" sz="3600" b="1" dirty="0">
                            <a:latin typeface="NikoshBAN" pitchFamily="2" charset="0"/>
                            <a:ea typeface="Calibri"/>
                            <a:cs typeface="NikoshBAN" pitchFamily="2" charset="0"/>
                          </a:endParaRPr>
                        </a:p>
                      </a:txBody>
                      <a:tcPr marL="43524" marR="43524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3600" b="1" dirty="0">
                            <a:latin typeface="SutonnyMJ" pitchFamily="2" charset="0"/>
                            <a:ea typeface="Calibri"/>
                            <a:cs typeface="SutonnyMJ" pitchFamily="2" charset="0"/>
                          </a:endParaRPr>
                        </a:p>
                      </a:txBody>
                      <a:tcPr marL="43524" marR="43524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3600" b="1" dirty="0">
                            <a:latin typeface="SutonnyMJ" pitchFamily="2" charset="0"/>
                            <a:ea typeface="Calibri"/>
                            <a:cs typeface="SutonnyMJ" pitchFamily="2" charset="0"/>
                          </a:endParaRPr>
                        </a:p>
                      </a:txBody>
                      <a:tcPr marL="43524" marR="43524" marT="0" marB="0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3600" b="1" dirty="0">
                            <a:latin typeface="SutonnyMJ" pitchFamily="2" charset="0"/>
                            <a:ea typeface="Calibri"/>
                            <a:cs typeface="SutonnyMJ" pitchFamily="2" charset="0"/>
                          </a:endParaRPr>
                        </a:p>
                      </a:txBody>
                      <a:tcPr marL="43524" marR="43524" marT="0" marB="0"/>
                    </a:tc>
                  </a:tr>
                  <a:tr h="66450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 smtClean="0">
                              <a:latin typeface="NikoshBAN" pitchFamily="2" charset="0"/>
                              <a:cs typeface="NikoshBAN" pitchFamily="2" charset="0"/>
                            </a:rPr>
                            <a:t>৪</a:t>
                          </a:r>
                          <a:endParaRPr lang="en-US" sz="3600" b="1" dirty="0">
                            <a:latin typeface="NikoshBAN" pitchFamily="2" charset="0"/>
                            <a:ea typeface="Calibri"/>
                            <a:cs typeface="NikoshBAN" pitchFamily="2" charset="0"/>
                          </a:endParaRPr>
                        </a:p>
                      </a:txBody>
                      <a:tcPr marL="43524" marR="43524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3600" b="1" dirty="0">
                            <a:latin typeface="SutonnyMJ" pitchFamily="2" charset="0"/>
                            <a:ea typeface="Calibri"/>
                            <a:cs typeface="SutonnyMJ" pitchFamily="2" charset="0"/>
                          </a:endParaRPr>
                        </a:p>
                      </a:txBody>
                      <a:tcPr marL="43524" marR="43524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3600" b="1" dirty="0">
                            <a:latin typeface="SutonnyMJ" pitchFamily="2" charset="0"/>
                            <a:ea typeface="Calibri"/>
                            <a:cs typeface="SutonnyMJ" pitchFamily="2" charset="0"/>
                          </a:endParaRPr>
                        </a:p>
                      </a:txBody>
                      <a:tcPr marL="43524" marR="43524" marT="0" marB="0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3600" b="1" dirty="0">
                            <a:latin typeface="SutonnyMJ" pitchFamily="2" charset="0"/>
                            <a:ea typeface="Calibri"/>
                            <a:cs typeface="SutonnyMJ" pitchFamily="2" charset="0"/>
                          </a:endParaRPr>
                        </a:p>
                      </a:txBody>
                      <a:tcPr marL="43524" marR="43524" marT="0" marB="0"/>
                    </a:tc>
                  </a:tr>
                  <a:tr h="66450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 smtClean="0">
                              <a:latin typeface="NikoshBAN" pitchFamily="2" charset="0"/>
                              <a:cs typeface="NikoshBAN" pitchFamily="2" charset="0"/>
                            </a:rPr>
                            <a:t>৫</a:t>
                          </a:r>
                          <a:endParaRPr lang="en-US" sz="3600" b="1" dirty="0">
                            <a:latin typeface="NikoshBAN" pitchFamily="2" charset="0"/>
                            <a:ea typeface="Calibri"/>
                            <a:cs typeface="NikoshBAN" pitchFamily="2" charset="0"/>
                          </a:endParaRPr>
                        </a:p>
                      </a:txBody>
                      <a:tcPr marL="43524" marR="43524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3600" b="1" dirty="0">
                            <a:latin typeface="SutonnyMJ" pitchFamily="2" charset="0"/>
                            <a:ea typeface="Calibri"/>
                            <a:cs typeface="SutonnyMJ" pitchFamily="2" charset="0"/>
                          </a:endParaRPr>
                        </a:p>
                      </a:txBody>
                      <a:tcPr marL="43524" marR="43524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3600" b="1" dirty="0">
                            <a:latin typeface="SutonnyMJ" pitchFamily="2" charset="0"/>
                            <a:ea typeface="Calibri"/>
                            <a:cs typeface="SutonnyMJ" pitchFamily="2" charset="0"/>
                          </a:endParaRPr>
                        </a:p>
                      </a:txBody>
                      <a:tcPr marL="43524" marR="43524" marT="0" marB="0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3600" b="1" dirty="0">
                            <a:latin typeface="SutonnyMJ" pitchFamily="2" charset="0"/>
                            <a:ea typeface="Calibri"/>
                            <a:cs typeface="SutonnyMJ" pitchFamily="2" charset="0"/>
                          </a:endParaRPr>
                        </a:p>
                      </a:txBody>
                      <a:tcPr marL="43524" marR="43524" marT="0" marB="0"/>
                    </a:tc>
                  </a:tr>
                  <a:tr h="66450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3600" b="1" dirty="0">
                            <a:latin typeface="SutonnyMJ" pitchFamily="2" charset="0"/>
                            <a:ea typeface="Calibri"/>
                            <a:cs typeface="SutonnyMJ" pitchFamily="2" charset="0"/>
                          </a:endParaRPr>
                        </a:p>
                      </a:txBody>
                      <a:tcPr marL="43524" marR="43524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3600" b="1" dirty="0">
                            <a:latin typeface="SutonnyMJ" pitchFamily="2" charset="0"/>
                            <a:ea typeface="Calibri"/>
                            <a:cs typeface="SutonnyMJ" pitchFamily="2" charset="0"/>
                          </a:endParaRPr>
                        </a:p>
                      </a:txBody>
                      <a:tcPr marL="43524" marR="43524" marT="0" marB="0"/>
                    </a:tc>
                    <a:tc rowSpan="2"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3600" b="1" dirty="0">
                            <a:latin typeface="SutonnyMJ" pitchFamily="2" charset="0"/>
                            <a:ea typeface="Calibri"/>
                            <a:cs typeface="SutonnyMJ" pitchFamily="2" charset="0"/>
                          </a:endParaRPr>
                        </a:p>
                      </a:txBody>
                      <a:tcPr marL="43524" marR="43524" marT="0" marB="0"/>
                    </a:tc>
                    <a:tc rowSpan="2"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3600" b="1" dirty="0">
                            <a:latin typeface="SutonnyMJ" pitchFamily="2" charset="0"/>
                            <a:ea typeface="Calibri"/>
                            <a:cs typeface="SutonnyMJ" pitchFamily="2" charset="0"/>
                          </a:endParaRPr>
                        </a:p>
                      </a:txBody>
                      <a:tcPr marL="43524" marR="43524" marT="0" marB="0"/>
                    </a:tc>
                  </a:tr>
                  <a:tr h="117411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3600" b="1" dirty="0">
                            <a:latin typeface="SutonnyMJ" pitchFamily="2" charset="0"/>
                            <a:ea typeface="Calibri"/>
                            <a:cs typeface="SutonnyMJ" pitchFamily="2" charset="0"/>
                          </a:endParaRPr>
                        </a:p>
                      </a:txBody>
                      <a:tcPr marL="43524" marR="43524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3600" dirty="0" smtClean="0"/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 smtClean="0"/>
                            <a:t> </a:t>
                          </a:r>
                          <a:endParaRPr lang="en-US" sz="3600" b="1" dirty="0">
                            <a:latin typeface="SutonnyMJ" pitchFamily="2" charset="0"/>
                            <a:ea typeface="Calibri"/>
                            <a:cs typeface="SutonnyMJ" pitchFamily="2" charset="0"/>
                          </a:endParaRPr>
                        </a:p>
                      </a:txBody>
                      <a:tcPr marL="43524" marR="43524" marT="0" marB="0"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52400" y="152400"/>
            <a:ext cx="10635989" cy="70788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wg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.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mv‡dvqv‡bi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Ò‡`v‡qjÓ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cÖKíwUi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Av`k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©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বিচ্যুতি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wbY©q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Kiv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n‡jvt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000" y="2286000"/>
            <a:ext cx="1676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itchFamily="2" charset="0"/>
                <a:ea typeface="Calibri"/>
                <a:cs typeface="NikoshBAN" pitchFamily="2" charset="0"/>
              </a:rPr>
              <a:t>10%</a:t>
            </a:r>
          </a:p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১০%</a:t>
            </a:r>
          </a:p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১৪%</a:t>
            </a:r>
          </a:p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১৬%</a:t>
            </a:r>
          </a:p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২০%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28800" y="5649825"/>
            <a:ext cx="1828800" cy="75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4000" b="1" dirty="0" smtClean="0">
                <a:latin typeface="SutonnyMJ" pitchFamily="2" charset="0"/>
                <a:ea typeface="Calibri"/>
                <a:cs typeface="SutonnyMJ" pitchFamily="2" charset="0"/>
              </a:rPr>
              <a:t>70%</a:t>
            </a:r>
            <a:endParaRPr lang="en-US" sz="4000" dirty="0">
              <a:latin typeface="SutonnyMJ" pitchFamily="2" charset="0"/>
              <a:ea typeface="Calibri"/>
              <a:cs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752600" y="6348397"/>
                <a:ext cx="1981200" cy="10761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7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/>
                            <a:cs typeface="SutonnyMJ" pitchFamily="2" charset="0"/>
                          </a:rPr>
                          <m:t>৭০</m:t>
                        </m:r>
                      </m:num>
                      <m:den>
                        <m:r>
                          <a:rPr lang="en-US" sz="3600" b="1" i="1" smtClean="0">
                            <a:latin typeface="Cambria Math"/>
                            <a:cs typeface="SutonnyMJ" pitchFamily="2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en-US" sz="3600" b="1" dirty="0" smtClean="0">
                    <a:latin typeface="NikoshBAN" pitchFamily="2" charset="0"/>
                    <a:ea typeface="Times New Roman"/>
                    <a:cs typeface="NikoshBAN" pitchFamily="2" charset="0"/>
                  </a:rPr>
                  <a:t>=14%</a:t>
                </a:r>
                <a:endParaRPr lang="en-US" sz="3600" dirty="0">
                  <a:latin typeface="NikoshBAN" pitchFamily="2" charset="0"/>
                  <a:ea typeface="Calibri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6348397"/>
                <a:ext cx="1981200" cy="1076128"/>
              </a:xfrm>
              <a:prstGeom prst="rect">
                <a:avLst/>
              </a:prstGeom>
              <a:blipFill rotWithShape="1">
                <a:blip r:embed="rId4"/>
                <a:stretch>
                  <a:fillRect r="-10769" b="-11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5105400" y="2286000"/>
            <a:ext cx="2743200" cy="75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4000" dirty="0" smtClean="0">
                <a:latin typeface="SutonnyMJ" pitchFamily="2" charset="0"/>
                <a:ea typeface="Calibri"/>
                <a:cs typeface="SutonnyMJ" pitchFamily="2" charset="0"/>
              </a:rPr>
              <a:t>(10-14)=4</a:t>
            </a:r>
            <a:endParaRPr lang="en-US" sz="4000" dirty="0">
              <a:latin typeface="SutonnyMJ" pitchFamily="2" charset="0"/>
              <a:ea typeface="Calibri"/>
              <a:cs typeface="SutonnyMJ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05400" y="2895600"/>
            <a:ext cx="2743200" cy="75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4000" dirty="0" smtClean="0">
                <a:latin typeface="SutonnyMJ" pitchFamily="2" charset="0"/>
                <a:ea typeface="Calibri"/>
                <a:cs typeface="SutonnyMJ" pitchFamily="2" charset="0"/>
              </a:rPr>
              <a:t>(10-14)=4</a:t>
            </a:r>
            <a:endParaRPr lang="en-US" sz="4000" dirty="0">
              <a:latin typeface="SutonnyMJ" pitchFamily="2" charset="0"/>
              <a:ea typeface="Calibri"/>
              <a:cs typeface="SutonnyMJ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05400" y="3470102"/>
            <a:ext cx="2743200" cy="75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4000" dirty="0" smtClean="0">
                <a:latin typeface="SutonnyMJ" pitchFamily="2" charset="0"/>
                <a:ea typeface="Calibri"/>
                <a:cs typeface="SutonnyMJ" pitchFamily="2" charset="0"/>
              </a:rPr>
              <a:t>(14-14)=0</a:t>
            </a:r>
            <a:endParaRPr lang="en-US" sz="4000" dirty="0">
              <a:latin typeface="SutonnyMJ" pitchFamily="2" charset="0"/>
              <a:ea typeface="Calibri"/>
              <a:cs typeface="SutonnyMJ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05400" y="4343400"/>
            <a:ext cx="2743200" cy="75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4000" dirty="0" smtClean="0">
                <a:latin typeface="SutonnyMJ" pitchFamily="2" charset="0"/>
                <a:ea typeface="Calibri"/>
                <a:cs typeface="SutonnyMJ" pitchFamily="2" charset="0"/>
              </a:rPr>
              <a:t>(16-14)=2</a:t>
            </a:r>
            <a:endParaRPr lang="en-US" sz="4000" dirty="0">
              <a:latin typeface="SutonnyMJ" pitchFamily="2" charset="0"/>
              <a:ea typeface="Calibri"/>
              <a:cs typeface="SutonnyMJ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05400" y="4953000"/>
            <a:ext cx="2743200" cy="75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4000" dirty="0" smtClean="0">
                <a:latin typeface="SutonnyMJ" pitchFamily="2" charset="0"/>
                <a:ea typeface="Calibri"/>
                <a:cs typeface="SutonnyMJ" pitchFamily="2" charset="0"/>
              </a:rPr>
              <a:t>(20-14)=6</a:t>
            </a:r>
            <a:endParaRPr lang="en-US" sz="4000" dirty="0">
              <a:latin typeface="SutonnyMJ" pitchFamily="2" charset="0"/>
              <a:ea typeface="Calibri"/>
              <a:cs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581400" y="5715000"/>
                <a:ext cx="4114800" cy="1368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3200" i="1" smtClean="0">
                              <a:latin typeface="Cambria Math"/>
                              <a:cs typeface="SutonnyMJ" pitchFamily="2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3200" b="1" i="1">
                                  <a:latin typeface="Cambria Math"/>
                                  <a:cs typeface="NikoshBAN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latin typeface="Cambria Math"/>
                                  <a:cs typeface="NikoshBAN" pitchFamily="2" charset="0"/>
                                </a:rPr>
                                <m:t>(</m:t>
                              </m:r>
                              <m:r>
                                <a:rPr lang="en-US" sz="3200" b="1" i="1">
                                  <a:latin typeface="Cambria Math"/>
                                  <a:cs typeface="NikoshBAN" pitchFamily="2" charset="0"/>
                                </a:rPr>
                                <m:t>আয়</m:t>
                              </m:r>
                              <m:r>
                                <a:rPr lang="en-US" sz="3200" b="1" i="1">
                                  <a:latin typeface="Cambria Math"/>
                                  <a:cs typeface="NikoshBAN" pitchFamily="2" charset="0"/>
                                </a:rPr>
                                <m:t> </m:t>
                              </m:r>
                              <m:r>
                                <a:rPr lang="en-US" sz="3200" b="1" i="1">
                                  <a:latin typeface="Cambria Math"/>
                                  <a:cs typeface="NikoshBAN" pitchFamily="2" charset="0"/>
                                </a:rPr>
                                <m:t>হার</m:t>
                              </m:r>
                              <m:r>
                                <a:rPr lang="en-US" sz="3200" b="1" i="1">
                                  <a:latin typeface="Cambria Math"/>
                                  <a:cs typeface="NikoshBAN" pitchFamily="2" charset="0"/>
                                </a:rPr>
                                <m:t>−</m:t>
                              </m:r>
                              <m:r>
                                <a:rPr lang="en-US" sz="3200" b="1" i="1">
                                  <a:latin typeface="Cambria Math"/>
                                  <a:cs typeface="NikoshBAN" pitchFamily="2" charset="0"/>
                                </a:rPr>
                                <m:t>গড়</m:t>
                              </m:r>
                              <m:r>
                                <a:rPr lang="en-US" sz="3200" b="1" i="1">
                                  <a:latin typeface="Cambria Math"/>
                                  <a:cs typeface="NikoshBAN" pitchFamily="2" charset="0"/>
                                </a:rPr>
                                <m:t> </m:t>
                              </m:r>
                              <m:r>
                                <a:rPr lang="en-US" sz="3200" b="1" i="1">
                                  <a:latin typeface="Cambria Math"/>
                                  <a:cs typeface="NikoshBAN" pitchFamily="2" charset="0"/>
                                </a:rPr>
                                <m:t>হার</m:t>
                              </m:r>
                              <m:r>
                                <a:rPr lang="en-US" sz="3200" b="1" i="1">
                                  <a:latin typeface="Cambria Math"/>
                                  <a:cs typeface="NikoshBAN" pitchFamily="2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3200" b="1" i="1">
                                  <a:latin typeface="Cambria Math"/>
                                  <a:cs typeface="NikoshBAN" pitchFamily="2" charset="0"/>
                                </a:rPr>
                                <m:t>২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3200" dirty="0">
                  <a:latin typeface="SutonnyMJ" pitchFamily="2" charset="0"/>
                  <a:ea typeface="Calibri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5715000"/>
                <a:ext cx="4114800" cy="1368323"/>
              </a:xfrm>
              <a:prstGeom prst="rect">
                <a:avLst/>
              </a:prstGeom>
              <a:blipFill rotWithShape="1">
                <a:blip r:embed="rId5"/>
                <a:stretch>
                  <a:fillRect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8229600" y="2286000"/>
            <a:ext cx="2057400" cy="703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</a:pPr>
            <a:r>
              <a:rPr lang="en-US" sz="4000" dirty="0" smtClean="0">
                <a:latin typeface="SutonnyMJ" pitchFamily="2" charset="0"/>
                <a:ea typeface="Calibri"/>
                <a:cs typeface="SutonnyMJ" pitchFamily="2" charset="0"/>
              </a:rPr>
              <a:t>4</a:t>
            </a:r>
            <a:r>
              <a:rPr lang="en-US" sz="4000" dirty="0" smtClean="0">
                <a:latin typeface="SutonnyMJ" pitchFamily="2" charset="0"/>
                <a:ea typeface="Calibri"/>
                <a:cs typeface="SutonnyMJ" pitchFamily="2" charset="0"/>
                <a:sym typeface="Symbol"/>
              </a:rPr>
              <a:t></a:t>
            </a:r>
            <a:r>
              <a:rPr lang="en-US" sz="4000" dirty="0" smtClean="0">
                <a:latin typeface="SutonnyMJ" pitchFamily="2" charset="0"/>
                <a:ea typeface="Times New Roman"/>
                <a:cs typeface="SutonnyMJ" pitchFamily="2" charset="0"/>
              </a:rPr>
              <a:t>4 = 16</a:t>
            </a:r>
            <a:endParaRPr lang="en-US" sz="4000" dirty="0">
              <a:latin typeface="SutonnyMJ" pitchFamily="2" charset="0"/>
              <a:ea typeface="Calibri"/>
              <a:cs typeface="SutonnyMJ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229600" y="2971800"/>
            <a:ext cx="2057400" cy="703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</a:pPr>
            <a:r>
              <a:rPr lang="en-US" sz="4000" dirty="0" smtClean="0">
                <a:latin typeface="SutonnyMJ" pitchFamily="2" charset="0"/>
                <a:ea typeface="Calibri"/>
                <a:cs typeface="SutonnyMJ" pitchFamily="2" charset="0"/>
              </a:rPr>
              <a:t>4</a:t>
            </a:r>
            <a:r>
              <a:rPr lang="en-US" sz="4000" dirty="0" smtClean="0">
                <a:latin typeface="SutonnyMJ" pitchFamily="2" charset="0"/>
                <a:ea typeface="Calibri"/>
                <a:cs typeface="SutonnyMJ" pitchFamily="2" charset="0"/>
                <a:sym typeface="Symbol"/>
              </a:rPr>
              <a:t></a:t>
            </a:r>
            <a:r>
              <a:rPr lang="en-US" sz="4000" dirty="0" smtClean="0">
                <a:latin typeface="SutonnyMJ" pitchFamily="2" charset="0"/>
                <a:ea typeface="Times New Roman"/>
                <a:cs typeface="SutonnyMJ" pitchFamily="2" charset="0"/>
              </a:rPr>
              <a:t>4 = 16</a:t>
            </a:r>
            <a:endParaRPr lang="en-US" sz="4000" dirty="0">
              <a:latin typeface="SutonnyMJ" pitchFamily="2" charset="0"/>
              <a:ea typeface="Calibri"/>
              <a:cs typeface="SutonnyMJ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229600" y="3581400"/>
            <a:ext cx="2057400" cy="75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</a:pPr>
            <a:r>
              <a:rPr lang="en-US" sz="4000" dirty="0" smtClean="0">
                <a:latin typeface="SutonnyMJ" pitchFamily="2" charset="0"/>
                <a:ea typeface="Calibri"/>
                <a:cs typeface="SutonnyMJ" pitchFamily="2" charset="0"/>
              </a:rPr>
              <a:t>0</a:t>
            </a:r>
            <a:endParaRPr lang="en-US" sz="4000" dirty="0">
              <a:latin typeface="SutonnyMJ" pitchFamily="2" charset="0"/>
              <a:ea typeface="Calibri"/>
              <a:cs typeface="SutonnyMJ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229600" y="4343400"/>
            <a:ext cx="2057400" cy="703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</a:pPr>
            <a:r>
              <a:rPr lang="en-US" sz="4000" dirty="0" smtClean="0">
                <a:latin typeface="SutonnyMJ" pitchFamily="2" charset="0"/>
                <a:ea typeface="Calibri"/>
                <a:cs typeface="SutonnyMJ" pitchFamily="2" charset="0"/>
              </a:rPr>
              <a:t>2</a:t>
            </a:r>
            <a:r>
              <a:rPr lang="en-US" sz="4000" dirty="0" smtClean="0">
                <a:latin typeface="SutonnyMJ" pitchFamily="2" charset="0"/>
                <a:ea typeface="Calibri"/>
                <a:cs typeface="SutonnyMJ" pitchFamily="2" charset="0"/>
                <a:sym typeface="Symbol"/>
              </a:rPr>
              <a:t></a:t>
            </a:r>
            <a:r>
              <a:rPr lang="en-US" sz="4000" dirty="0" smtClean="0">
                <a:latin typeface="SutonnyMJ" pitchFamily="2" charset="0"/>
                <a:ea typeface="Times New Roman"/>
                <a:cs typeface="SutonnyMJ" pitchFamily="2" charset="0"/>
              </a:rPr>
              <a:t>2 = 4</a:t>
            </a:r>
            <a:endParaRPr lang="en-US" sz="4000" dirty="0">
              <a:latin typeface="SutonnyMJ" pitchFamily="2" charset="0"/>
              <a:ea typeface="Calibri"/>
              <a:cs typeface="SutonnyMJ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077200" y="4953000"/>
            <a:ext cx="2286000" cy="75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</a:pPr>
            <a:r>
              <a:rPr lang="en-US" sz="4000" dirty="0" smtClean="0">
                <a:latin typeface="SutonnyMJ" pitchFamily="2" charset="0"/>
                <a:ea typeface="Calibri"/>
                <a:cs typeface="SutonnyMJ" pitchFamily="2" charset="0"/>
              </a:rPr>
              <a:t>6</a:t>
            </a:r>
            <a:r>
              <a:rPr lang="en-US" sz="4000" dirty="0" smtClean="0">
                <a:latin typeface="SutonnyMJ" pitchFamily="2" charset="0"/>
                <a:ea typeface="Calibri"/>
                <a:cs typeface="SutonnyMJ" pitchFamily="2" charset="0"/>
                <a:sym typeface="Symbol"/>
              </a:rPr>
              <a:t></a:t>
            </a:r>
            <a:r>
              <a:rPr lang="en-US" sz="4000" dirty="0" smtClean="0">
                <a:latin typeface="SutonnyMJ" pitchFamily="2" charset="0"/>
                <a:ea typeface="Times New Roman"/>
                <a:cs typeface="SutonnyMJ" pitchFamily="2" charset="0"/>
              </a:rPr>
              <a:t>6 =36</a:t>
            </a:r>
            <a:endParaRPr lang="en-US" sz="4000" dirty="0">
              <a:latin typeface="SutonnyMJ" pitchFamily="2" charset="0"/>
              <a:ea typeface="Calibri"/>
              <a:cs typeface="SutonnyMJ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305800" y="5715000"/>
            <a:ext cx="2057400" cy="75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</a:pPr>
            <a:r>
              <a:rPr lang="en-US" sz="4000" b="1" dirty="0" smtClean="0">
                <a:latin typeface="SutonnyMJ" pitchFamily="2" charset="0"/>
                <a:ea typeface="Calibri"/>
                <a:cs typeface="SutonnyMJ" pitchFamily="2" charset="0"/>
              </a:rPr>
              <a:t>72</a:t>
            </a:r>
            <a:endParaRPr lang="en-US" sz="4000" dirty="0">
              <a:latin typeface="SutonnyMJ" pitchFamily="2" charset="0"/>
              <a:ea typeface="Calibri"/>
              <a:cs typeface="SutonnyMJ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2400" y="6488025"/>
            <a:ext cx="1676400" cy="75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4000" b="1" dirty="0" smtClean="0">
                <a:latin typeface="SutonnyMJ" pitchFamily="2" charset="0"/>
                <a:ea typeface="Calibri"/>
                <a:cs typeface="SutonnyMJ" pitchFamily="2" charset="0"/>
              </a:rPr>
              <a:t>Mo </a:t>
            </a:r>
            <a:r>
              <a:rPr lang="en-US" sz="4000" b="1" dirty="0" err="1" smtClean="0">
                <a:latin typeface="SutonnyMJ" pitchFamily="2" charset="0"/>
                <a:ea typeface="Calibri"/>
                <a:cs typeface="SutonnyMJ" pitchFamily="2" charset="0"/>
              </a:rPr>
              <a:t>Avq</a:t>
            </a:r>
            <a:endParaRPr lang="en-US" sz="4000" dirty="0">
              <a:latin typeface="SutonnyMJ" pitchFamily="2" charset="0"/>
              <a:ea typeface="Calibri"/>
              <a:cs typeface="SutonnyMJ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2400" y="5638800"/>
            <a:ext cx="1676400" cy="75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4000" b="1" dirty="0" smtClean="0">
                <a:latin typeface="SutonnyMJ" pitchFamily="2" charset="0"/>
                <a:ea typeface="Calibri"/>
                <a:cs typeface="SutonnyMJ" pitchFamily="2" charset="0"/>
              </a:rPr>
              <a:t>‡</a:t>
            </a:r>
            <a:r>
              <a:rPr lang="en-US" sz="4000" b="1" dirty="0" err="1" smtClean="0">
                <a:latin typeface="SutonnyMJ" pitchFamily="2" charset="0"/>
                <a:ea typeface="Calibri"/>
                <a:cs typeface="SutonnyMJ" pitchFamily="2" charset="0"/>
              </a:rPr>
              <a:t>hvMdj</a:t>
            </a:r>
            <a:endParaRPr lang="en-US" sz="4000" dirty="0">
              <a:latin typeface="SutonnyMJ" pitchFamily="2" charset="0"/>
              <a:ea typeface="Calibri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6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1" dur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99143" y="1371600"/>
                <a:ext cx="9906000" cy="4235968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latin typeface="NikoshBAN" pitchFamily="2" charset="0"/>
                    <a:cs typeface="NikoshBAN" pitchFamily="2" charset="0"/>
                    <a:sym typeface="Symbol"/>
                  </a:rPr>
                  <a:t></a:t>
                </a:r>
                <a:r>
                  <a:rPr lang="en-US" sz="4400" b="1" dirty="0" err="1" smtClean="0">
                    <a:latin typeface="NikoshBAN" pitchFamily="2" charset="0"/>
                    <a:cs typeface="NikoshBAN" pitchFamily="2" charset="0"/>
                  </a:rPr>
                  <a:t>আদর্শ</a:t>
                </a:r>
                <a:r>
                  <a:rPr lang="en-US" sz="44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b="1" dirty="0" err="1" smtClean="0">
                    <a:latin typeface="NikoshBAN" pitchFamily="2" charset="0"/>
                    <a:cs typeface="NikoshBAN" pitchFamily="2" charset="0"/>
                  </a:rPr>
                  <a:t>বিচ্যুতি</a:t>
                </a:r>
                <a:r>
                  <a:rPr lang="en-US" sz="4400" b="1" dirty="0" smtClean="0">
                    <a:latin typeface="NikoshBAN" pitchFamily="2" charset="0"/>
                    <a:cs typeface="NikoshBAN" pitchFamily="2" charset="0"/>
                  </a:rPr>
                  <a:t>	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b="1" i="1" smtClean="0">
                            <a:latin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4400" b="1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en-US" sz="4400" b="1" i="1" smtClean="0"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sSup>
                                  <m:sSupPr>
                                    <m:ctrlPr>
                                      <a:rPr lang="en-US" sz="4400" b="1" i="1" smtClean="0">
                                        <a:latin typeface="Cambria Math"/>
                                        <a:cs typeface="NikoshBAN" pitchFamily="2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 smtClean="0">
                                        <a:latin typeface="Cambria Math"/>
                                        <a:cs typeface="NikoshBAN" pitchFamily="2" charset="0"/>
                                      </a:rPr>
                                      <m:t>(</m:t>
                                    </m:r>
                                    <m:r>
                                      <a:rPr lang="en-US" sz="4400" b="1" i="1">
                                        <a:latin typeface="Cambria Math"/>
                                        <a:cs typeface="NikoshBAN" pitchFamily="2" charset="0"/>
                                      </a:rPr>
                                      <m:t>আয়</m:t>
                                    </m:r>
                                    <m:r>
                                      <a:rPr lang="en-US" sz="4400" b="1" i="1">
                                        <a:latin typeface="Cambria Math"/>
                                        <a:cs typeface="NikoshBAN" pitchFamily="2" charset="0"/>
                                      </a:rPr>
                                      <m:t> </m:t>
                                    </m:r>
                                    <m:r>
                                      <a:rPr lang="en-US" sz="4400" b="1" i="1">
                                        <a:latin typeface="Cambria Math"/>
                                        <a:cs typeface="NikoshBAN" pitchFamily="2" charset="0"/>
                                      </a:rPr>
                                      <m:t>হার</m:t>
                                    </m:r>
                                    <m:r>
                                      <a:rPr lang="en-US" sz="4400" b="1" i="1">
                                        <a:latin typeface="Cambria Math"/>
                                        <a:cs typeface="NikoshBAN" pitchFamily="2" charset="0"/>
                                      </a:rPr>
                                      <m:t> −</m:t>
                                    </m:r>
                                    <m:r>
                                      <a:rPr lang="en-US" sz="4400" b="1" i="1">
                                        <a:latin typeface="Cambria Math"/>
                                        <a:cs typeface="NikoshBAN" pitchFamily="2" charset="0"/>
                                      </a:rPr>
                                      <m:t>গড়</m:t>
                                    </m:r>
                                    <m:r>
                                      <a:rPr lang="en-US" sz="4400" b="1" i="1">
                                        <a:latin typeface="Cambria Math"/>
                                        <a:cs typeface="NikoshBAN" pitchFamily="2" charset="0"/>
                                      </a:rPr>
                                      <m:t> </m:t>
                                    </m:r>
                                    <m:r>
                                      <a:rPr lang="en-US" sz="4400" b="1" i="1">
                                        <a:latin typeface="Cambria Math"/>
                                        <a:cs typeface="NikoshBAN" pitchFamily="2" charset="0"/>
                                      </a:rPr>
                                      <m:t>হার</m:t>
                                    </m:r>
                                    <m:r>
                                      <a:rPr lang="en-US" sz="4400" b="1" i="1" smtClean="0">
                                        <a:latin typeface="Cambria Math"/>
                                        <a:cs typeface="NikoshBAN" pitchFamily="2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sz="4400" b="1" i="1" smtClean="0">
                                        <a:latin typeface="Cambria Math"/>
                                        <a:cs typeface="NikoshBAN" pitchFamily="2" charset="0"/>
                                      </a:rPr>
                                      <m:t>২</m:t>
                                    </m:r>
                                  </m:sup>
                                </m:sSup>
                              </m:e>
                            </m:nary>
                          </m:num>
                          <m:den>
                            <m:r>
                              <a:rPr lang="en-US" sz="4400" b="1" i="1" smtClean="0">
                                <a:latin typeface="Cambria Math"/>
                                <a:cs typeface="NikoshBAN" pitchFamily="2" charset="0"/>
                              </a:rPr>
                              <m:t>𝒏</m:t>
                            </m:r>
                            <m:r>
                              <a:rPr lang="en-US" sz="4400" b="1" i="1" smtClean="0">
                                <a:latin typeface="Cambria Math"/>
                                <a:cs typeface="NikoshBAN" pitchFamily="2" charset="0"/>
                              </a:rPr>
                              <m:t>−</m:t>
                            </m:r>
                            <m:r>
                              <a:rPr lang="en-US" sz="4400" b="1" i="1" smtClean="0">
                                <a:latin typeface="Cambria Math"/>
                                <a:cs typeface="NikoshBAN" pitchFamily="2" charset="0"/>
                              </a:rPr>
                              <m:t>১</m:t>
                            </m:r>
                          </m:den>
                        </m:f>
                      </m:e>
                    </m:rad>
                  </m:oMath>
                </a14:m>
                <a:endParaRPr lang="en-US" sz="4400" b="1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4400" b="1" dirty="0">
                    <a:latin typeface="NikoshBAN" pitchFamily="2" charset="0"/>
                    <a:cs typeface="NikoshBAN" pitchFamily="2" charset="0"/>
                  </a:rPr>
                  <a:t>	</a:t>
                </a:r>
                <a:r>
                  <a:rPr lang="en-US" sz="4400" b="1" dirty="0" smtClean="0">
                    <a:latin typeface="NikoshBAN" pitchFamily="2" charset="0"/>
                    <a:cs typeface="NikoshBAN" pitchFamily="2" charset="0"/>
                  </a:rPr>
                  <a:t>		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b="1" i="1" smtClean="0">
                            <a:latin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4400" b="1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latin typeface="Cambria Math"/>
                                <a:cs typeface="NikoshBAN" pitchFamily="2" charset="0"/>
                              </a:rPr>
                              <m:t>৭২</m:t>
                            </m:r>
                          </m:num>
                          <m:den>
                            <m:r>
                              <a:rPr lang="en-US" sz="4400" b="1" i="1" smtClean="0">
                                <a:latin typeface="Cambria Math"/>
                                <a:cs typeface="NikoshBAN" pitchFamily="2" charset="0"/>
                              </a:rPr>
                              <m:t>৫</m:t>
                            </m:r>
                            <m:r>
                              <a:rPr lang="en-US" sz="4400" b="1" i="1" smtClean="0">
                                <a:latin typeface="Cambria Math"/>
                                <a:cs typeface="NikoshBAN" pitchFamily="2" charset="0"/>
                              </a:rPr>
                              <m:t>−</m:t>
                            </m:r>
                            <m:r>
                              <a:rPr lang="en-US" sz="4400" b="1" i="1" smtClean="0">
                                <a:latin typeface="Cambria Math"/>
                                <a:cs typeface="NikoshBAN" pitchFamily="2" charset="0"/>
                              </a:rPr>
                              <m:t>১</m:t>
                            </m:r>
                          </m:den>
                        </m:f>
                      </m:e>
                    </m:rad>
                  </m:oMath>
                </a14:m>
                <a:endParaRPr lang="en-US" sz="4400" b="1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4400" b="1" dirty="0" smtClean="0">
                    <a:latin typeface="NikoshBAN" pitchFamily="2" charset="0"/>
                    <a:cs typeface="NikoshBAN" pitchFamily="2" charset="0"/>
                  </a:rPr>
                  <a:t>			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b="1" i="1" smtClean="0">
                            <a:latin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4400" b="1" i="1" smtClean="0">
                            <a:latin typeface="Cambria Math"/>
                            <a:cs typeface="NikoshBAN" pitchFamily="2" charset="0"/>
                          </a:rPr>
                          <m:t>১৮</m:t>
                        </m:r>
                      </m:e>
                    </m:rad>
                  </m:oMath>
                </a14:m>
                <a:endParaRPr lang="en-US" sz="4400" b="1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4400" b="1" dirty="0">
                    <a:latin typeface="NikoshBAN" pitchFamily="2" charset="0"/>
                    <a:cs typeface="NikoshBAN" pitchFamily="2" charset="0"/>
                  </a:rPr>
                  <a:t>	</a:t>
                </a:r>
                <a:r>
                  <a:rPr lang="en-US" sz="4400" b="1" dirty="0" smtClean="0">
                    <a:latin typeface="NikoshBAN" pitchFamily="2" charset="0"/>
                    <a:cs typeface="NikoshBAN" pitchFamily="2" charset="0"/>
                  </a:rPr>
                  <a:t>		= ৪.২৪%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43" y="1371600"/>
                <a:ext cx="9906000" cy="423596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0822" y="2359127"/>
            <a:ext cx="9418320" cy="396547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01882" tIns="50941" rIns="101882" bIns="50941" rtlCol="0">
            <a:spAutoFit/>
          </a:bodyPr>
          <a:lstStyle/>
          <a:p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মোঃ শামীম হোসেন</a:t>
            </a:r>
          </a:p>
          <a:p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  <a:endParaRPr lang="en-US" sz="4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ওয়ার্লেস ঝাউতলা কলোনী উচ্চ বিদ্যালয়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মোবাঃ ০১৭০৯০৭৫৪৩১</a:t>
            </a:r>
            <a:endParaRPr lang="en-US" sz="4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email: shamimhosen39@gmail.com</a:t>
            </a:r>
          </a:p>
          <a:p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0972800" cy="418576"/>
          </a:xfrm>
          <a:prstGeom prst="rect">
            <a:avLst/>
          </a:prstGeom>
          <a:solidFill>
            <a:srgbClr val="FF0000"/>
          </a:solidFill>
        </p:spPr>
        <p:txBody>
          <a:bodyPr wrap="square" lIns="101882" tIns="50941" rIns="101882" bIns="50941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7081520"/>
            <a:ext cx="10972800" cy="410654"/>
          </a:xfrm>
          <a:prstGeom prst="rect">
            <a:avLst/>
          </a:prstGeom>
          <a:solidFill>
            <a:srgbClr val="00B050"/>
          </a:solidFill>
        </p:spPr>
        <p:txBody>
          <a:bodyPr wrap="square" lIns="101882" tIns="50941" rIns="101882" bIns="50941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65960" y="1371600"/>
            <a:ext cx="5577840" cy="93387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_DSC0022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2404377"/>
            <a:ext cx="2667000" cy="270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52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219200"/>
            <a:ext cx="7467600" cy="12192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1"/>
            <a:ext cx="9875520" cy="4343399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বিচ্যুতি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None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অনিশ্চয়তা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ঝুঁকি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buNone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বিচ্যুতির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নির্দেশ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None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ঝুঁকির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buNone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ঝুঁকিবহুল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0972800" cy="418576"/>
          </a:xfrm>
          <a:prstGeom prst="rect">
            <a:avLst/>
          </a:prstGeom>
          <a:solidFill>
            <a:srgbClr val="FF0000"/>
          </a:solidFill>
        </p:spPr>
        <p:txBody>
          <a:bodyPr wrap="square" lIns="101882" tIns="50941" rIns="101882" bIns="50941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914400"/>
            <a:ext cx="7391400" cy="12954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0"/>
            <a:ext cx="10439400" cy="3810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None/>
            </a:pP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বিনিয়োগকারীর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২০১৬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২০২০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সাল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পাঁচ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৬%, ৯%, ১০%, -৫%, ২৫%।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বিচ্যুতি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0972800" cy="418576"/>
          </a:xfrm>
          <a:prstGeom prst="rect">
            <a:avLst/>
          </a:prstGeom>
          <a:solidFill>
            <a:srgbClr val="FF0000"/>
          </a:solidFill>
        </p:spPr>
        <p:txBody>
          <a:bodyPr wrap="square" lIns="101882" tIns="50941" rIns="101882" bIns="50941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lumeria-wallpaper-flower-wallpapers-465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838200"/>
            <a:ext cx="9525000" cy="6324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TextBox 3"/>
          <p:cNvSpPr txBox="1"/>
          <p:nvPr/>
        </p:nvSpPr>
        <p:spPr>
          <a:xfrm>
            <a:off x="0" y="0"/>
            <a:ext cx="10972800" cy="418576"/>
          </a:xfrm>
          <a:prstGeom prst="rect">
            <a:avLst/>
          </a:prstGeom>
          <a:solidFill>
            <a:srgbClr val="FF0000"/>
          </a:solidFill>
        </p:spPr>
        <p:txBody>
          <a:bodyPr wrap="square" lIns="101882" tIns="50941" rIns="101882" bIns="50941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62200" y="2286000"/>
            <a:ext cx="5486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err="1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9875520" cy="12954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51761"/>
            <a:ext cx="9875520" cy="3749039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45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5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4500" dirty="0" err="1" smtClean="0">
                <a:latin typeface="NikoshBAN" pitchFamily="2" charset="0"/>
                <a:cs typeface="NikoshBAN" pitchFamily="2" charset="0"/>
              </a:rPr>
              <a:t>ফিন্যান্স</a:t>
            </a:r>
            <a:r>
              <a:rPr lang="en-US" sz="45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500" dirty="0" err="1" smtClean="0">
                <a:latin typeface="NikoshBAN" pitchFamily="2" charset="0"/>
                <a:cs typeface="NikoshBAN" pitchFamily="2" charset="0"/>
              </a:rPr>
              <a:t>ব্যাংকিং</a:t>
            </a:r>
            <a:endParaRPr lang="en-US" sz="45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নবম-দশম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 ৫.১, ৫.২, ৫.৩, ৫.৪, ৫.৫, ৫.৬</a:t>
            </a:r>
          </a:p>
          <a:p>
            <a:pPr>
              <a:buNone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০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0972800" cy="418576"/>
          </a:xfrm>
          <a:prstGeom prst="rect">
            <a:avLst/>
          </a:prstGeom>
          <a:solidFill>
            <a:srgbClr val="FF0000"/>
          </a:solidFill>
        </p:spPr>
        <p:txBody>
          <a:bodyPr wrap="square" lIns="101882" tIns="50941" rIns="101882" bIns="50941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7361746"/>
            <a:ext cx="10972800" cy="410654"/>
          </a:xfrm>
          <a:prstGeom prst="rect">
            <a:avLst/>
          </a:prstGeom>
          <a:solidFill>
            <a:srgbClr val="00B050"/>
          </a:solidFill>
        </p:spPr>
        <p:txBody>
          <a:bodyPr wrap="square" lIns="101882" tIns="50941" rIns="101882" bIns="50941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685800"/>
            <a:ext cx="7391400" cy="920856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813561"/>
            <a:ext cx="9875520" cy="5349239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ঝুঁকি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ঝুঁকি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অনিশ্চয়তার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ঝুঁকি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অনিশ্চয়তার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ঝুঁকি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অনিশ্চয়তার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ঝুঁকিমুক্ত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ঝুঁকিবহুল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>
              <a:buNone/>
            </a:pPr>
            <a:r>
              <a:rPr lang="en-US" b="1" dirty="0" smtClean="0">
                <a:latin typeface="NikoshBAN" pitchFamily="2" charset="0"/>
                <a:cs typeface="NikoshBAN" pitchFamily="2" charset="0"/>
              </a:rPr>
              <a:t>৬।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ঝুঁকি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অনিশ্চয়তা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0972800" cy="418576"/>
          </a:xfrm>
          <a:prstGeom prst="rect">
            <a:avLst/>
          </a:prstGeom>
          <a:solidFill>
            <a:srgbClr val="FF0000"/>
          </a:solidFill>
        </p:spPr>
        <p:txBody>
          <a:bodyPr wrap="square" lIns="101882" tIns="50941" rIns="101882" bIns="50941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_Rana-Plaza-Collapse_Savar_24041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3" y="838200"/>
            <a:ext cx="4175757" cy="28546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849425"/>
            <a:ext cx="3992880" cy="2808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38" y="4190999"/>
            <a:ext cx="4182562" cy="28194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038600"/>
            <a:ext cx="3886200" cy="2971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0"/>
            <a:ext cx="10972800" cy="418576"/>
          </a:xfrm>
          <a:prstGeom prst="rect">
            <a:avLst/>
          </a:prstGeom>
          <a:solidFill>
            <a:srgbClr val="FF0000"/>
          </a:solidFill>
        </p:spPr>
        <p:txBody>
          <a:bodyPr wrap="square" lIns="101882" tIns="50941" rIns="101882" bIns="50941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120" y="533400"/>
            <a:ext cx="5669280" cy="811424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ঝুঁকি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অনিশ্চয়তা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760" y="1447800"/>
            <a:ext cx="10241280" cy="576596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01882" tIns="50941" rIns="101882" bIns="50941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বিনিয়োগকারীদের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প্রত্যাশিত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ফলাফলের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গরমিল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বিচ্যুতি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বিচ্যুতি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থেকেই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ঝুঁকি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সষ্টি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পরীক্ষায়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জিপিএ-৫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জমিতে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ফলতে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চাকরি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এভাবে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ব্যক্তিগত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প্রতিনিয়ত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অনিশ্চয়তা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বিদ্যমান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ব্যবসা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ক্ষেত্রেও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অনিশ্চয়তা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পরিলক্ষিত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আশানুরূপ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বিক্রি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কিনা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প্রত্যাশিত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অর্জিত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কিনা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প্রত্যাশিত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কাঁচামাল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কিনা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অনিশ্চয়তা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40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40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প্রত্যাশিত</a:t>
            </a:r>
            <a:r>
              <a:rPr lang="en-US" sz="40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40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40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40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সম্ভবনাকেই</a:t>
            </a:r>
            <a:r>
              <a:rPr lang="en-US" sz="40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ব্যবসা</a:t>
            </a:r>
            <a:r>
              <a:rPr lang="en-US" sz="40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অর্থায়নে</a:t>
            </a:r>
            <a:r>
              <a:rPr lang="en-US" sz="40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ঝুঁকি</a:t>
            </a:r>
            <a:r>
              <a:rPr lang="en-US" sz="40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0972800" cy="418576"/>
          </a:xfrm>
          <a:prstGeom prst="rect">
            <a:avLst/>
          </a:prstGeom>
          <a:solidFill>
            <a:srgbClr val="FF0000"/>
          </a:solidFill>
        </p:spPr>
        <p:txBody>
          <a:bodyPr wrap="square" lIns="101882" tIns="50941" rIns="101882" bIns="50941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685800"/>
            <a:ext cx="6705600" cy="77998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ঝুঁকি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অনিশ্চয়তার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endParaRPr lang="en-US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49382" y="1524000"/>
            <a:ext cx="10390909" cy="55813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1882" tIns="50941" rIns="101882" bIns="50941" rtlCol="0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অনিশ্চয়তা</a:t>
            </a:r>
            <a:r>
              <a:rPr lang="en-US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ঝুঁকি</a:t>
            </a:r>
            <a:r>
              <a:rPr lang="en-US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খারাপ</a:t>
            </a:r>
            <a:r>
              <a:rPr lang="en-US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ঘটার</a:t>
            </a:r>
            <a:r>
              <a:rPr lang="en-US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আশঙ্কায়</a:t>
            </a:r>
            <a:r>
              <a:rPr lang="en-US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ঝুঁকি</a:t>
            </a:r>
            <a:r>
              <a:rPr lang="en-US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খারাপ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ঘটার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আশঙ্কা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অনিশ্চয়তাকে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ঝুঁকি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অনিশ্চয়তার</a:t>
            </a:r>
            <a:r>
              <a:rPr lang="en-US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অংশটুকু</a:t>
            </a:r>
            <a:r>
              <a:rPr lang="en-US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অংশকে</a:t>
            </a:r>
            <a:r>
              <a:rPr lang="en-US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ঝুঁকি</a:t>
            </a:r>
            <a:r>
              <a:rPr lang="en-US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অনিশ্চয়তা</a:t>
            </a:r>
            <a:r>
              <a:rPr lang="en-US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ঝুঁকি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কৌশল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ঝুঁকির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কমানো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অনিশ্চয়তাকে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কৌশল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কমানো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পরিহার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0972800" cy="418576"/>
          </a:xfrm>
          <a:prstGeom prst="rect">
            <a:avLst/>
          </a:prstGeom>
          <a:solidFill>
            <a:srgbClr val="FF0000"/>
          </a:solidFill>
        </p:spPr>
        <p:txBody>
          <a:bodyPr wrap="square" lIns="101882" tIns="50941" rIns="101882" bIns="50941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914400"/>
            <a:ext cx="6553200" cy="12954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– ১ (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2346961"/>
            <a:ext cx="9875520" cy="374903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ঝুঁকি</a:t>
            </a:r>
            <a:r>
              <a:rPr lang="en-US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buNone/>
            </a:pPr>
            <a:r>
              <a:rPr lang="en-US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বিচ্যুতি</a:t>
            </a:r>
            <a:r>
              <a:rPr lang="en-US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ঝুঁকি</a:t>
            </a:r>
            <a:r>
              <a:rPr lang="en-US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buNone/>
            </a:pP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0972800" cy="418576"/>
          </a:xfrm>
          <a:prstGeom prst="rect">
            <a:avLst/>
          </a:prstGeom>
          <a:solidFill>
            <a:srgbClr val="FF0000"/>
          </a:solidFill>
        </p:spPr>
        <p:txBody>
          <a:bodyPr wrap="square" lIns="101882" tIns="50941" rIns="101882" bIns="50941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na-Plaz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431800"/>
            <a:ext cx="4754880" cy="5095240"/>
          </a:xfrm>
          <a:prstGeom prst="rect">
            <a:avLst/>
          </a:prstGeom>
        </p:spPr>
      </p:pic>
      <p:pic>
        <p:nvPicPr>
          <p:cNvPr id="3" name="Picture 2" descr="IMGP2912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431800"/>
            <a:ext cx="4846320" cy="50088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1890" y="5791200"/>
            <a:ext cx="4142509" cy="656875"/>
          </a:xfrm>
          <a:prstGeom prst="rect">
            <a:avLst/>
          </a:prstGeom>
          <a:solidFill>
            <a:schemeClr val="accent6"/>
          </a:solidFill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ঝুঁকি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2600" y="5791200"/>
            <a:ext cx="4800600" cy="6568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অনিশ্চতা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0972800" cy="418576"/>
          </a:xfrm>
          <a:prstGeom prst="rect">
            <a:avLst/>
          </a:prstGeom>
          <a:solidFill>
            <a:srgbClr val="FF0000"/>
          </a:solidFill>
        </p:spPr>
        <p:txBody>
          <a:bodyPr wrap="square" lIns="101882" tIns="50941" rIns="101882" bIns="50941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1158</Words>
  <Application>Microsoft Office PowerPoint</Application>
  <PresentationFormat>Custom</PresentationFormat>
  <Paragraphs>128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পাঠ পরিচিতি</vt:lpstr>
      <vt:lpstr>শিখনফল</vt:lpstr>
      <vt:lpstr>PowerPoint Presentation</vt:lpstr>
      <vt:lpstr>ঝুঁকি ও অনিশ্চয়তা</vt:lpstr>
      <vt:lpstr>PowerPoint Presentation</vt:lpstr>
      <vt:lpstr>কাজ – ১ (একক)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মূল্যায়ন</vt:lpstr>
      <vt:lpstr>বাড়ির কাজ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স্বাগমত</dc:title>
  <dc:creator>AS</dc:creator>
  <cp:lastModifiedBy>Windows User</cp:lastModifiedBy>
  <cp:revision>98</cp:revision>
  <dcterms:created xsi:type="dcterms:W3CDTF">2006-08-16T00:00:00Z</dcterms:created>
  <dcterms:modified xsi:type="dcterms:W3CDTF">2020-10-04T06:03:34Z</dcterms:modified>
</cp:coreProperties>
</file>