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26"/>
  </p:notesMasterIdLst>
  <p:handoutMasterIdLst>
    <p:handoutMasterId r:id="rId27"/>
  </p:handoutMasterIdLst>
  <p:sldIdLst>
    <p:sldId id="279" r:id="rId2"/>
    <p:sldId id="271" r:id="rId3"/>
    <p:sldId id="270" r:id="rId4"/>
    <p:sldId id="278" r:id="rId5"/>
    <p:sldId id="272" r:id="rId6"/>
    <p:sldId id="256" r:id="rId7"/>
    <p:sldId id="257" r:id="rId8"/>
    <p:sldId id="258" r:id="rId9"/>
    <p:sldId id="259" r:id="rId10"/>
    <p:sldId id="260" r:id="rId11"/>
    <p:sldId id="261" r:id="rId12"/>
    <p:sldId id="262" r:id="rId13"/>
    <p:sldId id="274" r:id="rId14"/>
    <p:sldId id="263" r:id="rId15"/>
    <p:sldId id="264" r:id="rId16"/>
    <p:sldId id="265" r:id="rId17"/>
    <p:sldId id="266" r:id="rId18"/>
    <p:sldId id="267" r:id="rId19"/>
    <p:sldId id="268" r:id="rId20"/>
    <p:sldId id="275" r:id="rId21"/>
    <p:sldId id="269" r:id="rId22"/>
    <p:sldId id="276" r:id="rId23"/>
    <p:sldId id="277"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3" d="100"/>
          <a:sy n="73" d="100"/>
        </p:scale>
        <p:origin x="54"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10/4/2020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10/4/2020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719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8360415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20723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9420778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91594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3260258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099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784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73175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609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10/4/2020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6638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10/4/2020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6133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t>10/4/2020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8777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9938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87582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10/4/2020</a:t>
            </a:fld>
            <a:endParaRPr lang="en-US" dirty="0"/>
          </a:p>
        </p:txBody>
      </p:sp>
    </p:spTree>
    <p:extLst>
      <p:ext uri="{BB962C8B-B14F-4D97-AF65-F5344CB8AC3E}">
        <p14:creationId xmlns:p14="http://schemas.microsoft.com/office/powerpoint/2010/main" val="29259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CC0096-1860-4642-9CD2-0079EA5E7CD1}" type="datetimeFigureOut">
              <a:rPr lang="en-US" smtClean="0"/>
              <a:pPr/>
              <a:t>10/4/2020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7443549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6" y="182880"/>
            <a:ext cx="11834949" cy="6400800"/>
          </a:xfrm>
          <a:prstGeom prst="rect">
            <a:avLst/>
          </a:prstGeom>
          <a:ln w="228600" cap="sq" cmpd="thickThin">
            <a:solidFill>
              <a:srgbClr val="000000"/>
            </a:solidFill>
            <a:prstDash val="solid"/>
            <a:miter lim="800000"/>
          </a:ln>
          <a:effectLst>
            <a:innerShdw blurRad="76200">
              <a:srgbClr val="000000"/>
            </a:innerShdw>
          </a:effectLst>
        </p:spPr>
      </p:pic>
      <p:sp>
        <p:nvSpPr>
          <p:cNvPr id="5" name="Oval 4"/>
          <p:cNvSpPr/>
          <p:nvPr/>
        </p:nvSpPr>
        <p:spPr>
          <a:xfrm>
            <a:off x="3566159" y="313509"/>
            <a:ext cx="5042262" cy="169817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err="1" smtClean="0">
                <a:solidFill>
                  <a:schemeClr val="tx1"/>
                </a:solidFill>
                <a:latin typeface="NikoshBAN" panose="02000000000000000000" pitchFamily="2" charset="0"/>
                <a:cs typeface="NikoshBAN" panose="02000000000000000000" pitchFamily="2" charset="0"/>
              </a:rPr>
              <a:t>স্বাগতম</a:t>
            </a:r>
            <a:endParaRPr lang="en-US" sz="8800" b="1" i="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24632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3" y="3195459"/>
            <a:ext cx="11286309" cy="36625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as-IN" sz="2800" b="1" dirty="0">
                <a:latin typeface="NikoshBAN" panose="02000000000000000000" pitchFamily="2" charset="0"/>
                <a:cs typeface="NikoshBAN" panose="02000000000000000000" pitchFamily="2" charset="0"/>
              </a:rPr>
              <a:t>খেলার সময় অতিরিক্ত সময় ধরে মাউস ও কি-বোর্ড ব্যবহারের ফলে কার্পাল টানেল সিন্ড্রোম নামের এক প্রকারের কব্জির প্রদাহজনিত রোগ হতে পারে। রোগের প্রথম দিকে কব্জির ব্যায়াম দ্বারা এ রোগের উপশম হয়। তবে মারাত্মক আকার ধারণ করলে অস্ত্রোপচারও করতে হয়।</a:t>
            </a:r>
          </a:p>
          <a:p>
            <a:pPr algn="just"/>
            <a:r>
              <a:rPr lang="as-IN" sz="2800" b="1" dirty="0">
                <a:latin typeface="NikoshBAN" panose="02000000000000000000" pitchFamily="2" charset="0"/>
                <a:cs typeface="NikoshBAN" panose="02000000000000000000" pitchFamily="2" charset="0"/>
              </a:rPr>
              <a:t>এছাড়া দীর্ঘ সময় ধরে অত্যন্ত মনোযোগ দিয়ে খেলার জন্য চোখ ও মস্তিষ্কের ওপর চাপ পড়ে মাইগ্রেনের ব্যথা হয়। গেইমের ঘটনাগুলো খেলোয়াড়ের মস্তিষ্ককে তাড়িত করে। ফলে অনিদ্রা, ঘুমের সময় হাত-পায়ের ঝাঁকুনি, হাঁটা বা কথা বলা এমনকি দুঃস্বপ্ন দেখাসহ বেশ কিছু ঘুম সংক্রান্ত রোগ হতে পারে। দীর্ঘ সময় ধরে বসে থেকে খেলার ফলে পিঠে ব্যথাও হতে পারে।</a:t>
            </a:r>
          </a:p>
          <a:p>
            <a:r>
              <a:rPr lang="as-IN" b="1" dirty="0"/>
              <a:t/>
            </a:r>
            <a:br>
              <a:rPr lang="as-IN" b="1" dirty="0"/>
            </a:b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240" y="261256"/>
            <a:ext cx="7981406" cy="27170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9647017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30" y="3513909"/>
            <a:ext cx="11887200" cy="3108543"/>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as-IN" sz="2800" b="1" dirty="0" smtClean="0">
                <a:solidFill>
                  <a:schemeClr val="tx1"/>
                </a:solidFill>
                <a:latin typeface="NikoshBAN" panose="02000000000000000000" pitchFamily="2" charset="0"/>
                <a:cs typeface="NikoshBAN" panose="02000000000000000000" pitchFamily="2" charset="0"/>
              </a:rPr>
              <a:t>গেমে </a:t>
            </a:r>
            <a:r>
              <a:rPr lang="as-IN" sz="2800" b="1" dirty="0">
                <a:solidFill>
                  <a:schemeClr val="tx1"/>
                </a:solidFill>
                <a:latin typeface="NikoshBAN" panose="02000000000000000000" pitchFamily="2" charset="0"/>
                <a:cs typeface="NikoshBAN" panose="02000000000000000000" pitchFamily="2" charset="0"/>
              </a:rPr>
              <a:t>আসক্ত হয়ে ঠিকমতো গোসল করা, দাঁত মাজা, ঠিক সময়ে খাবার খাওয়া ইত্যাদি না করার ফলে শারীরিক দুর্বলতা, অবসাদগ্রস্ততাসহ বিভিন্ন রোগের জন্ম দিতে পারে। এছাড়াও অতিরিক্ত </a:t>
            </a:r>
            <a:r>
              <a:rPr lang="as-IN" sz="2800" b="1" dirty="0" smtClean="0">
                <a:solidFill>
                  <a:schemeClr val="tx1"/>
                </a:solidFill>
                <a:latin typeface="NikoshBAN" panose="02000000000000000000" pitchFamily="2" charset="0"/>
                <a:cs typeface="NikoshBAN" panose="02000000000000000000" pitchFamily="2" charset="0"/>
              </a:rPr>
              <a:t>গেম </a:t>
            </a:r>
            <a:r>
              <a:rPr lang="as-IN" sz="2800" b="1" dirty="0">
                <a:solidFill>
                  <a:schemeClr val="tx1"/>
                </a:solidFill>
                <a:latin typeface="NikoshBAN" panose="02000000000000000000" pitchFamily="2" charset="0"/>
                <a:cs typeface="NikoshBAN" panose="02000000000000000000" pitchFamily="2" charset="0"/>
              </a:rPr>
              <a:t>খেলা চোখ ও কানের সমস্যা তৈরি, ঘাড়ে ব্যথা, কনুইতে ব্যথা, মূত্রের বেগ ধারণের অক্ষমতার জন্ম দেয়। শারীরিক সমস্যার পাশাপাশি বিভিন্ন সামাজিক সমস্যাও তৈরি করে।</a:t>
            </a:r>
          </a:p>
          <a:p>
            <a:pPr algn="just"/>
            <a:r>
              <a:rPr lang="as-IN" sz="2800" b="1" dirty="0">
                <a:solidFill>
                  <a:schemeClr val="tx1"/>
                </a:solidFill>
                <a:latin typeface="NikoshBAN" panose="02000000000000000000" pitchFamily="2" charset="0"/>
                <a:cs typeface="NikoshBAN" panose="02000000000000000000" pitchFamily="2" charset="0"/>
              </a:rPr>
              <a:t>এই সমস্যাগুলো স্বল্প বা দীর্ঘমেয়াদি হতে পারে। মাত্রাতিরিক্ত </a:t>
            </a:r>
            <a:r>
              <a:rPr lang="as-IN" sz="2800" b="1" dirty="0" smtClean="0">
                <a:solidFill>
                  <a:schemeClr val="tx1"/>
                </a:solidFill>
                <a:latin typeface="NikoshBAN" panose="02000000000000000000" pitchFamily="2" charset="0"/>
                <a:cs typeface="NikoshBAN" panose="02000000000000000000" pitchFamily="2" charset="0"/>
              </a:rPr>
              <a:t>গেম </a:t>
            </a:r>
            <a:r>
              <a:rPr lang="as-IN" sz="2800" b="1" dirty="0">
                <a:solidFill>
                  <a:schemeClr val="tx1"/>
                </a:solidFill>
                <a:latin typeface="NikoshBAN" panose="02000000000000000000" pitchFamily="2" charset="0"/>
                <a:cs typeface="NikoshBAN" panose="02000000000000000000" pitchFamily="2" charset="0"/>
              </a:rPr>
              <a:t>আসক্তি মৃত্যুরও কারণও হতে পারে।</a:t>
            </a:r>
          </a:p>
          <a:p>
            <a:pPr algn="just"/>
            <a:r>
              <a:rPr lang="as-IN" sz="2800" b="1" dirty="0">
                <a:solidFill>
                  <a:schemeClr val="tx1"/>
                </a:solidFill>
                <a:latin typeface="NikoshBAN" panose="02000000000000000000" pitchFamily="2" charset="0"/>
                <a:cs typeface="NikoshBAN" panose="02000000000000000000" pitchFamily="2" charset="0"/>
              </a:rPr>
              <a:t>কোরিয়ায় এক লোক টানা পঞ্চাশ ঘন্টা করে কম্পিউটার </a:t>
            </a:r>
            <a:r>
              <a:rPr lang="as-IN" sz="2800" b="1" dirty="0" smtClean="0">
                <a:solidFill>
                  <a:schemeClr val="tx1"/>
                </a:solidFill>
                <a:latin typeface="NikoshBAN" panose="02000000000000000000" pitchFamily="2" charset="0"/>
                <a:cs typeface="NikoshBAN" panose="02000000000000000000" pitchFamily="2" charset="0"/>
              </a:rPr>
              <a:t>গেম </a:t>
            </a:r>
            <a:r>
              <a:rPr lang="as-IN" sz="2800" b="1" dirty="0">
                <a:solidFill>
                  <a:schemeClr val="tx1"/>
                </a:solidFill>
                <a:latin typeface="NikoshBAN" panose="02000000000000000000" pitchFamily="2" charset="0"/>
                <a:cs typeface="NikoshBAN" panose="02000000000000000000" pitchFamily="2" charset="0"/>
              </a:rPr>
              <a:t>খেলতেন। একদিন তিনি খেলতে খেলতেই মারা গেলেন।</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006" y="210095"/>
            <a:ext cx="6505303" cy="301643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7961585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384" y="3762102"/>
            <a:ext cx="11456125" cy="27392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as-IN" sz="2800" b="1" dirty="0">
                <a:latin typeface="NikoshBAN" panose="02000000000000000000" pitchFamily="2" charset="0"/>
                <a:cs typeface="NikoshBAN" panose="02000000000000000000" pitchFamily="2" charset="0"/>
              </a:rPr>
              <a:t>যে কোনো আসক্তি থেকে বাঁচার উপায় হলো তার ক্ষতিকর দিকগুলো নিয়ে চিন্তা করা এবং ঐ কাজ থেকে ফিরে আসার জন্য দৃঢ়প্রতিজ্ঞ হওয়া।</a:t>
            </a:r>
          </a:p>
          <a:p>
            <a:pPr algn="just"/>
            <a:r>
              <a:rPr lang="as-IN" sz="2800" b="1" dirty="0">
                <a:latin typeface="NikoshBAN" panose="02000000000000000000" pitchFamily="2" charset="0"/>
                <a:cs typeface="NikoshBAN" panose="02000000000000000000" pitchFamily="2" charset="0"/>
              </a:rPr>
              <a:t>ভিডিও গেইম বেশি না খেলে ভালো ভালো বই পড়া, ছবি আঁকা, সিনেমা দেখা, বিভিন্ন জায়গায় ঘুরতে যাওয়া কিংবা বন্ধুদের সাথে খেলাধুলা করা যেতে পারে। আমাদের খুব সতর্ক থাকতে হবে যেন কোনো কিছুতে আসক্তি না জন্মে যায়, যেহেতু একবার সেটায় আসক্তি জন্মে গেলে সেখান থেকে বের হওয়া অনেক কঠিন। তাই সবচেয়ে ভালো হচ্ছে কোনো কিছুতেই আসক্ত না হওয়া</a:t>
            </a:r>
            <a:r>
              <a:rPr lang="as-IN" sz="3200" b="1" dirty="0">
                <a:latin typeface="NikoshBAN" panose="02000000000000000000" pitchFamily="2" charset="0"/>
                <a:cs typeface="NikoshBAN" panose="02000000000000000000" pitchFamily="2"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680" y="491123"/>
            <a:ext cx="7184571" cy="29559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81524793"/>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39440" y="570412"/>
            <a:ext cx="3429000" cy="11049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tx1"/>
                </a:solidFill>
                <a:latin typeface="NikoshBAN" panose="02000000000000000000" pitchFamily="2" charset="0"/>
                <a:cs typeface="NikoshBAN" panose="02000000000000000000" pitchFamily="2" charset="0"/>
              </a:rPr>
              <a:t>একক</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কাজ</a:t>
            </a:r>
            <a:r>
              <a:rPr lang="en-US" sz="3000" b="1" dirty="0" smtClean="0">
                <a:solidFill>
                  <a:schemeClr val="tx2"/>
                </a:solidFill>
                <a:latin typeface="NikoshBAN" panose="02000000000000000000" pitchFamily="2" charset="0"/>
                <a:cs typeface="NikoshBAN" panose="02000000000000000000" pitchFamily="2" charset="0"/>
              </a:rPr>
              <a:t> </a:t>
            </a:r>
            <a:endParaRPr lang="en-US" sz="3000" b="1" dirty="0">
              <a:solidFill>
                <a:schemeClr val="tx2"/>
              </a:solidFill>
              <a:latin typeface="NikoshBAN" panose="02000000000000000000" pitchFamily="2" charset="0"/>
              <a:cs typeface="NikoshBAN" panose="02000000000000000000" pitchFamily="2" charset="0"/>
            </a:endParaRPr>
          </a:p>
        </p:txBody>
      </p:sp>
      <p:sp>
        <p:nvSpPr>
          <p:cNvPr id="5" name="Rounded Rectangle 4"/>
          <p:cNvSpPr/>
          <p:nvPr/>
        </p:nvSpPr>
        <p:spPr>
          <a:xfrm>
            <a:off x="2446563" y="3962400"/>
            <a:ext cx="7014754" cy="11049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tx1"/>
                </a:solidFill>
                <a:latin typeface="NikoshBAN" panose="02000000000000000000" pitchFamily="2" charset="0"/>
                <a:cs typeface="NikoshBAN" panose="02000000000000000000" pitchFamily="2" charset="0"/>
              </a:rPr>
              <a:t>আসক্তি</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কি</a:t>
            </a:r>
            <a:r>
              <a:rPr lang="en-US" sz="6600" b="1" dirty="0" smtClean="0">
                <a:solidFill>
                  <a:schemeClr val="tx1"/>
                </a:solidFill>
                <a:latin typeface="NikoshBAN" panose="02000000000000000000" pitchFamily="2" charset="0"/>
                <a:cs typeface="NikoshBAN" panose="02000000000000000000" pitchFamily="2" charset="0"/>
              </a:rPr>
              <a:t>?</a:t>
            </a:r>
            <a:r>
              <a:rPr lang="en-US" sz="3000" b="1" dirty="0" smtClean="0">
                <a:solidFill>
                  <a:schemeClr val="tx2"/>
                </a:solidFill>
                <a:latin typeface="NikoshBAN" panose="02000000000000000000" pitchFamily="2" charset="0"/>
                <a:cs typeface="NikoshBAN" panose="02000000000000000000" pitchFamily="2" charset="0"/>
              </a:rPr>
              <a:t>  </a:t>
            </a:r>
            <a:endParaRPr lang="en-US" sz="30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0046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30" y="3749040"/>
            <a:ext cx="11887200"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2800" b="1" dirty="0" err="1" smtClean="0">
                <a:solidFill>
                  <a:schemeClr val="tx1"/>
                </a:solidFill>
                <a:latin typeface="NikoshBAN" panose="02000000000000000000" pitchFamily="2" charset="0"/>
                <a:cs typeface="NikoshBAN" panose="02000000000000000000" pitchFamily="2" charset="0"/>
              </a:rPr>
              <a:t>যখনই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দেখবে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কেউ</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একজন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ছাড়িয়ে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ফেলেছে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তখনই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বুঝবে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p>
          <a:p>
            <a:pPr algn="just"/>
            <a:r>
              <a:rPr lang="en-US" sz="2800" b="1" dirty="0" err="1" smtClean="0">
                <a:solidFill>
                  <a:schemeClr val="tx1"/>
                </a:solidFill>
                <a:latin typeface="NikoshBAN" panose="02000000000000000000" pitchFamily="2" charset="0"/>
                <a:cs typeface="NikoshBAN" panose="02000000000000000000" pitchFamily="2" charset="0"/>
              </a:rPr>
              <a:t>টিলিভিশনে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কার্টুন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সবাই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দেখে</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থাক</a:t>
            </a:r>
            <a:r>
              <a:rPr lang="en-US" sz="2800" b="1" dirty="0">
                <a:solidFill>
                  <a:schemeClr val="tx1"/>
                </a:solidFill>
                <a:latin typeface="NikoshBAN" panose="02000000000000000000" pitchFamily="2" charset="0"/>
                <a:cs typeface="NikoshBAN" panose="02000000000000000000" pitchFamily="2" charset="0"/>
              </a:rPr>
              <a:t>।</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যদি</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এমন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কার্টুন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ছেড়ে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তুমি</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অথবা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তোমার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জন্য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কেউ</a:t>
            </a:r>
            <a:r>
              <a:rPr lang="en-US" sz="2800" b="1" dirty="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কার্টুন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ছাড়া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দেখতে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তখনই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তুমি</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গেছ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তখনই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সতর্ক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আজকাল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তাদের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সন্তানদের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শান্ত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রাখার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জন্য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কার্টুন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চ্যানেল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টেলিভিশনের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বসিয়ে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রেখে</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ধীরে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ধীরে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অবস্থা</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এমন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বাচ্চাটি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কার্টুন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ছাড়া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কিছুই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বুঝতে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বাচ্চাটির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মানসিক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বিকাশে</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সমস্যা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a:t>
            </a:r>
            <a:r>
              <a:rPr lang="en-US" sz="2800" b="1" dirty="0" smtClean="0">
                <a:solidFill>
                  <a:schemeClr val="tx1"/>
                </a:solidFill>
                <a:latin typeface="NikoshBAN" panose="02000000000000000000" pitchFamily="2" charset="0"/>
                <a:cs typeface="NikoshBAN" panose="02000000000000000000" pitchFamily="2" charset="0"/>
              </a:rPr>
              <a:t>।  </a:t>
            </a:r>
            <a:endParaRPr lang="as-IN" sz="2800"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064" y="445770"/>
            <a:ext cx="7550331" cy="298976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4489198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2" y="4219303"/>
            <a:ext cx="11887200" cy="224676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2800" b="1" dirty="0" err="1" smtClean="0">
                <a:solidFill>
                  <a:schemeClr val="tx1"/>
                </a:solidFill>
                <a:latin typeface="NikoshBAN" panose="02000000000000000000" pitchFamily="2" charset="0"/>
                <a:cs typeface="NikoshBAN" panose="02000000000000000000" pitchFamily="2" charset="0"/>
              </a:rPr>
              <a:t>শুধু</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কার্টুন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চ্যানেল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গেইমে</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হপ্তে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ধরনের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খাবারেও</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কিছুদিন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আগে</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খবরের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কাগজে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দেখা</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গিয়েছে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ব্রিটিনের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পিৎজা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ছাড়া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সকালের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নাস্তায়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দুপুরের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লাঞ্চ</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রাতের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ডিনার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খাবারের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মাঝখানে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পিৎজাই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এটাও</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ধরনের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সবাইকে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সতর্ক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থাকা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উচি</a:t>
            </a:r>
            <a:r>
              <a:rPr lang="en-US" sz="2800" b="1" dirty="0" smtClean="0">
                <a:solidFill>
                  <a:schemeClr val="tx1"/>
                </a:solidFill>
                <a:latin typeface="NikoshBAN" panose="02000000000000000000" pitchFamily="2" charset="0"/>
                <a:cs typeface="NikoshBAN" panose="02000000000000000000" pitchFamily="2" charset="0"/>
              </a:rPr>
              <a:t>ৎ।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গেলে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কঠিন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সবচেয়ে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ভালো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কিছুতে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হওয়া</a:t>
            </a:r>
            <a:r>
              <a:rPr lang="en-US" sz="2800" b="1" dirty="0" smtClean="0">
                <a:solidFill>
                  <a:schemeClr val="tx1"/>
                </a:solidFill>
                <a:latin typeface="NikoshBAN" panose="02000000000000000000" pitchFamily="2" charset="0"/>
                <a:cs typeface="NikoshBAN" panose="02000000000000000000" pitchFamily="2" charset="0"/>
              </a:rPr>
              <a:t>।  </a:t>
            </a:r>
            <a:endParaRPr lang="as-IN" sz="2800"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772" y="298268"/>
            <a:ext cx="5277394" cy="350302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695548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30" y="3513909"/>
            <a:ext cx="11887200" cy="310854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2800" b="1" dirty="0" err="1" smtClean="0">
                <a:solidFill>
                  <a:schemeClr val="tx1"/>
                </a:solidFill>
                <a:latin typeface="NikoshBAN" panose="02000000000000000000" pitchFamily="2" charset="0"/>
                <a:cs typeface="NikoshBAN" panose="02000000000000000000" pitchFamily="2" charset="0"/>
              </a:rPr>
              <a:t>যারা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বেশি</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ইন্টারনেট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ব্যবহার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তাদের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জন্যে</a:t>
            </a:r>
            <a:r>
              <a:rPr lang="en-US" sz="2800" b="1" dirty="0" smtClean="0">
                <a:solidFill>
                  <a:schemeClr val="tx1"/>
                </a:solidFill>
                <a:latin typeface="NikoshBAN" panose="02000000000000000000" pitchFamily="2" charset="0"/>
                <a:cs typeface="NikoshBAN" panose="02000000000000000000" pitchFamily="2" charset="0"/>
              </a:rPr>
              <a:t>  IAD </a:t>
            </a:r>
            <a:r>
              <a:rPr lang="en-US" sz="2800" b="1" dirty="0" err="1" smtClean="0">
                <a:solidFill>
                  <a:schemeClr val="tx1"/>
                </a:solidFill>
                <a:latin typeface="NikoshBAN" panose="02000000000000000000" pitchFamily="2" charset="0"/>
                <a:cs typeface="NikoshBAN" panose="02000000000000000000" pitchFamily="2" charset="0"/>
              </a:rPr>
              <a:t>বা</a:t>
            </a:r>
            <a:r>
              <a:rPr lang="en-US" sz="2800" b="1" dirty="0" smtClean="0">
                <a:solidFill>
                  <a:schemeClr val="tx1"/>
                </a:solidFill>
                <a:latin typeface="NikoshBAN" panose="02000000000000000000" pitchFamily="2" charset="0"/>
                <a:cs typeface="NikoshBAN" panose="02000000000000000000" pitchFamily="2" charset="0"/>
              </a:rPr>
              <a:t> Internet Addiction Disorder </a:t>
            </a:r>
            <a:r>
              <a:rPr lang="en-US" sz="2800" b="1" dirty="0" err="1" smtClean="0">
                <a:solidFill>
                  <a:schemeClr val="tx1"/>
                </a:solidFill>
                <a:latin typeface="NikoshBAN" panose="02000000000000000000" pitchFamily="2" charset="0"/>
                <a:cs typeface="NikoshBAN" panose="02000000000000000000" pitchFamily="2" charset="0"/>
              </a:rPr>
              <a:t>নামে</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একটা</a:t>
            </a:r>
            <a:r>
              <a:rPr lang="en-US" sz="2800" b="1" dirty="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নতুন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নাম</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পর্যন্ত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আবিষ্কার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কেউ</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যখন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তখন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বন্ধু</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পরিবার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থেকে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তখন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বুঝতে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জন্মেছে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কাজকর্মে</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ক্ষতি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লেখাপড়ায়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সমস্যা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হচ্ছে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যখন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তখন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দেখা</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মানুষটি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ঠিকমত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ঘুমিয়ে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ভালো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ধারণা</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বাবা-মায়েরা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ব্যাপারটা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বুঝতে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কিছুর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বাড়াবাড়ি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ভালো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ব্যবহারেও</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সবাইকে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বুঝতে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হবে</a:t>
            </a:r>
            <a:r>
              <a:rPr lang="en-US" sz="2800" b="1" dirty="0" smtClean="0">
                <a:solidFill>
                  <a:schemeClr val="tx1"/>
                </a:solidFill>
                <a:latin typeface="NikoshBAN" panose="02000000000000000000" pitchFamily="2" charset="0"/>
                <a:cs typeface="NikoshBAN" panose="02000000000000000000" pitchFamily="2" charset="0"/>
              </a:rPr>
              <a:t>। </a:t>
            </a:r>
            <a:endParaRPr lang="as-IN" sz="2800"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754" y="318816"/>
            <a:ext cx="6988630" cy="288158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72223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8" y="3148149"/>
            <a:ext cx="11887200" cy="35394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2800" b="1" dirty="0" err="1" smtClean="0">
                <a:solidFill>
                  <a:schemeClr val="tx1"/>
                </a:solidFill>
                <a:latin typeface="NikoshBAN" panose="02000000000000000000" pitchFamily="2" charset="0"/>
                <a:cs typeface="NikoshBAN" panose="02000000000000000000" pitchFamily="2" charset="0"/>
              </a:rPr>
              <a:t>কম</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বয়সী</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ছেলেমেয়েদের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উঠার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জন্যে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মাঠে</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ঘাঠে</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ছোটাছুটি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খেলতে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সময়টা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খেলার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মাঠে</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ছোটাছুটি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খেলার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কথা</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সময়টাতে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যদি</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ঘরের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কোনায়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মাথা</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গুজে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বসে</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থাকে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তাহলে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জন্যে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মোটেই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ভালো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ব্যাপার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সত্যিকারভাবে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দেখা</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বাইরে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চিন্তাও</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শুধু</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পেছনে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নিজের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বাবা-মায়ের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টাকাও</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খরচ</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শুরু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যদি</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জন্মে</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অবশ্যই</a:t>
            </a:r>
            <a:r>
              <a:rPr lang="en-US" sz="2800" b="1" dirty="0" smtClean="0">
                <a:solidFill>
                  <a:schemeClr val="tx1"/>
                </a:solidFill>
                <a:latin typeface="NikoshBAN" panose="02000000000000000000" pitchFamily="2" charset="0"/>
                <a:cs typeface="NikoshBAN" panose="02000000000000000000" pitchFamily="2" charset="0"/>
              </a:rPr>
              <a:t> এ </a:t>
            </a:r>
            <a:r>
              <a:rPr lang="en-US" sz="2800" b="1" dirty="0" err="1" smtClean="0">
                <a:solidFill>
                  <a:schemeClr val="tx1"/>
                </a:solidFill>
                <a:latin typeface="NikoshBAN" panose="02000000000000000000" pitchFamily="2" charset="0"/>
                <a:cs typeface="NikoshBAN" panose="02000000000000000000" pitchFamily="2" charset="0"/>
              </a:rPr>
              <a:t>থেকে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আনতে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ঘন্টার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বেশি</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ব্যবহার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দেওয়া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কম্পিউটার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চমৎকার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যন্ত্র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আমরা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সেটাকে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ব্যবহার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কিন্তু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কখন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আমাদেরকে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ব্যবহার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endParaRPr lang="as-IN" sz="2800" b="1"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973" y="156754"/>
            <a:ext cx="7458890" cy="286076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737295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04" y="3474720"/>
            <a:ext cx="11887200" cy="310854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2800" b="1" dirty="0" err="1" smtClean="0">
                <a:solidFill>
                  <a:schemeClr val="tx1"/>
                </a:solidFill>
                <a:latin typeface="NikoshBAN" panose="02000000000000000000" pitchFamily="2" charset="0"/>
                <a:cs typeface="NikoshBAN" panose="02000000000000000000" pitchFamily="2" charset="0"/>
              </a:rPr>
              <a:t>আজকাল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তথ্য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প্রযুক্তির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জগতে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নতুন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ধরনের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দেখা</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দিয়েছে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নাম</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হচ্ছে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সামাজিক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যোগাযোগের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নেটওয়ার্ক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ফেসবুক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টুইটার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লিংকড-ইন,সুমাজি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ইত্যাদি</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ফেসবুক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ব্যবহার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পৃথিবীর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মানুষ</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সংখ্যা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বাড়ছে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পৃথিবীর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দেশে</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গণতন্ত্র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সরকার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জোর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দেশটাকে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শাসন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সামাজিক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নেটওয়ার্ক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ব্যবহার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সাধারণ</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জনগন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সংগঠিত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রীতিমত</a:t>
            </a:r>
            <a:r>
              <a:rPr lang="en-US" sz="2800" b="1" dirty="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আন্দোলন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শুরু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পারে।আজকাল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পৃথিবীর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দেশের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স্বৈরশাসক</a:t>
            </a:r>
            <a:r>
              <a:rPr lang="en-US" sz="2800" b="1" dirty="0" smtClean="0">
                <a:solidFill>
                  <a:schemeClr val="tx1"/>
                </a:solidFill>
                <a:latin typeface="NikoshBAN" panose="02000000000000000000" pitchFamily="2" charset="0"/>
                <a:cs typeface="NikoshBAN" panose="02000000000000000000" pitchFamily="2" charset="0"/>
              </a:rPr>
              <a:t> </a:t>
            </a:r>
          </a:p>
          <a:p>
            <a:pPr algn="just"/>
            <a:r>
              <a:rPr lang="en-US" sz="2800" b="1" dirty="0" err="1" smtClean="0">
                <a:solidFill>
                  <a:schemeClr val="tx1"/>
                </a:solidFill>
                <a:latin typeface="NikoshBAN" panose="02000000000000000000" pitchFamily="2" charset="0"/>
                <a:cs typeface="NikoshBAN" panose="02000000000000000000" pitchFamily="2" charset="0"/>
              </a:rPr>
              <a:t>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শাসককে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আন্দোলন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সরিয়ে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দেওয়ার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পিছনে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সামাজিক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নেটওয়ার্কগুলো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ভূমিকা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রেখেছে</a:t>
            </a:r>
            <a:r>
              <a:rPr lang="en-US" sz="2800" b="1" dirty="0" smtClean="0">
                <a:solidFill>
                  <a:schemeClr val="tx1"/>
                </a:solidFill>
                <a:latin typeface="NikoshBAN" panose="02000000000000000000" pitchFamily="2" charset="0"/>
                <a:cs typeface="NikoshBAN" panose="02000000000000000000" pitchFamily="2" charset="0"/>
              </a:rPr>
              <a:t>।  </a:t>
            </a:r>
            <a:endParaRPr lang="as-IN" sz="2800" b="1"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57" y="274320"/>
            <a:ext cx="7798526" cy="289995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9420182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693" y="4180114"/>
            <a:ext cx="11887200" cy="224676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2800" b="1" dirty="0" err="1" smtClean="0">
                <a:solidFill>
                  <a:schemeClr val="tx1"/>
                </a:solidFill>
                <a:latin typeface="NikoshBAN" panose="02000000000000000000" pitchFamily="2" charset="0"/>
                <a:cs typeface="NikoshBAN" panose="02000000000000000000" pitchFamily="2" charset="0"/>
              </a:rPr>
              <a:t>সামাজিক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নেটওয়ার্ক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ব্যবহার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আজকাল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মানুষজন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অন্যের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সাথে</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সম্পর্ক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যোগাযোগ</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রাখে</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কমবয়সীরা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তথ্য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প্রযুক্তিকে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সহজে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গ্রহণ</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সামাজিক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নেটওয়ার্কগুলো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কমবয়সীদের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মাঝে</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খুবই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জনপ্রিয়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সাধারণত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নির্দিষ্ট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বয়স</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হওয়া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পর্যন্ত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নেটওয়ার্কে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যোগ</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দেওয়া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কিন্তু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তারপরও</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কমবয়সীরাও</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নিজের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সম্পর্কে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ভুল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তথ্য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অপরিচিতদের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সাথে</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বন্ধুত্ব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তাদের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সাথে</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চেটিং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থামানোর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সহজ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উপায়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নেই</a:t>
            </a:r>
            <a:r>
              <a:rPr lang="en-US" sz="2800" b="1" dirty="0" smtClean="0">
                <a:solidFill>
                  <a:schemeClr val="tx1"/>
                </a:solidFill>
                <a:latin typeface="NikoshBAN" panose="02000000000000000000" pitchFamily="2" charset="0"/>
                <a:cs typeface="NikoshBAN" panose="02000000000000000000" pitchFamily="2" charset="0"/>
              </a:rPr>
              <a:t>। </a:t>
            </a:r>
            <a:endParaRPr lang="as-IN" sz="2800"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314" y="576400"/>
            <a:ext cx="6439989" cy="325101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4421078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0692" y="519337"/>
            <a:ext cx="1558534" cy="14859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ounded Rectangle 4"/>
          <p:cNvSpPr/>
          <p:nvPr/>
        </p:nvSpPr>
        <p:spPr>
          <a:xfrm>
            <a:off x="2122659" y="2416158"/>
            <a:ext cx="2514600" cy="742950"/>
          </a:xfrm>
          <a:prstGeom prst="roundRect">
            <a:avLst/>
          </a:prstGeom>
          <a:solidFill>
            <a:schemeClr val="bg1">
              <a:lumMod val="20000"/>
              <a:lumOff val="80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1">
                    <a:lumMod val="50000"/>
                  </a:schemeClr>
                </a:solidFill>
                <a:latin typeface="NikoshBAN" panose="02000000000000000000" pitchFamily="2" charset="0"/>
                <a:cs typeface="NikoshBAN" panose="02000000000000000000" pitchFamily="2" charset="0"/>
              </a:rPr>
              <a:t>শিক্ষক</a:t>
            </a:r>
            <a:endParaRPr lang="en-US" sz="4800" b="1" dirty="0">
              <a:solidFill>
                <a:schemeClr val="accent1">
                  <a:lumMod val="50000"/>
                </a:schemeClr>
              </a:solidFill>
              <a:latin typeface="NikoshBAN" panose="02000000000000000000" pitchFamily="2" charset="0"/>
              <a:cs typeface="NikoshBAN" panose="02000000000000000000" pitchFamily="2" charset="0"/>
            </a:endParaRPr>
          </a:p>
        </p:txBody>
      </p:sp>
      <p:sp>
        <p:nvSpPr>
          <p:cNvPr id="6" name="Rectangle 5"/>
          <p:cNvSpPr/>
          <p:nvPr/>
        </p:nvSpPr>
        <p:spPr>
          <a:xfrm>
            <a:off x="973074" y="3569426"/>
            <a:ext cx="4813771" cy="273993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আমেনা</a:t>
            </a:r>
            <a:r>
              <a:rPr lang="en-US" sz="40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 </a:t>
            </a:r>
            <a:r>
              <a:rPr lang="en-US" sz="40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খাতুন</a:t>
            </a:r>
            <a:r>
              <a:rPr lang="en-US" sz="40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 </a:t>
            </a:r>
            <a:r>
              <a:rPr lang="en-US" sz="40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মিতি</a:t>
            </a:r>
            <a:endParaRPr lang="en-US" sz="4000" b="1" dirty="0">
              <a:ln w="12700">
                <a:solidFill>
                  <a:schemeClr val="accent5"/>
                </a:solidFill>
                <a:prstDash val="solid"/>
              </a:ln>
              <a:solidFill>
                <a:schemeClr val="tx1"/>
              </a:solidFill>
              <a:latin typeface="NikoshBAN" panose="02000000000000000000" pitchFamily="2" charset="0"/>
              <a:cs typeface="NikoshBAN" panose="02000000000000000000" pitchFamily="2" charset="0"/>
            </a:endParaRPr>
          </a:p>
          <a:p>
            <a:pPr algn="ctr"/>
            <a:r>
              <a:rPr lang="en-US" sz="40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সহকারী</a:t>
            </a:r>
            <a:r>
              <a:rPr lang="en-US" sz="40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 </a:t>
            </a:r>
            <a:r>
              <a:rPr lang="en-US" sz="40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শিক্ষক</a:t>
            </a:r>
            <a:endParaRPr lang="en-US" sz="4000" b="1" dirty="0">
              <a:ln w="12700">
                <a:solidFill>
                  <a:schemeClr val="accent5"/>
                </a:solidFill>
                <a:prstDash val="solid"/>
              </a:ln>
              <a:solidFill>
                <a:schemeClr val="tx1"/>
              </a:solidFill>
              <a:latin typeface="NikoshBAN" panose="02000000000000000000" pitchFamily="2" charset="0"/>
              <a:cs typeface="NikoshBAN" panose="02000000000000000000" pitchFamily="2" charset="0"/>
            </a:endParaRPr>
          </a:p>
          <a:p>
            <a:pPr algn="ctr"/>
            <a:r>
              <a:rPr lang="en-US" sz="40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লোহাদী</a:t>
            </a:r>
            <a:r>
              <a:rPr lang="en-US" sz="40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 </a:t>
            </a:r>
            <a:r>
              <a:rPr lang="en-US" sz="40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উচ্চ</a:t>
            </a:r>
            <a:r>
              <a:rPr lang="en-US" sz="40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 </a:t>
            </a:r>
            <a:r>
              <a:rPr lang="en-US" sz="40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বিদ্যালয়</a:t>
            </a:r>
            <a:endParaRPr lang="en-US" sz="4000" b="1" dirty="0">
              <a:ln w="12700">
                <a:solidFill>
                  <a:schemeClr val="accent5"/>
                </a:solidFill>
                <a:prstDash val="solid"/>
              </a:ln>
              <a:solidFill>
                <a:schemeClr val="tx1"/>
              </a:solidFill>
              <a:latin typeface="NikoshBAN" panose="02000000000000000000" pitchFamily="2" charset="0"/>
              <a:cs typeface="NikoshBAN" panose="02000000000000000000" pitchFamily="2" charset="0"/>
            </a:endParaRPr>
          </a:p>
          <a:p>
            <a:pPr algn="ctr"/>
            <a:r>
              <a:rPr lang="en-US" sz="40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কাপাসিয়া</a:t>
            </a:r>
            <a:r>
              <a:rPr lang="en-US" sz="40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 </a:t>
            </a:r>
            <a:r>
              <a:rPr lang="en-US" sz="40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গাজীপুর</a:t>
            </a:r>
            <a:r>
              <a:rPr lang="en-US" sz="40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a:t>
            </a:r>
            <a:r>
              <a:rPr lang="en-US" sz="4000" b="1" dirty="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  </a:t>
            </a:r>
          </a:p>
        </p:txBody>
      </p:sp>
      <p:sp>
        <p:nvSpPr>
          <p:cNvPr id="7" name="TextBox 6"/>
          <p:cNvSpPr txBox="1"/>
          <p:nvPr/>
        </p:nvSpPr>
        <p:spPr>
          <a:xfrm>
            <a:off x="4955254" y="519337"/>
            <a:ext cx="2642768" cy="1200329"/>
          </a:xfrm>
          <a:prstGeom prst="rect">
            <a:avLst/>
          </a:prstGeom>
          <a:noFill/>
        </p:spPr>
        <p:txBody>
          <a:bodyPr wrap="square" rtlCol="0">
            <a:spAutoFit/>
          </a:bodyPr>
          <a:lstStyle/>
          <a:p>
            <a:r>
              <a:rPr lang="en-US" sz="7200" b="1" dirty="0" err="1">
                <a:latin typeface="NikoshBAN" panose="02000000000000000000" pitchFamily="2" charset="0"/>
                <a:cs typeface="NikoshBAN" panose="02000000000000000000" pitchFamily="2" charset="0"/>
              </a:rPr>
              <a:t>পরিচিতি</a:t>
            </a:r>
            <a:r>
              <a:rPr lang="en-US" dirty="0"/>
              <a:t> </a:t>
            </a:r>
          </a:p>
        </p:txBody>
      </p:sp>
      <p:sp>
        <p:nvSpPr>
          <p:cNvPr id="9" name="Rounded Rectangle 8"/>
          <p:cNvSpPr/>
          <p:nvPr/>
        </p:nvSpPr>
        <p:spPr>
          <a:xfrm>
            <a:off x="7859590" y="2436651"/>
            <a:ext cx="2514600" cy="742950"/>
          </a:xfrm>
          <a:prstGeom prst="roundRect">
            <a:avLst/>
          </a:prstGeom>
          <a:solidFill>
            <a:schemeClr val="bg1">
              <a:lumMod val="20000"/>
              <a:lumOff val="80000"/>
            </a:schemeClr>
          </a:solidFill>
          <a:ln>
            <a:solidFill>
              <a:schemeClr val="accent5">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1">
                    <a:lumMod val="50000"/>
                  </a:schemeClr>
                </a:solidFill>
                <a:latin typeface="NikoshBAN" panose="02000000000000000000" pitchFamily="2" charset="0"/>
                <a:cs typeface="NikoshBAN" panose="02000000000000000000" pitchFamily="2" charset="0"/>
              </a:rPr>
              <a:t>পাঠ</a:t>
            </a:r>
            <a:endParaRPr lang="en-US" sz="4800" b="1" dirty="0">
              <a:solidFill>
                <a:schemeClr val="accent1">
                  <a:lumMod val="50000"/>
                </a:schemeClr>
              </a:solidFill>
              <a:latin typeface="NikoshBAN" panose="02000000000000000000" pitchFamily="2" charset="0"/>
              <a:cs typeface="NikoshBAN" panose="02000000000000000000" pitchFamily="2" charset="0"/>
            </a:endParaRPr>
          </a:p>
        </p:txBody>
      </p:sp>
      <p:sp>
        <p:nvSpPr>
          <p:cNvPr id="10" name="Rectangle 9"/>
          <p:cNvSpPr/>
          <p:nvPr/>
        </p:nvSpPr>
        <p:spPr>
          <a:xfrm>
            <a:off x="6803780" y="3569426"/>
            <a:ext cx="4626220" cy="273993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শ্রেনিঃ</a:t>
            </a:r>
            <a:r>
              <a:rPr lang="en-US" sz="36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 </a:t>
            </a:r>
            <a:r>
              <a:rPr lang="en-US" sz="3600" b="1" dirty="0" err="1" smtClean="0">
                <a:ln w="12700">
                  <a:solidFill>
                    <a:schemeClr val="accent5"/>
                  </a:solidFill>
                  <a:prstDash val="solid"/>
                </a:ln>
                <a:solidFill>
                  <a:schemeClr val="tx1"/>
                </a:solidFill>
                <a:latin typeface="NikoshBAN" panose="02000000000000000000" pitchFamily="2" charset="0"/>
                <a:cs typeface="NikoshBAN" panose="02000000000000000000" pitchFamily="2" charset="0"/>
              </a:rPr>
              <a:t>সপ্তম</a:t>
            </a:r>
            <a:endParaRPr lang="en-US" sz="3600" b="1" dirty="0">
              <a:ln w="12700">
                <a:solidFill>
                  <a:schemeClr val="accent5"/>
                </a:solidFill>
                <a:prstDash val="solid"/>
              </a:ln>
              <a:solidFill>
                <a:schemeClr val="tx1"/>
              </a:solidFill>
              <a:latin typeface="NikoshBAN" panose="02000000000000000000" pitchFamily="2" charset="0"/>
              <a:cs typeface="NikoshBAN" panose="02000000000000000000" pitchFamily="2" charset="0"/>
            </a:endParaRPr>
          </a:p>
          <a:p>
            <a:pPr algn="ctr"/>
            <a:r>
              <a:rPr lang="en-US" sz="36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বিষয়ঃ</a:t>
            </a:r>
            <a:r>
              <a:rPr lang="en-US" sz="36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 </a:t>
            </a:r>
            <a:r>
              <a:rPr lang="en-US" sz="36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তথ্য</a:t>
            </a:r>
            <a:r>
              <a:rPr lang="en-US" sz="36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 ও </a:t>
            </a:r>
            <a:r>
              <a:rPr lang="en-US" sz="36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যোগাযোগ</a:t>
            </a:r>
            <a:r>
              <a:rPr lang="en-US" sz="36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 </a:t>
            </a:r>
            <a:r>
              <a:rPr lang="en-US" sz="36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প্রযুক্তি</a:t>
            </a:r>
            <a:r>
              <a:rPr lang="en-US" sz="36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 </a:t>
            </a:r>
          </a:p>
          <a:p>
            <a:pPr algn="ctr"/>
            <a:r>
              <a:rPr lang="en-US" sz="3600" b="1" dirty="0" err="1">
                <a:ln w="12700">
                  <a:solidFill>
                    <a:schemeClr val="accent5"/>
                  </a:solidFill>
                  <a:prstDash val="solid"/>
                </a:ln>
                <a:solidFill>
                  <a:schemeClr val="tx1"/>
                </a:solidFill>
                <a:latin typeface="NikoshBAN" panose="02000000000000000000" pitchFamily="2" charset="0"/>
                <a:cs typeface="NikoshBAN" panose="02000000000000000000" pitchFamily="2" charset="0"/>
              </a:rPr>
              <a:t>অধ্যায়ঃ</a:t>
            </a:r>
            <a:r>
              <a:rPr lang="en-US" sz="3600" b="1" dirty="0">
                <a:ln w="12700">
                  <a:solidFill>
                    <a:schemeClr val="accent5"/>
                  </a:solidFill>
                  <a:prstDash val="solid"/>
                </a:ln>
                <a:solidFill>
                  <a:schemeClr val="tx1"/>
                </a:solidFill>
                <a:latin typeface="NikoshBAN" panose="02000000000000000000" pitchFamily="2" charset="0"/>
                <a:cs typeface="NikoshBAN" panose="02000000000000000000" pitchFamily="2" charset="0"/>
              </a:rPr>
              <a:t> </a:t>
            </a:r>
            <a:r>
              <a:rPr lang="en-US" sz="3600" b="1" dirty="0" err="1" smtClean="0">
                <a:ln w="12700">
                  <a:solidFill>
                    <a:schemeClr val="accent5"/>
                  </a:solidFill>
                  <a:prstDash val="solid"/>
                </a:ln>
                <a:solidFill>
                  <a:schemeClr val="tx1"/>
                </a:solidFill>
                <a:latin typeface="NikoshBAN" panose="02000000000000000000" pitchFamily="2" charset="0"/>
                <a:cs typeface="NikoshBAN" panose="02000000000000000000" pitchFamily="2" charset="0"/>
              </a:rPr>
              <a:t>তৃতীয়</a:t>
            </a:r>
            <a:r>
              <a:rPr lang="en-US" sz="3600" b="1" dirty="0" smtClean="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   </a:t>
            </a:r>
            <a:endParaRPr lang="en-US" sz="3600" b="1" dirty="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rotWithShape="1">
          <a:blip r:embed="rId3"/>
          <a:srcRect l="69209" t="21338" r="14125" b="41162"/>
          <a:stretch/>
        </p:blipFill>
        <p:spPr>
          <a:xfrm>
            <a:off x="8798106" y="635688"/>
            <a:ext cx="1058636" cy="133923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967143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39439" y="570412"/>
            <a:ext cx="3937909" cy="11049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tx1"/>
                </a:solidFill>
                <a:latin typeface="NikoshBAN" panose="02000000000000000000" pitchFamily="2" charset="0"/>
                <a:cs typeface="NikoshBAN" panose="02000000000000000000" pitchFamily="2" charset="0"/>
              </a:rPr>
              <a:t>জোড়ায়</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কাজ</a:t>
            </a:r>
            <a:r>
              <a:rPr lang="en-US" sz="3000" b="1" dirty="0" smtClean="0">
                <a:solidFill>
                  <a:schemeClr val="tx2"/>
                </a:solidFill>
                <a:latin typeface="NikoshBAN" panose="02000000000000000000" pitchFamily="2" charset="0"/>
                <a:cs typeface="NikoshBAN" panose="02000000000000000000" pitchFamily="2" charset="0"/>
              </a:rPr>
              <a:t> </a:t>
            </a:r>
            <a:endParaRPr lang="en-US" sz="3000" b="1" dirty="0">
              <a:solidFill>
                <a:schemeClr val="tx2"/>
              </a:solidFill>
              <a:latin typeface="NikoshBAN" panose="02000000000000000000" pitchFamily="2" charset="0"/>
              <a:cs typeface="NikoshBAN" panose="02000000000000000000" pitchFamily="2" charset="0"/>
            </a:endParaRPr>
          </a:p>
        </p:txBody>
      </p:sp>
      <p:sp>
        <p:nvSpPr>
          <p:cNvPr id="5" name="Rounded Rectangle 4"/>
          <p:cNvSpPr/>
          <p:nvPr/>
        </p:nvSpPr>
        <p:spPr>
          <a:xfrm>
            <a:off x="261257" y="4093029"/>
            <a:ext cx="11612880" cy="11049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chemeClr val="tx1"/>
                </a:solidFill>
                <a:latin typeface="NikoshBAN" panose="02000000000000000000" pitchFamily="2" charset="0"/>
                <a:cs typeface="NikoshBAN" panose="02000000000000000000" pitchFamily="2" charset="0"/>
              </a:rPr>
              <a:t>কম্পিউটার</a:t>
            </a:r>
            <a:r>
              <a:rPr lang="en-US" sz="5400" b="1" dirty="0" smtClean="0">
                <a:solidFill>
                  <a:schemeClr val="tx1"/>
                </a:solidFill>
                <a:latin typeface="NikoshBAN" panose="02000000000000000000" pitchFamily="2" charset="0"/>
                <a:cs typeface="NikoshBAN" panose="02000000000000000000" pitchFamily="2" charset="0"/>
              </a:rPr>
              <a:t> </a:t>
            </a:r>
            <a:r>
              <a:rPr lang="en-US" sz="5400" b="1" dirty="0" err="1" smtClean="0">
                <a:solidFill>
                  <a:schemeClr val="tx1"/>
                </a:solidFill>
                <a:latin typeface="NikoshBAN" panose="02000000000000000000" pitchFamily="2" charset="0"/>
                <a:cs typeface="NikoshBAN" panose="02000000000000000000" pitchFamily="2" charset="0"/>
              </a:rPr>
              <a:t>গেম</a:t>
            </a:r>
            <a:r>
              <a:rPr lang="en-US" sz="5400" b="1" dirty="0" smtClean="0">
                <a:solidFill>
                  <a:schemeClr val="tx1"/>
                </a:solidFill>
                <a:latin typeface="NikoshBAN" panose="02000000000000000000" pitchFamily="2" charset="0"/>
                <a:cs typeface="NikoshBAN" panose="02000000000000000000" pitchFamily="2" charset="0"/>
              </a:rPr>
              <a:t> </a:t>
            </a:r>
            <a:r>
              <a:rPr lang="en-US" sz="5400" b="1" dirty="0" err="1" smtClean="0">
                <a:solidFill>
                  <a:schemeClr val="tx1"/>
                </a:solidFill>
                <a:latin typeface="NikoshBAN" panose="02000000000000000000" pitchFamily="2" charset="0"/>
                <a:cs typeface="NikoshBAN" panose="02000000000000000000" pitchFamily="2" charset="0"/>
              </a:rPr>
              <a:t>এর</a:t>
            </a:r>
            <a:r>
              <a:rPr lang="en-US" sz="5400" b="1" dirty="0" smtClean="0">
                <a:solidFill>
                  <a:schemeClr val="tx1"/>
                </a:solidFill>
                <a:latin typeface="NikoshBAN" panose="02000000000000000000" pitchFamily="2" charset="0"/>
                <a:cs typeface="NikoshBAN" panose="02000000000000000000" pitchFamily="2" charset="0"/>
              </a:rPr>
              <a:t> </a:t>
            </a:r>
            <a:r>
              <a:rPr lang="en-US" sz="5400" b="1" dirty="0" err="1" smtClean="0">
                <a:solidFill>
                  <a:schemeClr val="tx1"/>
                </a:solidFill>
                <a:latin typeface="NikoshBAN" panose="02000000000000000000" pitchFamily="2" charset="0"/>
                <a:cs typeface="NikoshBAN" panose="02000000000000000000" pitchFamily="2" charset="0"/>
              </a:rPr>
              <a:t>আসক্তির</a:t>
            </a:r>
            <a:r>
              <a:rPr lang="en-US" sz="5400" b="1" dirty="0" smtClean="0">
                <a:solidFill>
                  <a:schemeClr val="tx1"/>
                </a:solidFill>
                <a:latin typeface="NikoshBAN" panose="02000000000000000000" pitchFamily="2" charset="0"/>
                <a:cs typeface="NikoshBAN" panose="02000000000000000000" pitchFamily="2" charset="0"/>
              </a:rPr>
              <a:t> ৫টি </a:t>
            </a:r>
            <a:r>
              <a:rPr lang="en-US" sz="5400" b="1" dirty="0" err="1" smtClean="0">
                <a:solidFill>
                  <a:schemeClr val="tx1"/>
                </a:solidFill>
                <a:latin typeface="NikoshBAN" panose="02000000000000000000" pitchFamily="2" charset="0"/>
                <a:cs typeface="NikoshBAN" panose="02000000000000000000" pitchFamily="2" charset="0"/>
              </a:rPr>
              <a:t>কুফল</a:t>
            </a:r>
            <a:r>
              <a:rPr lang="en-US" sz="5400" b="1" dirty="0" smtClean="0">
                <a:solidFill>
                  <a:schemeClr val="tx1"/>
                </a:solidFill>
                <a:latin typeface="NikoshBAN" panose="02000000000000000000" pitchFamily="2" charset="0"/>
                <a:cs typeface="NikoshBAN" panose="02000000000000000000" pitchFamily="2" charset="0"/>
              </a:rPr>
              <a:t> </a:t>
            </a:r>
            <a:r>
              <a:rPr lang="en-US" sz="5400" b="1" dirty="0" err="1" smtClean="0">
                <a:solidFill>
                  <a:schemeClr val="tx1"/>
                </a:solidFill>
                <a:latin typeface="NikoshBAN" panose="02000000000000000000" pitchFamily="2" charset="0"/>
                <a:cs typeface="NikoshBAN" panose="02000000000000000000" pitchFamily="2" charset="0"/>
              </a:rPr>
              <a:t>লিখ</a:t>
            </a:r>
            <a:r>
              <a:rPr lang="en-US" sz="5400" b="1" dirty="0" smtClean="0">
                <a:solidFill>
                  <a:schemeClr val="tx1"/>
                </a:solidFill>
                <a:latin typeface="NikoshBAN" panose="02000000000000000000" pitchFamily="2" charset="0"/>
                <a:cs typeface="NikoshBAN" panose="02000000000000000000" pitchFamily="2" charset="0"/>
              </a:rPr>
              <a:t>।</a:t>
            </a:r>
            <a:r>
              <a:rPr lang="en-US" sz="5400" b="1" dirty="0" smtClean="0">
                <a:solidFill>
                  <a:schemeClr val="tx2"/>
                </a:solidFill>
                <a:latin typeface="NikoshBAN" panose="02000000000000000000" pitchFamily="2" charset="0"/>
                <a:cs typeface="NikoshBAN" panose="02000000000000000000" pitchFamily="2" charset="0"/>
              </a:rPr>
              <a:t>  </a:t>
            </a:r>
            <a:endParaRPr lang="en-US" sz="54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42252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567" y="3553097"/>
            <a:ext cx="11887200" cy="310854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2800" b="1" dirty="0" err="1" smtClean="0">
                <a:solidFill>
                  <a:schemeClr val="tx1"/>
                </a:solidFill>
                <a:latin typeface="NikoshBAN" panose="02000000000000000000" pitchFamily="2" charset="0"/>
                <a:cs typeface="NikoshBAN" panose="02000000000000000000" pitchFamily="2" charset="0"/>
              </a:rPr>
              <a:t>শুধু</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ছোট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চেলেমেয়েরা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বড়দের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জন্যে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এওখন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সমস্যা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দাঁড়িয়েছে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হচ্ছে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সামাজিক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নেটওয়ার্কে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আসক্তি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অ</a:t>
            </a:r>
            <a:r>
              <a:rPr lang="en-US" sz="2800" b="1" dirty="0" err="1" smtClean="0">
                <a:solidFill>
                  <a:schemeClr val="tx1"/>
                </a:solidFill>
                <a:latin typeface="NikoshBAN" panose="02000000000000000000" pitchFamily="2" charset="0"/>
                <a:cs typeface="NikoshBAN" panose="02000000000000000000" pitchFamily="2" charset="0"/>
              </a:rPr>
              <a:t>নেক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দেখা</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গিয়েছে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মানুষজন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সামাজিক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নেটওয়্যার্কে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বসে</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একজন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আরেকজনের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সাথে</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তথ্য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বিনিময়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করছে</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ঘন্টার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ঘন্টা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সামাজিক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নেটওয়ার্কের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পরিচিত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অর্ধ-পরিচিত</a:t>
            </a:r>
            <a:r>
              <a:rPr lang="en-US" sz="2800" b="1" dirty="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অপরিচিত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মানুষের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সাথে</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কাটিয়ে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সামাজিক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নেটওয়ার্ক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থাকে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মানুষজনেরা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অসামাজিক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হয়ে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যাবারও</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ধরনের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আশংকা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থাকে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যারা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অন্যের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সাথে</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সামাজিক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নেটওয়ার্ক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সময়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নিজেরা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একে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অন্যকে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বন্ধু</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বিবেচনা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কিন্তু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সত্যিকারের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বন্ধুত্ব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গভীর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বেশি</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আন্তরিক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অনেক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বেশি</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বাস্তব</a:t>
            </a:r>
            <a:r>
              <a:rPr lang="en-US" sz="2800" b="1" dirty="0" smtClean="0">
                <a:solidFill>
                  <a:schemeClr val="tx1"/>
                </a:solidFill>
                <a:latin typeface="NikoshBAN" panose="02000000000000000000" pitchFamily="2" charset="0"/>
                <a:cs typeface="NikoshBAN" panose="02000000000000000000" pitchFamily="2" charset="0"/>
              </a:rPr>
              <a:t>।  </a:t>
            </a:r>
            <a:endParaRPr lang="as-IN" sz="2800"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069" y="326571"/>
            <a:ext cx="7067005" cy="299139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840028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39440" y="570412"/>
            <a:ext cx="3429000" cy="11049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tx1"/>
                </a:solidFill>
                <a:latin typeface="NikoshBAN" panose="02000000000000000000" pitchFamily="2" charset="0"/>
                <a:cs typeface="NikoshBAN" panose="02000000000000000000" pitchFamily="2" charset="0"/>
              </a:rPr>
              <a:t>মূল্যায়ন</a:t>
            </a:r>
            <a:r>
              <a:rPr lang="en-US" sz="6600" b="1" dirty="0" smtClean="0">
                <a:solidFill>
                  <a:schemeClr val="tx1"/>
                </a:solidFill>
                <a:latin typeface="NikoshBAN" panose="02000000000000000000" pitchFamily="2" charset="0"/>
                <a:cs typeface="NikoshBAN" panose="02000000000000000000" pitchFamily="2" charset="0"/>
              </a:rPr>
              <a:t> </a:t>
            </a:r>
            <a:endParaRPr lang="en-US" sz="3000" b="1" dirty="0">
              <a:solidFill>
                <a:schemeClr val="tx2"/>
              </a:solidFill>
              <a:latin typeface="NikoshBAN" panose="02000000000000000000" pitchFamily="2" charset="0"/>
              <a:cs typeface="NikoshBAN" panose="02000000000000000000" pitchFamily="2" charset="0"/>
            </a:endParaRPr>
          </a:p>
        </p:txBody>
      </p:sp>
      <p:sp>
        <p:nvSpPr>
          <p:cNvPr id="5" name="Rounded Rectangle 4"/>
          <p:cNvSpPr/>
          <p:nvPr/>
        </p:nvSpPr>
        <p:spPr>
          <a:xfrm>
            <a:off x="2786197" y="3492137"/>
            <a:ext cx="6335486" cy="11049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NikoshBAN" panose="02000000000000000000" pitchFamily="2" charset="0"/>
                <a:cs typeface="NikoshBAN" panose="02000000000000000000" pitchFamily="2" charset="0"/>
              </a:rPr>
              <a:t>LAD </a:t>
            </a:r>
            <a:r>
              <a:rPr lang="en-US" sz="4800" b="1" dirty="0" err="1" smtClean="0">
                <a:solidFill>
                  <a:schemeClr val="tx1"/>
                </a:solidFill>
                <a:latin typeface="NikoshBAN" panose="02000000000000000000" pitchFamily="2" charset="0"/>
                <a:cs typeface="NikoshBAN" panose="02000000000000000000" pitchFamily="2" charset="0"/>
              </a:rPr>
              <a:t>কি</a:t>
            </a:r>
            <a:r>
              <a:rPr lang="en-US" sz="4800" b="1" dirty="0" smtClean="0">
                <a:solidFill>
                  <a:schemeClr val="tx1"/>
                </a:solidFill>
                <a:latin typeface="NikoshBAN" panose="02000000000000000000" pitchFamily="2" charset="0"/>
                <a:cs typeface="NikoshBAN" panose="02000000000000000000" pitchFamily="2" charset="0"/>
              </a:rPr>
              <a:t>?</a:t>
            </a:r>
            <a:r>
              <a:rPr lang="en-US" sz="4800" b="1" dirty="0" smtClean="0">
                <a:solidFill>
                  <a:schemeClr val="tx2"/>
                </a:solidFill>
                <a:latin typeface="NikoshBAN" panose="02000000000000000000" pitchFamily="2" charset="0"/>
                <a:cs typeface="NikoshBAN" panose="02000000000000000000" pitchFamily="2" charset="0"/>
              </a:rPr>
              <a:t>  </a:t>
            </a:r>
            <a:endParaRPr lang="en-US" sz="4800" b="1" dirty="0">
              <a:solidFill>
                <a:schemeClr val="tx2"/>
              </a:solidFill>
              <a:latin typeface="NikoshBAN" panose="02000000000000000000" pitchFamily="2" charset="0"/>
              <a:cs typeface="NikoshBAN" panose="02000000000000000000" pitchFamily="2" charset="0"/>
            </a:endParaRPr>
          </a:p>
        </p:txBody>
      </p:sp>
      <p:sp>
        <p:nvSpPr>
          <p:cNvPr id="6" name="Rounded Rectangle 5"/>
          <p:cNvSpPr/>
          <p:nvPr/>
        </p:nvSpPr>
        <p:spPr>
          <a:xfrm>
            <a:off x="914400" y="4820194"/>
            <a:ext cx="10528663" cy="11049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latin typeface="NikoshBAN" panose="02000000000000000000" pitchFamily="2" charset="0"/>
                <a:cs typeface="NikoshBAN" panose="02000000000000000000" pitchFamily="2" charset="0"/>
              </a:rPr>
              <a:t>চীন</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দেশের</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দম্পতির</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আসক্তি</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গেমটির</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নাম</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কি</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smtClean="0">
                <a:solidFill>
                  <a:schemeClr val="tx1"/>
                </a:solidFill>
                <a:latin typeface="NikoshBAN" panose="02000000000000000000" pitchFamily="2" charset="0"/>
                <a:cs typeface="NikoshBAN" panose="02000000000000000000" pitchFamily="2" charset="0"/>
              </a:rPr>
              <a:t>?</a:t>
            </a:r>
            <a:r>
              <a:rPr lang="en-US" sz="4800" b="1" dirty="0" smtClean="0">
                <a:solidFill>
                  <a:schemeClr val="tx2"/>
                </a:solidFill>
                <a:latin typeface="NikoshBAN" panose="02000000000000000000" pitchFamily="2" charset="0"/>
                <a:cs typeface="NikoshBAN" panose="02000000000000000000" pitchFamily="2" charset="0"/>
              </a:rPr>
              <a:t>  </a:t>
            </a:r>
            <a:endParaRPr lang="en-US" sz="48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419390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by="(-#ppt_w*2)" calcmode="lin" valueType="num">
                                      <p:cBhvr rctx="PPT">
                                        <p:cTn id="23" dur="500" autoRev="1" fill="hold">
                                          <p:stCondLst>
                                            <p:cond delay="0"/>
                                          </p:stCondLst>
                                        </p:cTn>
                                        <p:tgtEl>
                                          <p:spTgt spid="6"/>
                                        </p:tgtEl>
                                        <p:attrNameLst>
                                          <p:attrName>ppt_w</p:attrName>
                                        </p:attrNameLst>
                                      </p:cBhvr>
                                    </p:anim>
                                    <p:anim by="(#ppt_w*0.50)" calcmode="lin" valueType="num">
                                      <p:cBhvr>
                                        <p:cTn id="24" dur="500" decel="50000" autoRev="1" fill="hold">
                                          <p:stCondLst>
                                            <p:cond delay="0"/>
                                          </p:stCondLst>
                                        </p:cTn>
                                        <p:tgtEl>
                                          <p:spTgt spid="6"/>
                                        </p:tgtEl>
                                        <p:attrNameLst>
                                          <p:attrName>ppt_x</p:attrName>
                                        </p:attrNameLst>
                                      </p:cBhvr>
                                    </p:anim>
                                    <p:anim from="(-#ppt_h/2)" to="(#ppt_y)" calcmode="lin" valueType="num">
                                      <p:cBhvr>
                                        <p:cTn id="25" dur="1000" fill="hold">
                                          <p:stCondLst>
                                            <p:cond delay="0"/>
                                          </p:stCondLst>
                                        </p:cTn>
                                        <p:tgtEl>
                                          <p:spTgt spid="6"/>
                                        </p:tgtEl>
                                        <p:attrNameLst>
                                          <p:attrName>ppt_y</p:attrName>
                                        </p:attrNameLst>
                                      </p:cBhvr>
                                    </p:anim>
                                    <p:animRot by="21600000">
                                      <p:cBhvr>
                                        <p:cTn id="26"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5" y="391886"/>
            <a:ext cx="8203474" cy="4715691"/>
          </a:xfrm>
          <a:prstGeom prst="rect">
            <a:avLst/>
          </a:prstGeom>
          <a:ln w="228600" cap="sq" cmpd="thickThin">
            <a:solidFill>
              <a:srgbClr val="000000"/>
            </a:solidFill>
            <a:prstDash val="solid"/>
            <a:miter lim="800000"/>
          </a:ln>
          <a:effectLst>
            <a:innerShdw blurRad="76200">
              <a:srgbClr val="000000"/>
            </a:innerShdw>
          </a:effectLst>
        </p:spPr>
      </p:pic>
      <p:sp>
        <p:nvSpPr>
          <p:cNvPr id="4" name="Rounded Rectangle 3"/>
          <p:cNvSpPr/>
          <p:nvPr/>
        </p:nvSpPr>
        <p:spPr>
          <a:xfrm>
            <a:off x="2031817" y="391886"/>
            <a:ext cx="3429000" cy="11049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tx1"/>
                </a:solidFill>
                <a:latin typeface="NikoshBAN" panose="02000000000000000000" pitchFamily="2" charset="0"/>
                <a:cs typeface="NikoshBAN" panose="02000000000000000000" pitchFamily="2" charset="0"/>
              </a:rPr>
              <a:t>বাড়ির</a:t>
            </a:r>
            <a:r>
              <a:rPr lang="en-US" sz="6600" b="1" dirty="0" smtClean="0">
                <a:solidFill>
                  <a:schemeClr val="tx1"/>
                </a:solidFill>
                <a:latin typeface="NikoshBAN" panose="02000000000000000000" pitchFamily="2" charset="0"/>
                <a:cs typeface="NikoshBAN" panose="02000000000000000000" pitchFamily="2" charset="0"/>
              </a:rPr>
              <a:t> </a:t>
            </a:r>
            <a:r>
              <a:rPr lang="en-US" sz="6600" b="1" dirty="0" err="1" smtClean="0">
                <a:solidFill>
                  <a:schemeClr val="tx1"/>
                </a:solidFill>
                <a:latin typeface="NikoshBAN" panose="02000000000000000000" pitchFamily="2" charset="0"/>
                <a:cs typeface="NikoshBAN" panose="02000000000000000000" pitchFamily="2" charset="0"/>
              </a:rPr>
              <a:t>কাজ</a:t>
            </a:r>
            <a:r>
              <a:rPr lang="en-US" sz="6600" b="1" dirty="0" smtClean="0">
                <a:solidFill>
                  <a:schemeClr val="tx1"/>
                </a:solidFill>
                <a:latin typeface="NikoshBAN" panose="02000000000000000000" pitchFamily="2" charset="0"/>
                <a:cs typeface="NikoshBAN" panose="02000000000000000000" pitchFamily="2" charset="0"/>
              </a:rPr>
              <a:t> </a:t>
            </a:r>
            <a:endParaRPr lang="en-US" sz="3000" b="1" dirty="0">
              <a:solidFill>
                <a:schemeClr val="tx2"/>
              </a:solidFill>
              <a:latin typeface="NikoshBAN" panose="02000000000000000000" pitchFamily="2" charset="0"/>
              <a:cs typeface="NikoshBAN" panose="02000000000000000000" pitchFamily="2" charset="0"/>
            </a:endParaRPr>
          </a:p>
        </p:txBody>
      </p:sp>
      <p:sp>
        <p:nvSpPr>
          <p:cNvPr id="5" name="Rounded Rectangle 4"/>
          <p:cNvSpPr/>
          <p:nvPr/>
        </p:nvSpPr>
        <p:spPr>
          <a:xfrm>
            <a:off x="431074" y="5334000"/>
            <a:ext cx="11560629" cy="11049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latin typeface="NikoshBAN" panose="02000000000000000000" pitchFamily="2" charset="0"/>
                <a:cs typeface="NikoshBAN" panose="02000000000000000000" pitchFamily="2" charset="0"/>
              </a:rPr>
              <a:t>সামাজিক</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যোগাযোগ</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মাধ্যমের</a:t>
            </a:r>
            <a:r>
              <a:rPr lang="en-US" sz="4800" b="1" dirty="0" smtClean="0">
                <a:solidFill>
                  <a:schemeClr val="tx1"/>
                </a:solidFill>
                <a:latin typeface="NikoshBAN" panose="02000000000000000000" pitchFamily="2" charset="0"/>
                <a:cs typeface="NikoshBAN" panose="02000000000000000000" pitchFamily="2" charset="0"/>
              </a:rPr>
              <a:t> ৫টি </a:t>
            </a:r>
            <a:r>
              <a:rPr lang="en-US" sz="4800" b="1" dirty="0" err="1" smtClean="0">
                <a:solidFill>
                  <a:schemeClr val="tx1"/>
                </a:solidFill>
                <a:latin typeface="NikoshBAN" panose="02000000000000000000" pitchFamily="2" charset="0"/>
                <a:cs typeface="NikoshBAN" panose="02000000000000000000" pitchFamily="2" charset="0"/>
              </a:rPr>
              <a:t>সুফল</a:t>
            </a:r>
            <a:r>
              <a:rPr lang="en-US" sz="4800" b="1" dirty="0" smtClean="0">
                <a:solidFill>
                  <a:schemeClr val="tx1"/>
                </a:solidFill>
                <a:latin typeface="NikoshBAN" panose="02000000000000000000" pitchFamily="2" charset="0"/>
                <a:cs typeface="NikoshBAN" panose="02000000000000000000" pitchFamily="2" charset="0"/>
              </a:rPr>
              <a:t> ও ৫টি </a:t>
            </a:r>
            <a:r>
              <a:rPr lang="en-US" sz="4800" b="1" dirty="0" err="1" smtClean="0">
                <a:solidFill>
                  <a:schemeClr val="tx1"/>
                </a:solidFill>
                <a:latin typeface="NikoshBAN" panose="02000000000000000000" pitchFamily="2" charset="0"/>
                <a:cs typeface="NikoshBAN" panose="02000000000000000000" pitchFamily="2" charset="0"/>
              </a:rPr>
              <a:t>কুফল</a:t>
            </a:r>
            <a:r>
              <a:rPr lang="en-US" sz="4800" b="1" dirty="0" smtClean="0">
                <a:solidFill>
                  <a:schemeClr val="tx1"/>
                </a:solidFill>
                <a:latin typeface="NikoshBAN" panose="02000000000000000000" pitchFamily="2" charset="0"/>
                <a:cs typeface="NikoshBAN" panose="02000000000000000000" pitchFamily="2" charset="0"/>
              </a:rPr>
              <a:t> </a:t>
            </a:r>
            <a:r>
              <a:rPr lang="en-US" sz="4800" b="1" dirty="0" err="1" smtClean="0">
                <a:solidFill>
                  <a:schemeClr val="tx1"/>
                </a:solidFill>
                <a:latin typeface="NikoshBAN" panose="02000000000000000000" pitchFamily="2" charset="0"/>
                <a:cs typeface="NikoshBAN" panose="02000000000000000000" pitchFamily="2" charset="0"/>
              </a:rPr>
              <a:t>লিখ</a:t>
            </a:r>
            <a:r>
              <a:rPr lang="en-US" sz="48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9573153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95" y="248194"/>
            <a:ext cx="11769634" cy="6387737"/>
          </a:xfrm>
          <a:prstGeom prst="rect">
            <a:avLst/>
          </a:prstGeom>
          <a:ln w="228600" cap="sq" cmpd="thickThin">
            <a:solidFill>
              <a:srgbClr val="000000"/>
            </a:solidFill>
            <a:prstDash val="solid"/>
            <a:miter lim="800000"/>
          </a:ln>
          <a:effectLst>
            <a:innerShdw blurRad="76200">
              <a:srgbClr val="000000"/>
            </a:innerShdw>
          </a:effectLst>
        </p:spPr>
      </p:pic>
      <p:sp>
        <p:nvSpPr>
          <p:cNvPr id="3" name="Oval 2"/>
          <p:cNvSpPr/>
          <p:nvPr/>
        </p:nvSpPr>
        <p:spPr>
          <a:xfrm>
            <a:off x="3174273" y="3971108"/>
            <a:ext cx="3853543" cy="142385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smtClean="0">
                <a:solidFill>
                  <a:schemeClr val="tx2"/>
                </a:solidFill>
                <a:latin typeface="NikoshBAN" panose="02000000000000000000" pitchFamily="2" charset="0"/>
                <a:cs typeface="NikoshBAN" panose="02000000000000000000" pitchFamily="2" charset="0"/>
              </a:rPr>
              <a:t>ধন্যবাদ</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0105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63" y="587828"/>
            <a:ext cx="4802777" cy="2499903"/>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28" y="587828"/>
            <a:ext cx="4689569" cy="2499903"/>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62" y="3537177"/>
            <a:ext cx="4802777" cy="2915875"/>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928" y="3537177"/>
            <a:ext cx="4689569" cy="2915875"/>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3884020" y="2816066"/>
            <a:ext cx="4310743" cy="992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NikoshBAN" panose="02000000000000000000" pitchFamily="2" charset="0"/>
                <a:cs typeface="NikoshBAN" panose="02000000000000000000" pitchFamily="2" charset="0"/>
              </a:rPr>
              <a:t>এসো</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ছবিগুলো</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দেখি</a:t>
            </a:r>
            <a:r>
              <a:rPr lang="en-US" sz="4400" b="1" dirty="0" smtClean="0">
                <a:solidFill>
                  <a:schemeClr val="tx1"/>
                </a:solidFill>
                <a:latin typeface="NikoshBAN" panose="02000000000000000000" pitchFamily="2" charset="0"/>
                <a:cs typeface="NikoshBAN" panose="02000000000000000000" pitchFamily="2" charset="0"/>
              </a:rPr>
              <a:t>  </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6204065"/>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997"/>
          <a:stretch/>
        </p:blipFill>
        <p:spPr>
          <a:xfrm>
            <a:off x="431074" y="287383"/>
            <a:ext cx="11247120" cy="6244046"/>
          </a:xfrm>
          <a:prstGeom prst="rect">
            <a:avLst/>
          </a:prstGeom>
        </p:spPr>
      </p:pic>
      <p:sp>
        <p:nvSpPr>
          <p:cNvPr id="3" name="Oval 2"/>
          <p:cNvSpPr/>
          <p:nvPr/>
        </p:nvSpPr>
        <p:spPr>
          <a:xfrm>
            <a:off x="4323805" y="535577"/>
            <a:ext cx="3461657" cy="1045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tx1"/>
                </a:solidFill>
                <a:latin typeface="NikoshBAN" panose="02000000000000000000" pitchFamily="2" charset="0"/>
                <a:cs typeface="NikoshBAN" panose="02000000000000000000" pitchFamily="2" charset="0"/>
              </a:rPr>
              <a:t>আসক্তি</a:t>
            </a:r>
            <a:r>
              <a:rPr lang="en-US" b="1" dirty="0" smtClean="0">
                <a:solidFill>
                  <a:schemeClr val="tx1"/>
                </a:solidFill>
                <a:latin typeface="NikoshBAN" panose="02000000000000000000" pitchFamily="2" charset="0"/>
                <a:cs typeface="NikoshBAN" panose="02000000000000000000" pitchFamily="2" charset="0"/>
              </a:rPr>
              <a:t> </a:t>
            </a:r>
            <a:endParaRPr lang="en-US"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6983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39440" y="570412"/>
            <a:ext cx="3429000" cy="11049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a:solidFill>
                  <a:schemeClr val="tx1"/>
                </a:solidFill>
                <a:latin typeface="NikoshBAN" panose="02000000000000000000" pitchFamily="2" charset="0"/>
                <a:cs typeface="NikoshBAN" panose="02000000000000000000" pitchFamily="2" charset="0"/>
              </a:rPr>
              <a:t>শিক্ষণফল</a:t>
            </a:r>
            <a:r>
              <a:rPr lang="en-US" sz="3000" b="1" dirty="0">
                <a:solidFill>
                  <a:schemeClr val="tx2"/>
                </a:solidFill>
                <a:latin typeface="NikoshBAN" panose="02000000000000000000" pitchFamily="2" charset="0"/>
                <a:cs typeface="NikoshBAN" panose="02000000000000000000" pitchFamily="2" charset="0"/>
              </a:rPr>
              <a:t> </a:t>
            </a:r>
          </a:p>
        </p:txBody>
      </p:sp>
      <p:sp>
        <p:nvSpPr>
          <p:cNvPr id="5" name="Rectangle 4"/>
          <p:cNvSpPr/>
          <p:nvPr/>
        </p:nvSpPr>
        <p:spPr>
          <a:xfrm>
            <a:off x="796835" y="3302810"/>
            <a:ext cx="9995260" cy="3046988"/>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a:solidFill>
                  <a:schemeClr val="tx1"/>
                </a:solidFill>
                <a:latin typeface="NikoshBAN" panose="02000000000000000000" pitchFamily="2" charset="0"/>
                <a:cs typeface="NikoshBAN" panose="02000000000000000000" pitchFamily="2" charset="0"/>
              </a:rPr>
              <a:t>এ </a:t>
            </a:r>
            <a:r>
              <a:rPr lang="en-US" sz="3200" b="1" dirty="0" err="1">
                <a:solidFill>
                  <a:schemeClr val="tx1"/>
                </a:solidFill>
                <a:latin typeface="NikoshBAN" panose="02000000000000000000" pitchFamily="2" charset="0"/>
                <a:cs typeface="NikoshBAN" panose="02000000000000000000" pitchFamily="2" charset="0"/>
              </a:rPr>
              <a:t>পাঠ</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শেষে</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শিক্ষার্থীরা</a:t>
            </a:r>
            <a:r>
              <a:rPr lang="en-US" sz="3200" b="1" dirty="0">
                <a:solidFill>
                  <a:schemeClr val="tx1"/>
                </a:solidFill>
                <a:latin typeface="NikoshBAN" panose="02000000000000000000" pitchFamily="2" charset="0"/>
                <a:cs typeface="NikoshBAN" panose="02000000000000000000" pitchFamily="2" charset="0"/>
              </a:rPr>
              <a:t>...............</a:t>
            </a:r>
          </a:p>
          <a:p>
            <a:r>
              <a:rPr lang="en-US" sz="3200" b="1" dirty="0">
                <a:solidFill>
                  <a:schemeClr val="tx1"/>
                </a:solidFill>
                <a:latin typeface="NikoshBAN" panose="02000000000000000000" pitchFamily="2" charset="0"/>
                <a:cs typeface="NikoshBAN" panose="02000000000000000000" pitchFamily="2" charset="0"/>
              </a:rPr>
              <a:t> </a:t>
            </a:r>
          </a:p>
          <a:p>
            <a:pPr marL="257175" indent="-257175">
              <a:buFont typeface="Wingdings" panose="05000000000000000000" pitchFamily="2" charset="2"/>
              <a:buChar char="Ø"/>
            </a:pPr>
            <a:r>
              <a:rPr lang="en-US" sz="3200" b="1" dirty="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আসক্তি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বলতে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পারবে</a:t>
            </a:r>
            <a:r>
              <a:rPr lang="en-US" sz="3200" b="1" dirty="0">
                <a:solidFill>
                  <a:schemeClr val="tx1"/>
                </a:solidFill>
                <a:latin typeface="NikoshBAN" panose="02000000000000000000" pitchFamily="2" charset="0"/>
                <a:cs typeface="NikoshBAN" panose="02000000000000000000" pitchFamily="2" charset="0"/>
              </a:rPr>
              <a:t>;</a:t>
            </a:r>
          </a:p>
          <a:p>
            <a:pPr marL="257175" indent="-257175">
              <a:buFont typeface="Wingdings" panose="05000000000000000000" pitchFamily="2" charset="2"/>
              <a:buChar char="Ø"/>
            </a:pPr>
            <a:r>
              <a:rPr lang="en-US" sz="3200" b="1" dirty="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কম্পিউটার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গেমের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আসক্তির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ভয়াবহতা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সম্পর্কে</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বর্নণা</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করতে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পারবে</a:t>
            </a:r>
            <a:r>
              <a:rPr lang="en-US" sz="3200" b="1" dirty="0">
                <a:solidFill>
                  <a:schemeClr val="tx1"/>
                </a:solidFill>
                <a:latin typeface="NikoshBAN" panose="02000000000000000000" pitchFamily="2" charset="0"/>
                <a:cs typeface="NikoshBAN" panose="02000000000000000000" pitchFamily="2" charset="0"/>
              </a:rPr>
              <a:t>;</a:t>
            </a:r>
          </a:p>
          <a:p>
            <a:pPr marL="257175" indent="-257175">
              <a:buFont typeface="Wingdings" panose="05000000000000000000" pitchFamily="2" charset="2"/>
              <a:buChar char="Ø"/>
            </a:pPr>
            <a:r>
              <a:rPr lang="en-US" sz="3200" b="1" dirty="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সামাজিক</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যোগাযোগ</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মাধ্যমগুলোর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সুফল</a:t>
            </a:r>
            <a:r>
              <a:rPr lang="en-US" sz="3200" b="1" dirty="0" smtClean="0">
                <a:solidFill>
                  <a:schemeClr val="tx1"/>
                </a:solidFill>
                <a:latin typeface="NikoshBAN" panose="02000000000000000000" pitchFamily="2" charset="0"/>
                <a:cs typeface="NikoshBAN" panose="02000000000000000000" pitchFamily="2" charset="0"/>
              </a:rPr>
              <a:t> ও </a:t>
            </a:r>
            <a:r>
              <a:rPr lang="en-US" sz="3200" b="1" dirty="0" err="1" smtClean="0">
                <a:solidFill>
                  <a:schemeClr val="tx1"/>
                </a:solidFill>
                <a:latin typeface="NikoshBAN" panose="02000000000000000000" pitchFamily="2" charset="0"/>
                <a:cs typeface="NikoshBAN" panose="02000000000000000000" pitchFamily="2" charset="0"/>
              </a:rPr>
              <a:t>কুফল</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ব্যাখ্যা</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করতে</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পারবে</a:t>
            </a:r>
            <a:r>
              <a:rPr lang="en-US" sz="3200" b="1" dirty="0">
                <a:solidFill>
                  <a:schemeClr val="tx1"/>
                </a:solidFill>
                <a:latin typeface="NikoshBAN" panose="02000000000000000000" pitchFamily="2" charset="0"/>
                <a:cs typeface="NikoshBAN" panose="02000000000000000000" pitchFamily="2" charset="0"/>
              </a:rPr>
              <a:t>  ও  </a:t>
            </a:r>
          </a:p>
          <a:p>
            <a:pPr marL="257175" indent="-257175">
              <a:buFont typeface="Wingdings" panose="05000000000000000000" pitchFamily="2" charset="2"/>
              <a:buChar char="Ø"/>
            </a:pPr>
            <a:r>
              <a:rPr lang="en-US" sz="3200" b="1" dirty="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a:t>
            </a:r>
            <a:r>
              <a:rPr lang="en-US" sz="3200" b="1" dirty="0" err="1" smtClean="0">
                <a:solidFill>
                  <a:schemeClr val="tx1"/>
                </a:solidFill>
                <a:latin typeface="NikoshBAN" panose="02000000000000000000" pitchFamily="2" charset="0"/>
                <a:cs typeface="NikoshBAN" panose="02000000000000000000" pitchFamily="2" charset="0"/>
              </a:rPr>
              <a:t>কম্পিউটার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আসক্তি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থেকে</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হয়ে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আসার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উপায়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বিশ্লেষণ</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করতে</a:t>
            </a:r>
            <a:r>
              <a:rPr lang="en-US" sz="3200" b="1" dirty="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পারবে</a:t>
            </a:r>
            <a:r>
              <a:rPr lang="en-US" sz="3200" b="1" dirty="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34884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3"/>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269" y="3722396"/>
            <a:ext cx="7485017"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as-IN" sz="2800" b="1" dirty="0">
                <a:latin typeface="NikoshBAN" panose="02000000000000000000" pitchFamily="2" charset="0"/>
                <a:cs typeface="NikoshBAN" panose="02000000000000000000" pitchFamily="2" charset="0"/>
              </a:rPr>
              <a:t>২০০৯ সালে চীন দেশে এক দম্পতি কম্পিউটার </a:t>
            </a:r>
            <a:r>
              <a:rPr lang="as-IN" sz="2800" b="1" dirty="0" smtClean="0">
                <a:latin typeface="NikoshBAN" panose="02000000000000000000" pitchFamily="2" charset="0"/>
                <a:cs typeface="NikoshBAN" panose="02000000000000000000" pitchFamily="2" charset="0"/>
              </a:rPr>
              <a:t>গেমে </a:t>
            </a:r>
            <a:r>
              <a:rPr lang="as-IN" sz="2800" b="1" dirty="0">
                <a:latin typeface="NikoshBAN" panose="02000000000000000000" pitchFamily="2" charset="0"/>
                <a:cs typeface="NikoshBAN" panose="02000000000000000000" pitchFamily="2" charset="0"/>
              </a:rPr>
              <a:t>আসক্তির ফলে টাকার জন্য নিজের সন্তান বেচে দেন।</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679269" y="4676503"/>
            <a:ext cx="11038114"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as-IN" sz="2800" b="1" dirty="0">
                <a:latin typeface="NikoshBAN" panose="02000000000000000000" pitchFamily="2" charset="0"/>
                <a:cs typeface="NikoshBAN" panose="02000000000000000000" pitchFamily="2" charset="0"/>
              </a:rPr>
              <a:t>তারা তাদের তিনজন ছেলেমেয়েকে ভিন্ন ভিন্ন সময়ে আনুমানিক ন'হাজার ডলারে বেচে দিয়েছিলেন। এই টাকা দিয়ে তারা তাদের এমএমও (ম্যাসিভলি মাল্টিপ্লেয়ার অনলাইন) নামে এক ধরনের কম্পিউটার </a:t>
            </a:r>
            <a:r>
              <a:rPr lang="as-IN" sz="2800" b="1" dirty="0" smtClean="0">
                <a:latin typeface="NikoshBAN" panose="02000000000000000000" pitchFamily="2" charset="0"/>
                <a:cs typeface="NikoshBAN" panose="02000000000000000000" pitchFamily="2" charset="0"/>
              </a:rPr>
              <a:t>গেম </a:t>
            </a:r>
            <a:r>
              <a:rPr lang="as-IN" sz="2800" b="1" dirty="0">
                <a:latin typeface="NikoshBAN" panose="02000000000000000000" pitchFamily="2" charset="0"/>
                <a:cs typeface="NikoshBAN" panose="02000000000000000000" pitchFamily="2" charset="0"/>
              </a:rPr>
              <a:t>খেলতেন।</a:t>
            </a:r>
          </a:p>
          <a:p>
            <a:pPr algn="just"/>
            <a:r>
              <a:rPr lang="as-IN" sz="2800" b="1" dirty="0">
                <a:latin typeface="NikoshBAN" panose="02000000000000000000" pitchFamily="2" charset="0"/>
                <a:cs typeface="NikoshBAN" panose="02000000000000000000" pitchFamily="2" charset="0"/>
              </a:rPr>
              <a:t>তাদের দুজনেরই এমএমও খেলার প্রতি তীব্র আসক্তি ছিল।</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523" t="12095" r="7906" b="12856"/>
          <a:stretch/>
        </p:blipFill>
        <p:spPr>
          <a:xfrm>
            <a:off x="2625634" y="378823"/>
            <a:ext cx="6453052" cy="30044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919267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4137" y="4258491"/>
            <a:ext cx="10789921"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as-IN" sz="3200" b="1" dirty="0">
                <a:latin typeface="NikoshBAN" panose="02000000000000000000" pitchFamily="2" charset="0"/>
                <a:cs typeface="NikoshBAN" panose="02000000000000000000" pitchFamily="2" charset="0"/>
              </a:rPr>
              <a:t>কম্পিউটার গেইম সাধারণত দুই ধরনের হয়। এক ধরনের গেইম আছে যেগুলোতে একটি নির্দিষ্ট লক্ষ্য থাকে। যেমন- কোনো রাজকন্যাকে উদ্ধার করা, মোটরসাইকেল বা কার রেসে প্রথম হওয়া, সর্বোচ্চ পয়েন্ট অর্জন করা, কম সময়ের মধ্যে একটি কাজ শেষ করা। এগুলোতে কয়েকবার টার্গেটে পৌঁছতে পারলে ঐ গেমের প্রতি আসক্তি কমে আসে।</a:t>
            </a:r>
            <a:endParaRPr lang="en-US" sz="32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2"/>
          <a:srcRect l="61379" t="23303" r="10710" b="39018"/>
          <a:stretch/>
        </p:blipFill>
        <p:spPr>
          <a:xfrm>
            <a:off x="1058092" y="574765"/>
            <a:ext cx="4794067" cy="3331311"/>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988" y="574765"/>
            <a:ext cx="4794069" cy="33313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1185561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3" y="3579223"/>
            <a:ext cx="9993085"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as-IN" sz="2800" b="1" dirty="0">
                <a:latin typeface="NikoshBAN" panose="02000000000000000000" pitchFamily="2" charset="0"/>
                <a:cs typeface="NikoshBAN" panose="02000000000000000000" pitchFamily="2" charset="0"/>
              </a:rPr>
              <a:t>আর আরেক ধরনের গেইম আছে যেগুলো একসাথে অনেক জন মিলে অনলাইনে খেলা যায়। এই গেইমগুলোই এমএমও গেইম। এগুলোই বেশি আসক্তি তৈরি করে। কেননা এই গেইমগুলোর কোনো শেষ থাকে না।</a:t>
            </a:r>
          </a:p>
          <a:p>
            <a:pPr algn="just"/>
            <a:r>
              <a:rPr lang="as-IN" sz="2800" b="1" dirty="0">
                <a:latin typeface="NikoshBAN" panose="02000000000000000000" pitchFamily="2" charset="0"/>
                <a:cs typeface="NikoshBAN" panose="02000000000000000000" pitchFamily="2" charset="0"/>
              </a:rPr>
              <a:t>ওই দম্পতি এমনই একটি গেইমে জড়িয়ে পড়েন। এমএমও ধরনের গেইমগুলোতে খেলোয়াড় একটি অনলাইন চরিত্রে পরিণত হয় এবং অন্য খেলোয়াড়দের সাথে সম্পর্ক গড়ে তোলে। এখান থেকে বের হওয়া কঠিন। </a:t>
            </a:r>
            <a:r>
              <a:rPr lang="as-IN" sz="2800" dirty="0">
                <a:latin typeface="NikoshBAN" panose="02000000000000000000" pitchFamily="2" charset="0"/>
                <a:cs typeface="NikoshBAN" panose="02000000000000000000" pitchFamily="2" charset="0"/>
              </a:rPr>
              <a:t> </a:t>
            </a:r>
          </a:p>
        </p:txBody>
      </p:sp>
      <p:pic>
        <p:nvPicPr>
          <p:cNvPr id="3" name="Picture 2"/>
          <p:cNvPicPr>
            <a:picLocks noChangeAspect="1"/>
          </p:cNvPicPr>
          <p:nvPr/>
        </p:nvPicPr>
        <p:blipFill rotWithShape="1">
          <a:blip r:embed="rId2"/>
          <a:srcRect l="54952" t="21161" r="4185" b="42947"/>
          <a:stretch/>
        </p:blipFill>
        <p:spPr>
          <a:xfrm>
            <a:off x="3187337" y="548640"/>
            <a:ext cx="5421086" cy="262563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557064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263" y="3318570"/>
            <a:ext cx="11247120"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as-IN" sz="2800" b="1" dirty="0">
                <a:latin typeface="NikoshBAN" panose="02000000000000000000" pitchFamily="2" charset="0"/>
                <a:cs typeface="NikoshBAN" panose="02000000000000000000" pitchFamily="2" charset="0"/>
              </a:rPr>
              <a:t>এই ভিডিও গেইমগুলো যারা বানায় তাদের উদ্দেশ্য থাকে মুনাফা লাভ করা। যতবার গেইমগুলো খেলা হবে তাদের তত লাভ হবে। এ জন্য তারা এগুলোতে বিভিন্ন আকর্ষণীয় ফিচার রাখে যা মানুষকে উৎসাহিত করে।</a:t>
            </a:r>
          </a:p>
          <a:p>
            <a:pPr algn="just"/>
            <a:r>
              <a:rPr lang="as-IN" sz="2800" b="1" dirty="0">
                <a:latin typeface="NikoshBAN" panose="02000000000000000000" pitchFamily="2" charset="0"/>
                <a:cs typeface="NikoshBAN" panose="02000000000000000000" pitchFamily="2" charset="0"/>
              </a:rPr>
              <a:t>আসক্ত হয়ে সারাক্ষণ তারা এটা নিয়েই ভাবতে থাকে। কীভাবে সর্বোচ্চ পয়েন্ট অর্জন করবে, কেমন করে তার প্রতিযোগীকে হারাবে। গেইমের প্রতিটি ঘটনা তার মাথায় ঘুরতে থাকে। সে যখন খেলা বন্ধ করে অফলাইন থাকে তখনও ভাবতে থাকে তার কোন প্রতিযোগী মনে হয় তাকে ছাড়িয়ে চলে গেল।  সে যখন গেইমটি খেলতে বসে তখন তার মাঝে এক ধরনের অস্বাভাবিক উত্তেজনা কাজ করে। এর ফলে পড়ালেখাসহ রোজকার কাজে ব্যাঘাত ঘটে। এ ছাড়াও সে শারীরিক ও মানসিক সমস্যায় আক্রান্ত হয়।</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1861"/>
          <a:stretch/>
        </p:blipFill>
        <p:spPr>
          <a:xfrm>
            <a:off x="2174965" y="130629"/>
            <a:ext cx="7837715" cy="297833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163273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642</TotalTime>
  <Words>1337</Words>
  <Application>Microsoft Office PowerPoint</Application>
  <PresentationFormat>Widescreen</PresentationFormat>
  <Paragraphs>55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Cambria</vt:lpstr>
      <vt:lpstr>NikoshBAN</vt:lpstr>
      <vt:lpstr>Trebuchet MS</vt:lpstr>
      <vt:lpstr>Vrinda</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8C86N72</dc:creator>
  <cp:lastModifiedBy>8C86N72</cp:lastModifiedBy>
  <cp:revision>60</cp:revision>
  <dcterms:created xsi:type="dcterms:W3CDTF">2020-10-04T03:06:44Z</dcterms:created>
  <dcterms:modified xsi:type="dcterms:W3CDTF">2020-10-04T13:49:17Z</dcterms:modified>
</cp:coreProperties>
</file>