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59" r:id="rId4"/>
    <p:sldId id="289" r:id="rId5"/>
    <p:sldId id="290" r:id="rId6"/>
    <p:sldId id="267" r:id="rId7"/>
    <p:sldId id="291" r:id="rId8"/>
    <p:sldId id="268" r:id="rId9"/>
    <p:sldId id="292" r:id="rId10"/>
    <p:sldId id="293" r:id="rId11"/>
    <p:sldId id="288" r:id="rId12"/>
    <p:sldId id="264" r:id="rId13"/>
    <p:sldId id="271" r:id="rId14"/>
    <p:sldId id="294" r:id="rId15"/>
    <p:sldId id="296" r:id="rId16"/>
    <p:sldId id="295" r:id="rId17"/>
    <p:sldId id="310" r:id="rId18"/>
    <p:sldId id="297" r:id="rId19"/>
    <p:sldId id="314" r:id="rId20"/>
    <p:sldId id="276" r:id="rId21"/>
    <p:sldId id="311" r:id="rId22"/>
    <p:sldId id="275" r:id="rId23"/>
    <p:sldId id="273" r:id="rId2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lower-bloom-animated-gif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429000"/>
            <a:ext cx="4114800" cy="3276600"/>
          </a:xfrm>
          <a:prstGeom prst="round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2362200"/>
            <a:ext cx="8915400" cy="9144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To Today’s </a:t>
            </a:r>
            <a:r>
              <a:rPr lang="en-US" sz="7200" b="1" dirty="0" smtClean="0">
                <a:solidFill>
                  <a:srgbClr val="FFFF00"/>
                </a:solidFill>
              </a:rPr>
              <a:t> </a:t>
            </a:r>
            <a:r>
              <a:rPr lang="en-US" sz="7200" b="1" dirty="0" smtClean="0">
                <a:solidFill>
                  <a:srgbClr val="FFFF00"/>
                </a:solidFill>
              </a:rPr>
              <a:t>Class</a:t>
            </a:r>
            <a:endParaRPr lang="en-US" sz="72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teno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505200"/>
            <a:ext cx="474345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Welcome 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-152400"/>
            <a:ext cx="97536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2974" y="6167735"/>
            <a:ext cx="851813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Speech is an expression which is expressed by the speaker.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4840" y="213955"/>
            <a:ext cx="8526265" cy="5943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5869" y="305332"/>
            <a:ext cx="8518131" cy="14465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What is speech?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01126" y="1937565"/>
            <a:ext cx="7342383" cy="1770275"/>
            <a:chOff x="1409220" y="1799810"/>
            <a:chExt cx="7342383" cy="1770275"/>
          </a:xfrm>
        </p:grpSpPr>
        <p:sp>
          <p:nvSpPr>
            <p:cNvPr id="30" name="Oval 29"/>
            <p:cNvSpPr/>
            <p:nvPr/>
          </p:nvSpPr>
          <p:spPr>
            <a:xfrm rot="494792">
              <a:off x="1409220" y="1890415"/>
              <a:ext cx="2743200" cy="131958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play football with my friends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 rot="924636">
              <a:off x="3990759" y="2323864"/>
              <a:ext cx="2133600" cy="11694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did she say?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Callout 31"/>
            <p:cNvSpPr/>
            <p:nvPr/>
          </p:nvSpPr>
          <p:spPr>
            <a:xfrm rot="494792">
              <a:off x="6034870" y="1799810"/>
              <a:ext cx="2716733" cy="1770275"/>
            </a:xfrm>
            <a:prstGeom prst="wedgeEllipseCallout">
              <a:avLst>
                <a:gd name="adj1" fmla="val -3263"/>
                <a:gd name="adj2" fmla="val 8482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She said that she played football with her friends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1143000"/>
            <a:ext cx="91440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Narration/Speech-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উক্তি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Speaker (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বক্তা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বক্তব্যকে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Narration /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Speech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44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বক্তা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Narration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Speech.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78114" y="1335216"/>
            <a:ext cx="7467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Book Antiqua" pitchFamily="18" charset="0"/>
              </a:rPr>
              <a:t>Talib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 said to me, “ I have done my duty.”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878115" y="304800"/>
            <a:ext cx="7474856" cy="685800"/>
          </a:xfrm>
          <a:prstGeom prst="wedgeEllipseCallout">
            <a:avLst>
              <a:gd name="adj1" fmla="val -808"/>
              <a:gd name="adj2" fmla="val 10059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Look carefully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5371" y="1898958"/>
            <a:ext cx="7467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Book Antiqua" pitchFamily="18" charset="0"/>
              </a:rPr>
              <a:t>Talib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 told me that he had done his duty.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881742" y="2474784"/>
            <a:ext cx="7467600" cy="1030416"/>
          </a:xfrm>
          <a:prstGeom prst="downArrowCallout">
            <a:avLst>
              <a:gd name="adj1" fmla="val 54450"/>
              <a:gd name="adj2" fmla="val 63040"/>
              <a:gd name="adj3" fmla="val 25000"/>
              <a:gd name="adj4" fmla="val 5147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Speeches are classified into two kinds.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4810780"/>
            <a:ext cx="2605315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3571" y="4810780"/>
            <a:ext cx="28194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" y="5569803"/>
            <a:ext cx="43815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Speech spoken directly by the speaker is direct speech.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38700" y="5569803"/>
            <a:ext cx="43815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Speech spoken indirectly by another is indirect speech.</a:t>
            </a:r>
            <a:endParaRPr lang="en-US" sz="2400" b="1" dirty="0">
              <a:latin typeface="Book Antiqua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71600" y="3505200"/>
            <a:ext cx="6477000" cy="1305580"/>
            <a:chOff x="1371600" y="3505200"/>
            <a:chExt cx="6477000" cy="1305580"/>
          </a:xfrm>
        </p:grpSpPr>
        <p:grpSp>
          <p:nvGrpSpPr>
            <p:cNvPr id="29" name="Group 28"/>
            <p:cNvGrpSpPr/>
            <p:nvPr/>
          </p:nvGrpSpPr>
          <p:grpSpPr>
            <a:xfrm>
              <a:off x="1371600" y="3505200"/>
              <a:ext cx="6477000" cy="1305580"/>
              <a:chOff x="1524000" y="3505200"/>
              <a:chExt cx="6477000" cy="1305580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0" name="Rectangle 29"/>
              <p:cNvSpPr/>
              <p:nvPr/>
            </p:nvSpPr>
            <p:spPr>
              <a:xfrm>
                <a:off x="1524000" y="3505200"/>
                <a:ext cx="6477000" cy="6858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wn Arrow 30"/>
              <p:cNvSpPr/>
              <p:nvPr/>
            </p:nvSpPr>
            <p:spPr>
              <a:xfrm>
                <a:off x="6939321" y="4191000"/>
                <a:ext cx="533400" cy="619780"/>
              </a:xfrm>
              <a:prstGeom prst="down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wn Arrow 31"/>
              <p:cNvSpPr/>
              <p:nvPr/>
            </p:nvSpPr>
            <p:spPr>
              <a:xfrm>
                <a:off x="1914071" y="4191000"/>
                <a:ext cx="533400" cy="619780"/>
              </a:xfrm>
              <a:prstGeom prst="down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2286000" y="3581400"/>
              <a:ext cx="4648200" cy="533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Speech/Narration</a:t>
              </a:r>
              <a:endParaRPr lang="en-US" sz="4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Oval 17"/>
          <p:cNvSpPr/>
          <p:nvPr/>
        </p:nvSpPr>
        <p:spPr>
          <a:xfrm>
            <a:off x="381000" y="2133600"/>
            <a:ext cx="3886200" cy="890518"/>
          </a:xfrm>
          <a:prstGeom prst="ellipse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said to me,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48200" y="2209800"/>
            <a:ext cx="4953000" cy="890518"/>
          </a:xfrm>
          <a:prstGeom prst="ellipse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You are my best friend.”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0" name="Up Arrow Callout 19"/>
          <p:cNvSpPr/>
          <p:nvPr/>
        </p:nvSpPr>
        <p:spPr>
          <a:xfrm>
            <a:off x="304800" y="3048000"/>
            <a:ext cx="3886200" cy="905307"/>
          </a:xfrm>
          <a:prstGeom prst="upArrowCallout">
            <a:avLst>
              <a:gd name="adj1" fmla="val 50397"/>
              <a:gd name="adj2" fmla="val 59921"/>
              <a:gd name="adj3" fmla="val 25000"/>
              <a:gd name="adj4" fmla="val 587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Reporting verb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1" name="Up Arrow Callout 20"/>
          <p:cNvSpPr/>
          <p:nvPr/>
        </p:nvSpPr>
        <p:spPr>
          <a:xfrm>
            <a:off x="5334000" y="3200400"/>
            <a:ext cx="3455086" cy="916085"/>
          </a:xfrm>
          <a:prstGeom prst="upArrowCallout">
            <a:avLst>
              <a:gd name="adj1" fmla="val 50397"/>
              <a:gd name="adj2" fmla="val 59921"/>
              <a:gd name="adj3" fmla="val 25000"/>
              <a:gd name="adj4" fmla="val 5702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Reported speech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6200" y="4267200"/>
            <a:ext cx="4495800" cy="1295400"/>
          </a:xfrm>
          <a:prstGeom prst="wedgeEllipseCallout">
            <a:avLst>
              <a:gd name="adj1" fmla="val -105"/>
              <a:gd name="adj2" fmla="val -7089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Out of inverted comma.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4800600" y="4419600"/>
            <a:ext cx="4648200" cy="1219200"/>
          </a:xfrm>
          <a:prstGeom prst="wedgeEllipseCallout">
            <a:avLst>
              <a:gd name="adj1" fmla="val -105"/>
              <a:gd name="adj2" fmla="val -7089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nside of inverted comma.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30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He said to me,   “You are my best friend.”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457200" y="304800"/>
            <a:ext cx="2971800" cy="584775"/>
          </a:xfrm>
          <a:prstGeom prst="flowChartAlternateProcess">
            <a:avLst/>
          </a:prstGeom>
          <a:noFill/>
          <a:ln w="508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3581400" y="309004"/>
            <a:ext cx="5638800" cy="584775"/>
          </a:xfrm>
          <a:prstGeom prst="flowChartAlternateProcess">
            <a:avLst/>
          </a:prstGeom>
          <a:noFill/>
          <a:ln w="508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Down Arrow Callout 26"/>
          <p:cNvSpPr/>
          <p:nvPr/>
        </p:nvSpPr>
        <p:spPr>
          <a:xfrm>
            <a:off x="304800" y="1143000"/>
            <a:ext cx="8610600" cy="1244026"/>
          </a:xfrm>
          <a:prstGeom prst="downArrowCallout">
            <a:avLst>
              <a:gd name="adj1" fmla="val 40456"/>
              <a:gd name="adj2" fmla="val 40456"/>
              <a:gd name="adj3" fmla="val 25000"/>
              <a:gd name="adj4" fmla="val 53310"/>
            </a:avLst>
          </a:prstGeom>
          <a:noFill/>
          <a:ln w="76200" cmpd="dbl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There are two parts  of a direct speech.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76200"/>
            <a:ext cx="9906000" cy="6705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9055100" cy="47705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3"/>
            <a:r>
              <a:rPr lang="en-US" sz="4000" b="1" dirty="0" smtClean="0">
                <a:solidFill>
                  <a:schemeClr val="tx1"/>
                </a:solidFill>
              </a:rPr>
              <a:t>He says, </a:t>
            </a:r>
            <a:r>
              <a:rPr lang="en-US" sz="4000" b="1" u="sng" dirty="0" smtClean="0">
                <a:solidFill>
                  <a:srgbClr val="002060"/>
                </a:solidFill>
              </a:rPr>
              <a:t>“ I am well”.</a:t>
            </a:r>
          </a:p>
          <a:p>
            <a:pPr lvl="3"/>
            <a:r>
              <a:rPr lang="en-US" sz="4000" b="1" dirty="0" smtClean="0">
                <a:solidFill>
                  <a:schemeClr val="tx1"/>
                </a:solidFill>
              </a:rPr>
              <a:t>He said, </a:t>
            </a:r>
            <a:r>
              <a:rPr lang="en-US" sz="4000" b="1" u="sng" dirty="0" smtClean="0">
                <a:solidFill>
                  <a:srgbClr val="002060"/>
                </a:solidFill>
              </a:rPr>
              <a:t>“ I write a novel”.</a:t>
            </a:r>
          </a:p>
          <a:p>
            <a:pPr lvl="3"/>
            <a:r>
              <a:rPr lang="en-US" sz="4000" b="1" dirty="0" smtClean="0">
                <a:solidFill>
                  <a:schemeClr val="tx1"/>
                </a:solidFill>
              </a:rPr>
              <a:t>She said, </a:t>
            </a:r>
            <a:r>
              <a:rPr lang="en-US" sz="4000" b="1" u="sng" dirty="0" smtClean="0">
                <a:solidFill>
                  <a:srgbClr val="002060"/>
                </a:solidFill>
              </a:rPr>
              <a:t>“ I am going to school”.</a:t>
            </a:r>
          </a:p>
          <a:p>
            <a:pPr lvl="3"/>
            <a:r>
              <a:rPr lang="en-US" sz="4000" b="1" dirty="0" smtClean="0">
                <a:solidFill>
                  <a:schemeClr val="tx1"/>
                </a:solidFill>
              </a:rPr>
              <a:t>He said, </a:t>
            </a:r>
            <a:r>
              <a:rPr lang="en-US" sz="4000" b="1" u="sng" dirty="0" smtClean="0">
                <a:solidFill>
                  <a:srgbClr val="002060"/>
                </a:solidFill>
              </a:rPr>
              <a:t>“I have done my duty”.</a:t>
            </a:r>
          </a:p>
          <a:p>
            <a:pPr lvl="3"/>
            <a:endParaRPr lang="en-US" sz="36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N.B. Here the sentence outside is called reporting verb and the sentence in comma and inverted comma is called reported speech.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457200"/>
            <a:ext cx="6705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u="sng" dirty="0" smtClean="0">
                <a:solidFill>
                  <a:schemeClr val="tx1"/>
                </a:solidFill>
              </a:rPr>
              <a:t>More Example: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" y="304800"/>
            <a:ext cx="9144000" cy="6096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Book Antiqua" pitchFamily="18" charset="0"/>
              </a:rPr>
              <a:t>Some Basic Rules of Narration</a:t>
            </a:r>
            <a:endParaRPr lang="en-US" sz="88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066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He said to me,  “You are my best friend now”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09600" y="1023878"/>
            <a:ext cx="2819400" cy="584775"/>
          </a:xfrm>
          <a:prstGeom prst="flowChartAlternateProcess">
            <a:avLst/>
          </a:prstGeom>
          <a:noFill/>
          <a:ln w="508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581400" y="1023878"/>
            <a:ext cx="5715000" cy="584775"/>
          </a:xfrm>
          <a:prstGeom prst="flowChartAlternateProcess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938278"/>
            <a:ext cx="8763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Direct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Indirect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মোট পাঁচটা পরিবর্তন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Inverted Comma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বাইরে ২ দুইটা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Inverted Comma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ভিতরে ৩টা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614678"/>
            <a:ext cx="899160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RV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পরিবর্তন 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Comma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পরিবর্তন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Person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পরিবর্বতন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Verb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পরিবর্তন </a:t>
            </a:r>
          </a:p>
          <a:p>
            <a:pPr marL="514350" indent="-514350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Adverb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পরিবর্তন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04800"/>
            <a:ext cx="30480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Basic Change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7113" y="457200"/>
            <a:ext cx="8646887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If the reporting verb is in present &amp; future tense, there will be no change  of the verb of reported speech.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427" y="2514600"/>
            <a:ext cx="4557486" cy="723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He </a:t>
            </a:r>
            <a:r>
              <a:rPr lang="en-US" sz="2400" b="1" i="1" dirty="0">
                <a:solidFill>
                  <a:srgbClr val="FF0000"/>
                </a:solidFill>
                <a:latin typeface="Book Antiqua" pitchFamily="18" charset="0"/>
              </a:rPr>
              <a:t>says</a:t>
            </a:r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, “ My mother </a:t>
            </a:r>
            <a:r>
              <a:rPr lang="en-US" sz="2400" b="1" i="1" dirty="0">
                <a:solidFill>
                  <a:srgbClr val="FF0000"/>
                </a:solidFill>
                <a:latin typeface="Book Antiqua" pitchFamily="18" charset="0"/>
              </a:rPr>
              <a:t>loves</a:t>
            </a:r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 me more than her life.”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427" y="5257800"/>
            <a:ext cx="4557486" cy="838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He  </a:t>
            </a:r>
            <a:r>
              <a:rPr lang="en-US" sz="2400" b="1" i="1" dirty="0" smtClean="0">
                <a:solidFill>
                  <a:srgbClr val="FF0000"/>
                </a:solidFill>
                <a:latin typeface="Book Antiqua" pitchFamily="18" charset="0"/>
              </a:rPr>
              <a:t>says</a:t>
            </a:r>
            <a:r>
              <a:rPr lang="en-US" sz="2400" b="1" dirty="0" smtClean="0">
                <a:latin typeface="Book Antiqua" pitchFamily="18" charset="0"/>
              </a:rPr>
              <a:t> that his mother </a:t>
            </a:r>
            <a:r>
              <a:rPr lang="en-US" sz="2400" b="1" i="1" dirty="0" smtClean="0">
                <a:solidFill>
                  <a:srgbClr val="FF0000"/>
                </a:solidFill>
                <a:latin typeface="Book Antiqua" pitchFamily="18" charset="0"/>
              </a:rPr>
              <a:t>loves</a:t>
            </a:r>
            <a:r>
              <a:rPr lang="en-US" sz="2400" b="1" dirty="0" smtClean="0">
                <a:latin typeface="Book Antiqua" pitchFamily="18" charset="0"/>
              </a:rPr>
              <a:t> him more than her life.</a:t>
            </a:r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1513" y="2514600"/>
            <a:ext cx="3860799" cy="3581399"/>
          </a:xfrm>
          <a:prstGeom prst="rect">
            <a:avLst/>
          </a:prstGeom>
        </p:spPr>
      </p:pic>
      <p:sp>
        <p:nvSpPr>
          <p:cNvPr id="9" name="Up Arrow Callout 8"/>
          <p:cNvSpPr/>
          <p:nvPr/>
        </p:nvSpPr>
        <p:spPr>
          <a:xfrm>
            <a:off x="435427" y="3238499"/>
            <a:ext cx="4405086" cy="1066799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435427" y="4419600"/>
            <a:ext cx="4405086" cy="838200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06713" y="5257800"/>
            <a:ext cx="762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70562" y="5257800"/>
            <a:ext cx="869951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381000"/>
            <a:ext cx="518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Group Work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676400"/>
            <a:ext cx="8991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/>
              <a:t>Direct: </a:t>
            </a:r>
            <a:r>
              <a:rPr lang="en-US" sz="4800" dirty="0" err="1" smtClean="0"/>
              <a:t>Kumu</a:t>
            </a:r>
            <a:r>
              <a:rPr lang="en-US" sz="4800" dirty="0" smtClean="0"/>
              <a:t> says, ‘I am well”</a:t>
            </a:r>
          </a:p>
          <a:p>
            <a:r>
              <a:rPr lang="en-US" sz="4800" dirty="0" smtClean="0"/>
              <a:t>Direct: </a:t>
            </a:r>
            <a:r>
              <a:rPr lang="en-US" sz="4800" dirty="0" err="1" smtClean="0"/>
              <a:t>Esha</a:t>
            </a:r>
            <a:r>
              <a:rPr lang="en-US" sz="4800" dirty="0" smtClean="0"/>
              <a:t> says, “I will go there”</a:t>
            </a:r>
          </a:p>
          <a:p>
            <a:r>
              <a:rPr lang="en-US" sz="4800" dirty="0" err="1" smtClean="0"/>
              <a:t>Direct:Tridib</a:t>
            </a:r>
            <a:r>
              <a:rPr lang="en-US" sz="4800" dirty="0" smtClean="0"/>
              <a:t> </a:t>
            </a:r>
            <a:r>
              <a:rPr lang="en-US" sz="4800" dirty="0" err="1" smtClean="0"/>
              <a:t>says,‘My</a:t>
            </a:r>
            <a:r>
              <a:rPr lang="en-US" sz="4800" dirty="0" smtClean="0"/>
              <a:t> father is a teacher”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381000"/>
            <a:ext cx="51816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Answer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9448800" cy="495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/>
              <a:t>Indirect: </a:t>
            </a:r>
            <a:r>
              <a:rPr lang="en-US" sz="4800" dirty="0" err="1" smtClean="0"/>
              <a:t>Kumu</a:t>
            </a:r>
            <a:r>
              <a:rPr lang="en-US" sz="4800" dirty="0" smtClean="0"/>
              <a:t> says that she is well.</a:t>
            </a:r>
          </a:p>
          <a:p>
            <a:r>
              <a:rPr lang="en-US" sz="4800" dirty="0" smtClean="0"/>
              <a:t>Indirect: </a:t>
            </a:r>
            <a:r>
              <a:rPr lang="en-US" sz="4800" dirty="0" err="1" smtClean="0"/>
              <a:t>Esha</a:t>
            </a:r>
            <a:r>
              <a:rPr lang="en-US" sz="4800" dirty="0" smtClean="0"/>
              <a:t> says that she will go there.</a:t>
            </a:r>
          </a:p>
          <a:p>
            <a:r>
              <a:rPr lang="en-US" sz="4800" dirty="0" smtClean="0"/>
              <a:t>Indirect: </a:t>
            </a:r>
            <a:r>
              <a:rPr lang="en-US" sz="4800" dirty="0" err="1" smtClean="0"/>
              <a:t>Tridib</a:t>
            </a:r>
            <a:r>
              <a:rPr lang="en-US" sz="4800" dirty="0" smtClean="0"/>
              <a:t> says that his father is a teacher.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1371600"/>
            <a:ext cx="59436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Teacher’s Identity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19200" y="2743200"/>
            <a:ext cx="8229600" cy="3048000"/>
            <a:chOff x="1219200" y="2819400"/>
            <a:chExt cx="8229600" cy="3048000"/>
          </a:xfrm>
        </p:grpSpPr>
        <p:sp>
          <p:nvSpPr>
            <p:cNvPr id="6" name="Content Placeholder 3"/>
            <p:cNvSpPr txBox="1">
              <a:spLocks/>
            </p:cNvSpPr>
            <p:nvPr/>
          </p:nvSpPr>
          <p:spPr>
            <a:xfrm>
              <a:off x="4114800" y="2826429"/>
              <a:ext cx="5334000" cy="304097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Md.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Hamid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Ullah</a:t>
              </a:r>
              <a:endPara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B.A(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Hons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), M.A (English)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34</a:t>
              </a:r>
              <a:r>
                <a:rPr kumimoji="0" lang="en-US" sz="2800" b="1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BCS (Non Cadre)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Assistant Teacher ( English 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Daulatkhan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Govt. High School,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Bhola</a:t>
              </a:r>
              <a:endPara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pic>
          <p:nvPicPr>
            <p:cNvPr id="10" name="Picture 9" descr="BCS New 63 K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2819400"/>
              <a:ext cx="2895600" cy="30480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971800"/>
            <a:ext cx="9601200" cy="3200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Ali says to me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do not play. ’’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She says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How poor I am !’’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He says to me, “What are you doing?”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 He says to me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Let us go to school.’’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0" y="685800"/>
            <a:ext cx="3810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Evaluation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600200"/>
            <a:ext cx="9144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Change the Sentences From Direct to Indirect Speech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905000"/>
            <a:ext cx="9144000" cy="4114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 Ali </a:t>
            </a:r>
            <a:r>
              <a:rPr lang="en-US" sz="3600" b="1" dirty="0" smtClean="0">
                <a:solidFill>
                  <a:schemeClr val="tx1"/>
                </a:solidFill>
              </a:rPr>
              <a:t>says me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that he does not play.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 She </a:t>
            </a:r>
            <a:r>
              <a:rPr lang="en-US" sz="3600" b="1" dirty="0" smtClean="0">
                <a:solidFill>
                  <a:schemeClr val="tx1"/>
                </a:solidFill>
              </a:rPr>
              <a:t>exclaims with sorrow that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she is very poor.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 She asks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me what I am doing .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 He </a:t>
            </a:r>
            <a:r>
              <a:rPr lang="en-US" sz="3600" b="1" dirty="0" smtClean="0">
                <a:solidFill>
                  <a:schemeClr val="tx1"/>
                </a:solidFill>
              </a:rPr>
              <a:t>suggests me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going to school.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914400"/>
            <a:ext cx="3810000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Answers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150000"/>
              </a:lnSpc>
            </a:pPr>
            <a:r>
              <a:rPr lang="en-US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 following speech from direct to indirect—</a:t>
            </a:r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spc="-100" dirty="0" smtClean="0">
                <a:solidFill>
                  <a:schemeClr val="tx1"/>
                </a:solidFill>
                <a:latin typeface="Book Antiqua" pitchFamily="18" charset="0"/>
              </a:rPr>
              <a:t>He said to me ,” I know you.”</a:t>
            </a:r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spc="-100" dirty="0" smtClean="0">
                <a:solidFill>
                  <a:schemeClr val="tx1"/>
                </a:solidFill>
                <a:latin typeface="Book Antiqua" pitchFamily="18" charset="0"/>
              </a:rPr>
              <a:t>My friend said to me,” Are you a good student?”</a:t>
            </a:r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spc="-100" dirty="0" smtClean="0">
                <a:solidFill>
                  <a:schemeClr val="tx1"/>
                </a:solidFill>
                <a:latin typeface="Book Antiqua" pitchFamily="18" charset="0"/>
              </a:rPr>
              <a:t>The teacher said to the student, “ Learn English.”</a:t>
            </a:r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spc="-100" dirty="0" err="1" smtClean="0">
                <a:solidFill>
                  <a:schemeClr val="tx1"/>
                </a:solidFill>
                <a:latin typeface="Book Antiqua" pitchFamily="18" charset="0"/>
              </a:rPr>
              <a:t>Rakib</a:t>
            </a:r>
            <a:r>
              <a:rPr lang="en-US" sz="2800" b="1" spc="-100" dirty="0" smtClean="0">
                <a:solidFill>
                  <a:schemeClr val="tx1"/>
                </a:solidFill>
                <a:latin typeface="Book Antiqua" pitchFamily="18" charset="0"/>
              </a:rPr>
              <a:t> said to </a:t>
            </a:r>
            <a:r>
              <a:rPr lang="en-US" sz="2800" b="1" spc="-100" dirty="0" err="1" smtClean="0">
                <a:solidFill>
                  <a:schemeClr val="tx1"/>
                </a:solidFill>
                <a:latin typeface="Book Antiqua" pitchFamily="18" charset="0"/>
              </a:rPr>
              <a:t>Jakia</a:t>
            </a:r>
            <a:r>
              <a:rPr lang="en-US" sz="2800" b="1" spc="-100" dirty="0" smtClean="0">
                <a:solidFill>
                  <a:schemeClr val="tx1"/>
                </a:solidFill>
                <a:latin typeface="Book Antiqua" pitchFamily="18" charset="0"/>
              </a:rPr>
              <a:t>, “ How beautiful you are!”</a:t>
            </a:r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spc="-100" dirty="0" err="1" smtClean="0">
                <a:solidFill>
                  <a:schemeClr val="tx1"/>
                </a:solidFill>
                <a:latin typeface="Book Antiqua" pitchFamily="18" charset="0"/>
              </a:rPr>
              <a:t>Karim</a:t>
            </a:r>
            <a:r>
              <a:rPr lang="en-US" sz="2800" b="1" spc="-100" dirty="0" smtClean="0">
                <a:solidFill>
                  <a:schemeClr val="tx1"/>
                </a:solidFill>
                <a:latin typeface="Book Antiqua" pitchFamily="18" charset="0"/>
              </a:rPr>
              <a:t> said to Kabila,” May you recover soon.”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00400" y="304800"/>
            <a:ext cx="4038600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Homework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unnamed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52400"/>
            <a:ext cx="2209800" cy="1371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960x0.jpg"/>
          <p:cNvPicPr>
            <a:picLocks noChangeAspect="1"/>
          </p:cNvPicPr>
          <p:nvPr/>
        </p:nvPicPr>
        <p:blipFill>
          <a:blip r:embed="rId4"/>
          <a:srcRect l="11667" r="10833" b="22727"/>
          <a:stretch>
            <a:fillRect/>
          </a:stretch>
        </p:blipFill>
        <p:spPr>
          <a:xfrm>
            <a:off x="304800" y="228600"/>
            <a:ext cx="2667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WideeyedThriftyBarebirdbat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9906000" cy="2971800"/>
          </a:xfrm>
          <a:prstGeom prst="rect">
            <a:avLst/>
          </a:prstGeom>
        </p:spPr>
      </p:pic>
      <p:pic>
        <p:nvPicPr>
          <p:cNvPr id="11" name="Picture 10" descr="bo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447800"/>
            <a:ext cx="2355706" cy="1676400"/>
          </a:xfrm>
          <a:prstGeom prst="rect">
            <a:avLst/>
          </a:prstGeom>
        </p:spPr>
      </p:pic>
      <p:pic>
        <p:nvPicPr>
          <p:cNvPr id="12" name="Picture 2" descr="C:\Users\lokman pdbf\Desktop\112b746a2182417b2a947d949798c9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447800"/>
            <a:ext cx="2105888" cy="16764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1219200" y="228600"/>
            <a:ext cx="73914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Stay Home-Stay Safe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3276600" y="914400"/>
            <a:ext cx="2978133" cy="11080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Class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33400" y="2286000"/>
            <a:ext cx="6324600" cy="3657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Class     : Nine / 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Subject : English 2</a:t>
            </a:r>
            <a:r>
              <a:rPr kumimoji="0" lang="en-US" sz="4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Grammar Part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3615" y="2285999"/>
            <a:ext cx="2597585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" y="381000"/>
            <a:ext cx="9372600" cy="5562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rgbClr val="FFFF00"/>
                </a:solidFill>
                <a:latin typeface="Book Antiqua" pitchFamily="18" charset="0"/>
              </a:rPr>
              <a:t>Let’s </a:t>
            </a:r>
            <a:r>
              <a:rPr lang="en-US" sz="8000" b="1" dirty="0" smtClean="0">
                <a:solidFill>
                  <a:srgbClr val="FFFF00"/>
                </a:solidFill>
                <a:latin typeface="Book Antiqua" pitchFamily="18" charset="0"/>
              </a:rPr>
              <a:t>see some  </a:t>
            </a:r>
            <a:r>
              <a:rPr lang="en-US" sz="8000" b="1" dirty="0">
                <a:solidFill>
                  <a:srgbClr val="FFFF00"/>
                </a:solidFill>
                <a:latin typeface="Book Antiqua" pitchFamily="18" charset="0"/>
              </a:rPr>
              <a:t>texts </a:t>
            </a:r>
            <a:r>
              <a:rPr lang="en-US" sz="8000" b="1" dirty="0" smtClean="0">
                <a:solidFill>
                  <a:srgbClr val="FFFF00"/>
                </a:solidFill>
                <a:latin typeface="Book Antiqua" pitchFamily="18" charset="0"/>
              </a:rPr>
              <a:t>and  </a:t>
            </a:r>
            <a:r>
              <a:rPr lang="en-US" sz="8000" b="1" dirty="0">
                <a:solidFill>
                  <a:srgbClr val="FFFF00"/>
                </a:solidFill>
                <a:latin typeface="Book Antiqua" pitchFamily="18" charset="0"/>
              </a:rPr>
              <a:t>guess something.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1828800"/>
            <a:ext cx="62103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She says, “ I am eating rice.”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2590800"/>
            <a:ext cx="4636851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5388114"/>
            <a:ext cx="75438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ook Antiqua" pitchFamily="18" charset="0"/>
              </a:rPr>
              <a:t>She says that she is eating rice.</a:t>
            </a:r>
            <a:endParaRPr lang="en-US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762000"/>
            <a:ext cx="42672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Read the sentence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4800" b="1" dirty="0" smtClean="0">
              <a:solidFill>
                <a:schemeClr val="tx1"/>
              </a:solidFill>
            </a:endParaRPr>
          </a:p>
          <a:p>
            <a:pPr lvl="1"/>
            <a:endParaRPr lang="en-US" sz="4800" b="1" dirty="0" smtClean="0">
              <a:solidFill>
                <a:schemeClr val="tx1"/>
              </a:solidFill>
            </a:endParaRPr>
          </a:p>
          <a:p>
            <a:pPr lvl="1"/>
            <a:endParaRPr lang="en-US" sz="4800" b="1" dirty="0" smtClean="0">
              <a:solidFill>
                <a:schemeClr val="tx1"/>
              </a:solidFill>
            </a:endParaRPr>
          </a:p>
          <a:p>
            <a:pPr lvl="1"/>
            <a:endParaRPr lang="en-US" sz="4800" b="1" dirty="0" smtClean="0">
              <a:solidFill>
                <a:schemeClr val="tx1"/>
              </a:solidFill>
            </a:endParaRPr>
          </a:p>
          <a:p>
            <a:pPr lvl="1"/>
            <a:r>
              <a:rPr lang="en-US" sz="4800" b="1" dirty="0" smtClean="0">
                <a:solidFill>
                  <a:schemeClr val="tx1"/>
                </a:solidFill>
              </a:rPr>
              <a:t>1. She says, “ I am well”.</a:t>
            </a:r>
          </a:p>
          <a:p>
            <a:pPr lvl="1"/>
            <a:r>
              <a:rPr lang="en-US" sz="4800" b="1" dirty="0" smtClean="0">
                <a:solidFill>
                  <a:schemeClr val="tx1"/>
                </a:solidFill>
              </a:rPr>
              <a:t>	She says that she is well.</a:t>
            </a:r>
          </a:p>
          <a:p>
            <a:pPr lvl="1"/>
            <a:r>
              <a:rPr lang="en-US" sz="4800" b="1" dirty="0" smtClean="0">
                <a:solidFill>
                  <a:schemeClr val="tx1"/>
                </a:solidFill>
              </a:rPr>
              <a:t>2. She said, “ I am going to school”.</a:t>
            </a:r>
          </a:p>
          <a:p>
            <a:pPr lvl="1"/>
            <a:r>
              <a:rPr lang="en-US" sz="4400" b="1" dirty="0" smtClean="0">
                <a:solidFill>
                  <a:schemeClr val="tx1"/>
                </a:solidFill>
              </a:rPr>
              <a:t>	She said that she was going to school.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28600"/>
            <a:ext cx="876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800" b="1" u="sng" dirty="0" smtClean="0">
                <a:solidFill>
                  <a:srgbClr val="FFFF00"/>
                </a:solidFill>
              </a:rPr>
              <a:t>Read the sentences carefully:</a:t>
            </a:r>
          </a:p>
        </p:txBody>
      </p:sp>
      <p:pic>
        <p:nvPicPr>
          <p:cNvPr id="5" name="Picture 4" descr="geek-cartoon-face-expression-female-woman-girl-art-vector-15081980.jp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295400" y="1066800"/>
            <a:ext cx="3429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1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358" y="1066800"/>
            <a:ext cx="3978442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533400" y="3124200"/>
            <a:ext cx="8915400" cy="2667000"/>
          </a:xfrm>
          <a:prstGeom prst="doubleWave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Book Antiqua" pitchFamily="18" charset="0"/>
              </a:rPr>
              <a:t>Direct and Indirect Speech/ Narration</a:t>
            </a:r>
            <a:endParaRPr lang="en-US" sz="6000" b="1" dirty="0">
              <a:latin typeface="Book Antiqua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09600" y="457200"/>
            <a:ext cx="8458200" cy="2743200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Can you guess what we are going to discuss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762000" y="990600"/>
            <a:ext cx="7772400" cy="1447800"/>
          </a:xfrm>
          <a:prstGeom prst="fram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  <a:t>Our Today’s lesson is-</a:t>
            </a:r>
            <a:endParaRPr lang="en-US" sz="5400" b="1" dirty="0">
              <a:effectLst>
                <a:innerShdw blurRad="114300">
                  <a:prstClr val="black"/>
                </a:innerShdw>
              </a:effectLst>
              <a:latin typeface="Book Antiqua" pitchFamily="18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533400" y="3048000"/>
            <a:ext cx="8305800" cy="2057400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Book Antiqua" pitchFamily="18" charset="0"/>
              </a:rPr>
              <a:t>Narration </a:t>
            </a:r>
          </a:p>
          <a:p>
            <a:pPr algn="ctr"/>
            <a:r>
              <a:rPr lang="en-US" sz="4400" b="1" dirty="0" smtClean="0">
                <a:latin typeface="Book Antiqua" pitchFamily="18" charset="0"/>
              </a:rPr>
              <a:t>Part-1 (Sentences Narration)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981200"/>
            <a:ext cx="9067800" cy="3124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this class, we will be able to learn…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what narration is,</a:t>
            </a: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kinds of narration,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the rules of narration (Present and future tense)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09800" y="762000"/>
            <a:ext cx="4648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Learning  Outcomes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560</TotalTime>
  <Words>700</Words>
  <Application>Microsoft Office PowerPoint</Application>
  <PresentationFormat>A4 Paper (210x297 mm)</PresentationFormat>
  <Paragraphs>108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Hamid Ullah</dc:creator>
  <cp:lastModifiedBy>DELL</cp:lastModifiedBy>
  <cp:revision>56</cp:revision>
  <dcterms:created xsi:type="dcterms:W3CDTF">2006-08-16T00:00:00Z</dcterms:created>
  <dcterms:modified xsi:type="dcterms:W3CDTF">2020-10-04T16:20:57Z</dcterms:modified>
</cp:coreProperties>
</file>