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84" r:id="rId4"/>
    <p:sldId id="279" r:id="rId5"/>
    <p:sldId id="263" r:id="rId6"/>
    <p:sldId id="302" r:id="rId7"/>
    <p:sldId id="303" r:id="rId8"/>
    <p:sldId id="270" r:id="rId9"/>
    <p:sldId id="288" r:id="rId10"/>
    <p:sldId id="297" r:id="rId11"/>
    <p:sldId id="298" r:id="rId12"/>
    <p:sldId id="304" r:id="rId13"/>
    <p:sldId id="301" r:id="rId14"/>
    <p:sldId id="295" r:id="rId15"/>
    <p:sldId id="299" r:id="rId16"/>
    <p:sldId id="300" r:id="rId17"/>
    <p:sldId id="265" r:id="rId18"/>
    <p:sldId id="266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_basket_4_brwn_2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133600"/>
            <a:ext cx="7162800" cy="427649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81000"/>
            <a:ext cx="7315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13102" y="2667000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79765" y="609600"/>
            <a:ext cx="7502235" cy="5523131"/>
            <a:chOff x="117765" y="1066800"/>
            <a:chExt cx="7502235" cy="5523131"/>
          </a:xfrm>
        </p:grpSpPr>
        <p:grpSp>
          <p:nvGrpSpPr>
            <p:cNvPr id="11" name="Group 10"/>
            <p:cNvGrpSpPr/>
            <p:nvPr/>
          </p:nvGrpSpPr>
          <p:grpSpPr>
            <a:xfrm>
              <a:off x="117765" y="1086728"/>
              <a:ext cx="4682835" cy="4552072"/>
              <a:chOff x="2389697" y="381000"/>
              <a:chExt cx="4682835" cy="45520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962400" y="1752600"/>
                <a:ext cx="1752600" cy="17526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505200" y="1371600"/>
                <a:ext cx="2590800" cy="25908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110132" y="914400"/>
                <a:ext cx="3581400" cy="35814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729132" y="513472"/>
                <a:ext cx="4343400" cy="43434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45129" y="2286000"/>
                <a:ext cx="846667" cy="762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/>
                  <a:t>+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72000" y="381000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32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762000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  <a:endPara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72000" y="1295400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8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72000" y="1676400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2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557932" y="33328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K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57932" y="37900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557932" y="43234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M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557932" y="46282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N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389697" y="26470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n=4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37497" y="26470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n=1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59517" y="26470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n=2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8462" y="2647072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n=3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486400" y="1066800"/>
              <a:ext cx="2133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র্থ শক্তিস্তর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৩য় শক্তিস্তর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২য় শক্তিস্তর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১ম শক্তিস্তর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3352800" y="1295400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3505200" y="1828800"/>
              <a:ext cx="1676400" cy="14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3276600" y="2286000"/>
              <a:ext cx="1905000" cy="16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3276600" y="2817746"/>
              <a:ext cx="1905000" cy="16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2971800" y="3352800"/>
              <a:ext cx="2286000" cy="2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62000" y="5943600"/>
              <a:ext cx="5801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বিভিন্ন শক্তিস্তরে ইলেকট্রন ধারন ক্ষমতা।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05800" cy="107721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</a:t>
            </a:r>
            <a:r>
              <a:rPr lang="en-US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spc="38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pc="38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এ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খানে</a:t>
            </a:r>
            <a:r>
              <a:rPr lang="en-US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  </a:t>
            </a:r>
            <a:r>
              <a:rPr lang="en-US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8382000" cy="35394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n=1,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K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শেলের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ধারনক্ষমতা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NikoshBAN" pitchFamily="2" charset="0"/>
              </a:rPr>
              <a:t>2X1</a:t>
            </a:r>
            <a:r>
              <a:rPr lang="en-US" sz="3200" baseline="30000" dirty="0">
                <a:solidFill>
                  <a:srgbClr val="00B050"/>
                </a:solidFill>
                <a:latin typeface="+mj-lt"/>
                <a:cs typeface="NikoshBAN" pitchFamily="2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+mj-lt"/>
                <a:cs typeface="NikoshBAN" pitchFamily="2" charset="0"/>
              </a:rPr>
              <a:t>=2</a:t>
            </a:r>
            <a:endParaRPr lang="en-US" sz="3200" baseline="30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cs typeface="NikoshBAN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n=2, </a:t>
            </a:r>
            <a:r>
              <a:rPr lang="en-US" sz="3200" b="1" dirty="0">
                <a:solidFill>
                  <a:srgbClr val="C00000"/>
                </a:solidFill>
                <a:cs typeface="NikoshBAN" pitchFamily="2" charset="0"/>
              </a:rPr>
              <a:t>L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শেলের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ধারনক্ষমতা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solidFill>
                  <a:srgbClr val="C00000"/>
                </a:solidFill>
                <a:cs typeface="NikoshBAN" pitchFamily="2" charset="0"/>
              </a:rPr>
              <a:t>2x2</a:t>
            </a:r>
            <a:r>
              <a:rPr lang="en-US" sz="3200" baseline="30000" dirty="0">
                <a:solidFill>
                  <a:srgbClr val="C00000"/>
                </a:solidFill>
                <a:cs typeface="NikoshBAN" pitchFamily="2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cs typeface="NikoshBAN" pitchFamily="2" charset="0"/>
              </a:rPr>
              <a:t>=8</a:t>
            </a:r>
          </a:p>
          <a:p>
            <a:endParaRPr lang="en-US" sz="3200" dirty="0">
              <a:cs typeface="NikoshBAN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n=3,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শেলের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ধারনক্ষমতা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solidFill>
                  <a:srgbClr val="0070C0"/>
                </a:solidFill>
                <a:cs typeface="NikoshBAN" pitchFamily="2" charset="0"/>
              </a:rPr>
              <a:t>2x3</a:t>
            </a:r>
            <a:r>
              <a:rPr lang="en-US" sz="3200" baseline="30000" dirty="0">
                <a:solidFill>
                  <a:srgbClr val="0070C0"/>
                </a:solidFill>
                <a:cs typeface="NikoshBAN" pitchFamily="2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cs typeface="NikoshBAN" pitchFamily="2" charset="0"/>
              </a:rPr>
              <a:t>=18</a:t>
            </a:r>
          </a:p>
          <a:p>
            <a:endParaRPr lang="en-US" sz="3200" dirty="0">
              <a:cs typeface="NikoshBAN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n=4,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শেলের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ধারনক্ষমতা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solidFill>
                  <a:srgbClr val="7030A0"/>
                </a:solidFill>
                <a:cs typeface="NikoshBAN" pitchFamily="2" charset="0"/>
              </a:rPr>
              <a:t>2x4</a:t>
            </a:r>
            <a:r>
              <a:rPr lang="en-US" sz="3200" baseline="30000" dirty="0">
                <a:solidFill>
                  <a:srgbClr val="7030A0"/>
                </a:solidFill>
                <a:cs typeface="NikoshBAN" pitchFamily="2" charset="0"/>
              </a:rPr>
              <a:t>2</a:t>
            </a:r>
            <a:r>
              <a:rPr lang="en-US" sz="3200" dirty="0">
                <a:solidFill>
                  <a:srgbClr val="7030A0"/>
                </a:solidFill>
                <a:cs typeface="NikoshBAN" pitchFamily="2" charset="0"/>
              </a:rPr>
              <a:t>=32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18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3.7.1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990600"/>
            <a:ext cx="7848600" cy="3733800"/>
            <a:chOff x="609600" y="762000"/>
            <a:chExt cx="7848600" cy="3733800"/>
          </a:xfrm>
        </p:grpSpPr>
        <p:sp>
          <p:nvSpPr>
            <p:cNvPr id="4" name="Rounded Rectangle 3"/>
            <p:cNvSpPr/>
            <p:nvPr/>
          </p:nvSpPr>
          <p:spPr>
            <a:xfrm>
              <a:off x="609600" y="762000"/>
              <a:ext cx="7848600" cy="3733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শক্তিস্তরে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উপস্তর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শক্তিস্তরে উপস্তর ১ টি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1s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 শক্তিস্তরে উপস্তর ২ টি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2s 2p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৩য় শক্তিস্তরে উপস্তর ৩ টি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3s 3p 3d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৪র্থ শক্তিস্তরে উপস্তর ৪ টি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4s 4p 4d 4f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419600" y="2362200"/>
              <a:ext cx="122137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419600" y="2895600"/>
              <a:ext cx="122137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95800" y="3429000"/>
              <a:ext cx="122137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495800" y="4038600"/>
              <a:ext cx="122137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609600" y="5105400"/>
            <a:ext cx="7924800" cy="1371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উপস্তরে সর্বোচ্চ ইলেকট্রন সংখ্যা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2, p = 6, d = 10, f = 14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3.7.2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914400"/>
            <a:ext cx="7848600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আউফবাউ 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অরবিটালে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ক্রমান্বয়ে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উচ্চশক্তির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অরবিটালে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362200"/>
            <a:ext cx="7848600" cy="27432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n=1,2,3,4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S=0, p =1, d=2 , f=3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অরবিটালে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শক্তিও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অরবিটালে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5334000"/>
            <a:ext cx="77724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3+2=5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4p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n+l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4+0=4</a:t>
            </a:r>
          </a:p>
          <a:p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4p </a:t>
            </a:r>
            <a:r>
              <a:rPr lang="en-US" sz="2800" dirty="0">
                <a:solidFill>
                  <a:srgbClr val="002060"/>
                </a:solidFill>
                <a:cs typeface="Calibri"/>
              </a:rPr>
              <a:t>&lt;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3d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181350" y="932795"/>
            <a:ext cx="3676650" cy="4401205"/>
            <a:chOff x="3181350" y="932795"/>
            <a:chExt cx="3676650" cy="4401205"/>
          </a:xfrm>
        </p:grpSpPr>
        <p:sp>
          <p:nvSpPr>
            <p:cNvPr id="2" name="TextBox 1"/>
            <p:cNvSpPr txBox="1"/>
            <p:nvPr/>
          </p:nvSpPr>
          <p:spPr>
            <a:xfrm>
              <a:off x="3333750" y="932795"/>
              <a:ext cx="35052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1s</a:t>
              </a:r>
            </a:p>
            <a:p>
              <a:r>
                <a:rPr lang="en-US" sz="4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2p</a:t>
              </a:r>
            </a:p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3s   </a:t>
              </a:r>
              <a:r>
                <a:rPr lang="en-US" sz="4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3d</a:t>
              </a:r>
            </a:p>
            <a:p>
              <a:r>
                <a:rPr lang="en-US" sz="4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4s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4p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4d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4f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5s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5p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5d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r>
                <a:rPr lang="en-US" sz="4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6s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6p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r>
                <a:rPr lang="en-US" sz="40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7s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3257550" y="1119830"/>
              <a:ext cx="685800" cy="609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3333750" y="1272230"/>
              <a:ext cx="990600" cy="8805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3181350" y="1577030"/>
              <a:ext cx="1504950" cy="13377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3196446" y="1577028"/>
              <a:ext cx="2270905" cy="205740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3638550" y="2339030"/>
              <a:ext cx="3219450" cy="2861733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3486150" y="1958030"/>
              <a:ext cx="2286000" cy="20235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3181350" y="2220496"/>
              <a:ext cx="2971800" cy="264159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6200" y="5358825"/>
            <a:ext cx="8991600" cy="636150"/>
            <a:chOff x="76200" y="5358825"/>
            <a:chExt cx="8991600" cy="63615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5410200"/>
              <a:ext cx="1447800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শক্তিক্রম:</a:t>
              </a:r>
              <a:endParaRPr lang="en-US" sz="4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542038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1s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5410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</a:rPr>
                <a:t>2s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4600" y="54102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2p 3s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9000" y="5358825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3p 4s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5800" y="54102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3d 4p 5s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43600" y="54102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4d 5p 6s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9000" y="54102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4f 5d 6p7s</a:t>
              </a:r>
              <a:endParaRPr lang="en-US" dirty="0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381000" y="2438400"/>
            <a:ext cx="2133600" cy="152400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আউফবাউ নীতি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6757"/>
            <a:ext cx="4800600" cy="63709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H(1)=1s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He(2)=1s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Li(3)=1s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Be(4)= 1s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B(5)= 1s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… … … … … … … …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Ne(10)= 1s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Na(11)= 1s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Mg(12)= 1s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Al(13) = 1s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…  …  …  …  … …  …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(18)= 1s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K(19)= 1s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4s</a:t>
            </a:r>
            <a:r>
              <a:rPr lang="en-US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Ca ( 20 ) = 1s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2s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2p</a:t>
            </a:r>
            <a:r>
              <a:rPr lang="en-US" sz="2400" baseline="30000" dirty="0">
                <a:solidFill>
                  <a:srgbClr val="C00000"/>
                </a:solidFill>
              </a:rPr>
              <a:t>6</a:t>
            </a:r>
            <a:r>
              <a:rPr lang="en-US" sz="2400" dirty="0">
                <a:solidFill>
                  <a:srgbClr val="C00000"/>
                </a:solidFill>
              </a:rPr>
              <a:t> 3s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3p</a:t>
            </a:r>
            <a:r>
              <a:rPr lang="en-US" sz="2400" baseline="30000" dirty="0">
                <a:solidFill>
                  <a:srgbClr val="C00000"/>
                </a:solidFill>
              </a:rPr>
              <a:t>6</a:t>
            </a:r>
            <a:r>
              <a:rPr lang="en-US" sz="2400" dirty="0">
                <a:solidFill>
                  <a:srgbClr val="C00000"/>
                </a:solidFill>
              </a:rPr>
              <a:t> 3d</a:t>
            </a:r>
            <a:r>
              <a:rPr lang="en-US" sz="2400" baseline="30000" dirty="0">
                <a:solidFill>
                  <a:srgbClr val="C00000"/>
                </a:solidFill>
              </a:rPr>
              <a:t>0</a:t>
            </a:r>
            <a:r>
              <a:rPr lang="en-US" sz="2400" dirty="0">
                <a:solidFill>
                  <a:srgbClr val="C00000"/>
                </a:solidFill>
              </a:rPr>
              <a:t> 4s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 (21) =1s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 …  …  …  …  …  …  …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Zn(30)= 1s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4s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37070" y="2133600"/>
            <a:ext cx="2673530" cy="3200400"/>
            <a:chOff x="2743200" y="574964"/>
            <a:chExt cx="3676651" cy="4401206"/>
          </a:xfrm>
        </p:grpSpPr>
        <p:sp>
          <p:nvSpPr>
            <p:cNvPr id="7" name="TextBox 6"/>
            <p:cNvSpPr txBox="1"/>
            <p:nvPr/>
          </p:nvSpPr>
          <p:spPr>
            <a:xfrm>
              <a:off x="2895600" y="574964"/>
              <a:ext cx="3505200" cy="440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1s</a:t>
              </a:r>
            </a:p>
            <a:p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2p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3s   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3d</a:t>
              </a:r>
            </a:p>
            <a:p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4s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4f</a:t>
              </a:r>
            </a:p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5s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r>
                <a:rPr lang="en-US" sz="2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6s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7s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819400" y="761999"/>
              <a:ext cx="685799" cy="60959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2895600" y="914399"/>
              <a:ext cx="990600" cy="8805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2743200" y="1219200"/>
              <a:ext cx="1504950" cy="13377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2758296" y="1219197"/>
              <a:ext cx="2270904" cy="205740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3200401" y="1981199"/>
              <a:ext cx="3219450" cy="2861733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3048000" y="1600200"/>
              <a:ext cx="2286000" cy="20235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2743200" y="1862665"/>
              <a:ext cx="2971800" cy="264159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6019800" y="304800"/>
            <a:ext cx="2590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= 2,          p = 6,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 = 10,        f = 14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400800" cy="20621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 (24) =1s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 (24) =1s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4s</a:t>
            </a:r>
            <a:r>
              <a:rPr lang="en-US" sz="32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962400"/>
            <a:ext cx="6400800" cy="20621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 (29) =1s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 (29) =1s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2p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3p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4s</a:t>
            </a:r>
            <a:r>
              <a:rPr lang="en-US" sz="3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3.7.3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ব্যতিক্রম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2209800"/>
            <a:ext cx="2819400" cy="1828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128897"/>
            <a:ext cx="5257800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* ইলেকট্রন বিন্যাস কী?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* পরমানুর কেন্দ্রে কী থাকে?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* ৩য় শক্তিস্তরে সর্বোচ্চ কতটি ইলেকট্রন থাকতে পারে?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533400" y="609600"/>
            <a:ext cx="8229600" cy="160020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819400"/>
            <a:ext cx="8534400" cy="3124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19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ইলেক্ট্রণটি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অরবিটালে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অরবিটালে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#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ইলেক্ট্রণ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ব্যতিক্রমধর্মী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-to-say-goodbye.jpg"/>
          <p:cNvPicPr>
            <a:picLocks noChangeAspect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>
          <a:xfrm>
            <a:off x="228600" y="1981200"/>
            <a:ext cx="8763000" cy="46735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28600" y="228600"/>
            <a:ext cx="8763000" cy="1600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9600" b="1" i="0" u="none" strike="noStrike" kern="1200" cap="none" spc="0" normalizeH="0" baseline="0" noProof="0" dirty="0"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838200"/>
            <a:ext cx="3886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286001"/>
            <a:ext cx="3810000" cy="29238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i="1" dirty="0">
                <a:latin typeface="NikoshBAN" pitchFamily="2" charset="0"/>
                <a:cs typeface="NikoshBAN" pitchFamily="2" charset="0"/>
              </a:rPr>
              <a:t>মোহাঃ আব্দুর রাজ্জাক</a:t>
            </a:r>
            <a:br>
              <a:rPr lang="bn-IN" sz="4000" i="1" dirty="0">
                <a:latin typeface="NikoshBAN" pitchFamily="2" charset="0"/>
                <a:cs typeface="NikoshBAN" pitchFamily="2" charset="0"/>
              </a:rPr>
            </a:br>
            <a:r>
              <a:rPr lang="bn-IN" sz="4000" i="1" dirty="0">
                <a:latin typeface="NikoshBAN" pitchFamily="2" charset="0"/>
                <a:cs typeface="NikoshBAN" pitchFamily="2" charset="0"/>
              </a:rPr>
              <a:t>ইন্সট্রাক্টর (রসায়ন)</a:t>
            </a:r>
            <a:br>
              <a:rPr lang="bn-IN" sz="4000" i="1" dirty="0">
                <a:latin typeface="NikoshBAN" pitchFamily="2" charset="0"/>
                <a:cs typeface="NikoshBAN" pitchFamily="2" charset="0"/>
              </a:rPr>
            </a:br>
            <a:r>
              <a:rPr lang="bn-IN" sz="4000" i="1" dirty="0">
                <a:latin typeface="NikoshBAN" pitchFamily="2" charset="0"/>
                <a:cs typeface="NikoshBAN" pitchFamily="2" charset="0"/>
              </a:rPr>
              <a:t>টি.এস.সি.</a:t>
            </a:r>
            <a:r>
              <a:rPr lang="en-US" sz="4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>
                <a:latin typeface="NikoshBAN" pitchFamily="2" charset="0"/>
                <a:cs typeface="NikoshBAN" pitchFamily="2" charset="0"/>
              </a:rPr>
              <a:t>মেহেরপুর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286000"/>
            <a:ext cx="3810000" cy="29238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শ্রেনী: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বিষয়: রসায়ন-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1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অধ্যায়: পদার্থের গঠন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3.7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4200" y="2133600"/>
          <a:ext cx="2286000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286000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26D6CD2-8EF0-4759-AF1C-2DDC913AE924}"/>
              </a:ext>
            </a:extLst>
          </p:cNvPr>
          <p:cNvSpPr/>
          <p:nvPr/>
        </p:nvSpPr>
        <p:spPr>
          <a:xfrm>
            <a:off x="990600" y="381000"/>
            <a:ext cx="71628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307F32-78BC-4E6A-B5CB-1F9DE4194A9C}"/>
              </a:ext>
            </a:extLst>
          </p:cNvPr>
          <p:cNvSpPr/>
          <p:nvPr/>
        </p:nvSpPr>
        <p:spPr>
          <a:xfrm>
            <a:off x="906194" y="3352800"/>
            <a:ext cx="76200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পরমানুর </a:t>
            </a:r>
            <a:r>
              <a:rPr lang="en-US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শক্তিস্তরে </a:t>
            </a:r>
            <a:r>
              <a:rPr lang="bn-IN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ইলেকট্রন বিন্যাস</a:t>
            </a:r>
            <a:endParaRPr lang="en-US" sz="4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5" y="2392132"/>
            <a:ext cx="8153400" cy="2554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#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ইলেকট্রন বিন্যাস কী তা বলতে পারবে।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শক্তিস্তর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# কোন শক্তিস্তরে সর্বোচ্চ কতটি ইলেকট্রন থাকে তা  নির্ণয় করতে পারবে।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যে কোন মৌলের ইলেকট্রন বিন্যাস করতে পারবে।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514600" y="457200"/>
            <a:ext cx="3886200" cy="19050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9000" y="29718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1600200"/>
            <a:ext cx="39624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1295400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845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NikoshBAN" pitchFamily="2" charset="0"/>
              </a:rPr>
              <a:t>H ( 1 )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1678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876800" y="3731736"/>
            <a:ext cx="1981200" cy="2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419600" y="1521936"/>
            <a:ext cx="1981200" cy="2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34538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76200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বিন্যাস </a:t>
            </a:r>
            <a:endParaRPr lang="en-US" sz="4400" dirty="0"/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C 0.13611 -3.33333E-6 0.23334 0.12917 0.23334 0.28866 C 0.23334 0.44769 0.13611 0.57732 0.01667 0.57732 C -0.10295 0.57732 -0.2 0.44769 -0.2 0.28866 C -0.2 0.12917 -0.10295 -3.33333E-6 0.01667 -3.33333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219200"/>
            <a:ext cx="36576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3048000" y="1905000"/>
            <a:ext cx="2286000" cy="2286000"/>
            <a:chOff x="1447800" y="990600"/>
            <a:chExt cx="1066800" cy="1066800"/>
          </a:xfrm>
        </p:grpSpPr>
        <p:pic>
          <p:nvPicPr>
            <p:cNvPr id="6" name="Picture 5" descr="He.gif"/>
            <p:cNvPicPr>
              <a:picLocks noChangeAspect="1"/>
            </p:cNvPicPr>
            <p:nvPr/>
          </p:nvPicPr>
          <p:blipFill>
            <a:blip r:embed="rId2" cstate="print"/>
            <a:srcRect l="21858" t="21858" r="21311" b="21311"/>
            <a:stretch>
              <a:fillRect/>
            </a:stretch>
          </p:blipFill>
          <p:spPr>
            <a:xfrm>
              <a:off x="1524000" y="1143000"/>
              <a:ext cx="838200" cy="7620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447800" y="990600"/>
              <a:ext cx="10668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3810000" y="990600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86200" y="45720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334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He (2)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208 C 0.1224 -0.00208 0.2125 0.11679 0.2125 0.26365 C 0.2125 0.40981 0.1224 0.52937 0.0125 0.52937 C -0.09826 0.52937 -0.1875 0.40981 -0.1875 0.26365 C -0.1875 0.11679 -0.09826 -0.00208 0.0125 -0.00208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52431 C 0.11406 -0.52431 0.20416 -0.40556 0.20416 -0.25857 C 0.20416 -0.11297 0.11406 0.00717 0.00416 0.00717 C -0.10625 0.00717 -0.19584 -0.11297 -0.19584 -0.25857 C -0.19584 -0.40556 -0.10625 -0.52431 0.00416 -0.52431 Z " pathEditMode="relative" rAng="0" ptsTypes="fffff">
                                      <p:cBhvr>
                                        <p:cTn id="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38200" y="1447800"/>
            <a:ext cx="3276600" cy="4227731"/>
            <a:chOff x="381000" y="1447800"/>
            <a:chExt cx="3276600" cy="4227731"/>
          </a:xfrm>
        </p:grpSpPr>
        <p:grpSp>
          <p:nvGrpSpPr>
            <p:cNvPr id="10" name="Group 9"/>
            <p:cNvGrpSpPr/>
            <p:nvPr/>
          </p:nvGrpSpPr>
          <p:grpSpPr>
            <a:xfrm>
              <a:off x="381000" y="1447800"/>
              <a:ext cx="3276600" cy="3395749"/>
              <a:chOff x="2133600" y="762000"/>
              <a:chExt cx="4191000" cy="4343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815856" y="1639186"/>
                <a:ext cx="2819400" cy="2819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657600" y="2514601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/>
                  <a:t>+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133600" y="914400"/>
                <a:ext cx="4191000" cy="419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038600" y="15240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38600" y="41910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8600" y="7620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81000" y="50292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Li ( 3 ) = 2,1</a:t>
              </a:r>
              <a:endParaRPr lang="en-US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6800" y="1295400"/>
            <a:ext cx="3657600" cy="4380131"/>
            <a:chOff x="4267200" y="1295400"/>
            <a:chExt cx="3657600" cy="4380131"/>
          </a:xfrm>
        </p:grpSpPr>
        <p:grpSp>
          <p:nvGrpSpPr>
            <p:cNvPr id="27" name="Group 26"/>
            <p:cNvGrpSpPr/>
            <p:nvPr/>
          </p:nvGrpSpPr>
          <p:grpSpPr>
            <a:xfrm>
              <a:off x="4267200" y="1295400"/>
              <a:ext cx="3498273" cy="3498273"/>
              <a:chOff x="4267200" y="1295400"/>
              <a:chExt cx="3498273" cy="3498273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876800" y="1981200"/>
                <a:ext cx="2204258" cy="2204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34891" y="2665615"/>
                <a:ext cx="834044" cy="83404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/>
                  <a:t>+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343400" y="1414549"/>
                <a:ext cx="3276600" cy="3276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832764" y="1891145"/>
                <a:ext cx="297873" cy="2978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32764" y="3976254"/>
                <a:ext cx="297873" cy="2978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832764" y="1295400"/>
                <a:ext cx="297873" cy="2978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467600" y="2819400"/>
                <a:ext cx="297873" cy="2978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67200" y="2819400"/>
                <a:ext cx="297873" cy="2978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67400" y="4495800"/>
                <a:ext cx="297873" cy="29787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953000" y="50292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 </a:t>
              </a:r>
              <a:r>
                <a:rPr lang="en-US" sz="3600"/>
                <a:t>( 6 </a:t>
              </a:r>
              <a:r>
                <a:rPr lang="en-US" sz="3600" dirty="0"/>
                <a:t>) = 2 , 4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630" y="533400"/>
            <a:ext cx="4115140" cy="5385375"/>
            <a:chOff x="304630" y="533400"/>
            <a:chExt cx="4115140" cy="5385375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5334000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Kr ( 18 ) = 2, 8, 8</a:t>
              </a:r>
              <a:endParaRPr lang="en-US" dirty="0"/>
            </a:p>
          </p:txBody>
        </p:sp>
        <p:pic>
          <p:nvPicPr>
            <p:cNvPr id="5" name="Picture 4" descr="18-Ar-argon-electr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630" y="533400"/>
              <a:ext cx="4115140" cy="411743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495006" y="381000"/>
            <a:ext cx="4344194" cy="5537775"/>
            <a:chOff x="4495006" y="381000"/>
            <a:chExt cx="4344194" cy="5537775"/>
          </a:xfrm>
        </p:grpSpPr>
        <p:pic>
          <p:nvPicPr>
            <p:cNvPr id="6" name="Picture 5" descr="19-K-potassium-electr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81000"/>
              <a:ext cx="4191000" cy="42787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81600" y="5334000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K ( 19 ) = 2, 8, 8, 1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790700" y="3161506"/>
              <a:ext cx="5410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774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TSCM</cp:lastModifiedBy>
  <cp:revision>383</cp:revision>
  <dcterms:created xsi:type="dcterms:W3CDTF">2006-08-16T00:00:00Z</dcterms:created>
  <dcterms:modified xsi:type="dcterms:W3CDTF">2020-10-04T05:14:14Z</dcterms:modified>
</cp:coreProperties>
</file>