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71" r:id="rId10"/>
    <p:sldId id="267" r:id="rId11"/>
    <p:sldId id="268" r:id="rId12"/>
    <p:sldId id="269" r:id="rId13"/>
    <p:sldId id="28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86" d="100"/>
          <a:sy n="86" d="100"/>
        </p:scale>
        <p:origin x="-882" y="-4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17C78-38A8-4E96-99FA-41113A50B78C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436A6-83E7-445D-AC97-9052FDBB7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9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36A6-83E7-445D-AC97-9052FDBB71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36A6-83E7-445D-AC97-9052FDBB71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7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36A6-83E7-445D-AC97-9052FDBB71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20.gif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" y="1314628"/>
            <a:ext cx="3908002" cy="3600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114300"/>
            <a:ext cx="6248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292934"/>
                </a:solidFill>
              </a:rPr>
              <a:t>স্বাগতম</a:t>
            </a:r>
            <a:endParaRPr lang="en-US" sz="8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44958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287"/>
            <a:ext cx="480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Kw¤úDUvi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নেটওর্য়াক </a:t>
            </a:r>
            <a:endParaRPr lang="en-US" sz="4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88595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omputer-network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598" y="606089"/>
            <a:ext cx="2971655" cy="1419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Content Placeholder 3" descr="computer_network 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820" y="606089"/>
            <a:ext cx="2992580" cy="14190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Content Placeholder 3" descr="network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962" y="597277"/>
            <a:ext cx="2839114" cy="14190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00953" y="2072269"/>
            <a:ext cx="2971655" cy="15019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085812" y="2072269"/>
            <a:ext cx="2800748" cy="15019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51020" y="2046291"/>
            <a:ext cx="3078904" cy="150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48198" y="3595733"/>
            <a:ext cx="2866147" cy="1473563"/>
          </a:xfrm>
          <a:prstGeom prst="rect">
            <a:avLst/>
          </a:prstGeom>
          <a:ln w="9525" cap="flat" cmpd="sng" algn="ctr">
            <a:solidFill>
              <a:schemeClr val="accent4">
                <a:shade val="50000"/>
                <a:satMod val="103000"/>
              </a:schemeClr>
            </a:solidFill>
            <a:prstDash val="solid"/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11" name="Content Placeholder 3" descr="WAN 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7950" y="3548257"/>
            <a:ext cx="3069313" cy="150982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2" name="Content Placeholder 3" descr="WAN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7377" y="3627493"/>
            <a:ext cx="2781565" cy="14942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619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1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শ্লিষ্ট কিছু যন্ত্রপাতির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2090"/>
            <a:ext cx="2158478" cy="1928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0300" y="651365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 করে সে সার্ভার। অর্থাৎ সার্ভার হচ্ছে শক্তিশালী কম্পিউটার,  যেটি নেটওয়ার্কের অন্য কম্পিউটারকে নানা রকম সেবা দিয়ে থাকে</a:t>
            </a:r>
            <a:r>
              <a:rPr lang="bn-IN" sz="3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457450"/>
            <a:ext cx="1929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24724"/>
            <a:ext cx="2158478" cy="12670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4678" y="2114550"/>
            <a:ext cx="7290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ক্লায়েন্ট-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কম্পিউটার সার্ভার থেকে কোনো ধরনের তথ্য </a:t>
            </a:r>
            <a:endParaRPr lang="bn-IN" sz="28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ক্লায়েন্ট বলে। কম্পিউটার ব্যবহার করে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</a:p>
          <a:p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 পাঠালে কম্পিউটার হলো ক্লায়েন্ট</a:t>
            </a:r>
            <a:r>
              <a:rPr lang="bn-IN" sz="3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2158478" cy="1600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3443287"/>
            <a:ext cx="6705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মিডিয়া-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 ব্যবহার করে কম্পিউটারগুলো জুড়ে দেওয়া হয় সেটা হচ্ছে মিডিয়া।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বৈদ্যুতিক তার, কো-এক্সিয়াল তার ইত্যাদি । 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 rot="20135271">
            <a:off x="760042" y="2719931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19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"/>
            <a:ext cx="883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শ্লিষ্ট যন্ত্রপাতির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1807"/>
            <a:ext cx="2787203" cy="1635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3404" y="685800"/>
            <a:ext cx="64329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</a:t>
            </a:r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এডাপ্টার-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 সোজাসুজি নেটওয়ার্কের সাথে জুড়ে দেওয়া যায় না। সেটি করার জন্য কম্পিউটারের সাথে একটি নেটওয়ার্ক ইন্টারফেস কার্ড লাগাতে হয়। সেটি হল নেটওয়ার্ক এডাপটার।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400300"/>
            <a:ext cx="2787203" cy="1786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1" y="2400301"/>
            <a:ext cx="60519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রিসোর্স-</a:t>
            </a:r>
            <a:r>
              <a:rPr lang="bn-IN" sz="32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ক্লায়েন্টের </a:t>
            </a:r>
            <a:r>
              <a:rPr lang="bn-IN" sz="3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 ব্যবহারের জন্য যে সকল সুযোগ-সুবিধা দেওয়া হয়, তার সবই হচ্ছে রসোর্স। কম্পিউটারের সাথে একটি প্রিন্টার লাগানো থাকলে সেটি হল রিসোর্স।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29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6" y="514350"/>
            <a:ext cx="3276600" cy="2000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59055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</a:rPr>
              <a:t>ইউজার- সার্ভার থেকে যে ক্লায়েন্ট রির্সোস ব্যবহার করে, সে-ই ইউজার বা ব্যবহারকারী।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1" y="2628901"/>
            <a:ext cx="3355353" cy="2364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3800" y="2441585"/>
            <a:ext cx="5029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 ভিন্ন কম্পিউটারকে এক সাথে যুক্ত করতে হলে কিছু নিয়ম অনুসরন করতে হয়। এই নিয়মগুলোই হচ্ছে প্রটোকল। যেমন ইন্টারনেট ব্যবহার করার জন্য প্রটোকল হলো-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hyper text transfer protocol (http)</a:t>
            </a:r>
            <a:r>
              <a:rPr lang="bn-IN" sz="2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-44551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আরও কিছু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শ্লিষ্ট যন্ত্রপাতির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8694"/>
            <a:ext cx="7696200" cy="2467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145175" y="180113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371850"/>
            <a:ext cx="6629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নেটওর্য়াক </a:t>
            </a:r>
            <a:r>
              <a:rPr lang="bn-IN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 যন্ত্রপাতিগুলোর নাম লেখ। </a:t>
            </a:r>
            <a:endParaRPr lang="en-US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5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962" y="5179"/>
            <a:ext cx="6324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চার্টটি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33601" y="514350"/>
            <a:ext cx="2999747" cy="904528"/>
            <a:chOff x="3650706" y="-1676401"/>
            <a:chExt cx="2999747" cy="1206037"/>
          </a:xfrm>
        </p:grpSpPr>
        <p:sp>
          <p:nvSpPr>
            <p:cNvPr id="5" name="Rounded Rectangle 4"/>
            <p:cNvSpPr/>
            <p:nvPr/>
          </p:nvSpPr>
          <p:spPr>
            <a:xfrm>
              <a:off x="3650706" y="-1676401"/>
              <a:ext cx="2999747" cy="120603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650706" y="-1641076"/>
              <a:ext cx="2929099" cy="1135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120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Computer Network</a:t>
              </a:r>
              <a:r>
                <a:rPr kumimoji="0" lang="bn-BD" sz="2400" b="0" i="0" u="none" strike="noStrike" kern="1200" cap="none" spc="0" normalizeH="0" baseline="0" noProof="0" dirty="0" smtClean="0">
                  <a:ln/>
                  <a:effectLst/>
                  <a:uLnTx/>
                  <a:uFillTx/>
                  <a:latin typeface="SutonnyMJ" pitchFamily="2" charset="0"/>
                  <a:ea typeface="+mj-ea"/>
                  <a:cs typeface="NikoshBAN" pitchFamily="2" charset="0"/>
                </a:rPr>
                <a:t> </a:t>
              </a:r>
              <a:endParaRPr kumimoji="0" lang="en-US" sz="2400" b="0" i="0" u="none" strike="noStrike" kern="1200" cap="none" spc="0" normalizeH="0" baseline="0" noProof="0" dirty="0" smtClean="0">
                <a:ln/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8583" y="2167628"/>
            <a:ext cx="2286000" cy="101846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r>
              <a:rPr lang="en-US" sz="2400" dirty="0"/>
              <a:t>PAN  </a:t>
            </a:r>
          </a:p>
          <a:p>
            <a:pPr lvl="0">
              <a:defRPr/>
            </a:pPr>
            <a:r>
              <a:rPr lang="en-US" sz="2400" dirty="0"/>
              <a:t>(Personal Area  Network 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2514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430309" y="2065685"/>
            <a:ext cx="1938257" cy="105196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MAN</a:t>
            </a:r>
          </a:p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(Metropolitan Area </a:t>
            </a:r>
            <a:r>
              <a:rPr lang="en-US" sz="2800" dirty="0"/>
              <a:t>Network)  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2477273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372910" y="2165203"/>
            <a:ext cx="2057398" cy="101846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33144" y="2255100"/>
            <a:ext cx="148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274820" y="1399921"/>
            <a:ext cx="15240" cy="436415"/>
          </a:xfrm>
          <a:prstGeom prst="line">
            <a:avLst/>
          </a:prstGeom>
          <a:ln w="5715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0800000">
            <a:off x="1143001" y="1807760"/>
            <a:ext cx="3200398" cy="57150"/>
          </a:xfrm>
          <a:prstGeom prst="bentConnector3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65862" y="1822048"/>
            <a:ext cx="0" cy="277136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92580" y="1862397"/>
            <a:ext cx="0" cy="3328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435792" y="2099185"/>
            <a:ext cx="2505581" cy="101846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>
              <a:defRPr/>
            </a:pPr>
            <a:r>
              <a:rPr lang="en-US" dirty="0">
                <a:ln w="10541" cmpd="sng">
                  <a:prstDash val="solid"/>
                </a:ln>
              </a:rPr>
              <a:t>WAN </a:t>
            </a:r>
          </a:p>
          <a:p>
            <a:pPr lvl="0">
              <a:defRPr/>
            </a:pPr>
            <a:r>
              <a:rPr lang="en-US" dirty="0">
                <a:ln w="10541" cmpd="sng">
                  <a:prstDash val="solid"/>
                </a:ln>
              </a:rPr>
              <a:t>( Wide Area </a:t>
            </a:r>
            <a:r>
              <a:rPr lang="en-US" dirty="0" smtClean="0">
                <a:ln w="10541" cmpd="sng">
                  <a:prstDash val="solid"/>
                </a:ln>
              </a:rPr>
              <a:t>Network  </a:t>
            </a:r>
            <a:endParaRPr lang="en-US" dirty="0"/>
          </a:p>
          <a:p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7264510" y="1807761"/>
            <a:ext cx="19282" cy="2914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270778" y="1822048"/>
            <a:ext cx="3013478" cy="285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062699" y="1808887"/>
            <a:ext cx="0" cy="3300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354584" y="2255100"/>
            <a:ext cx="1916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ln w="10541" cmpd="sng">
                  <a:prstDash val="solid"/>
                </a:ln>
                <a:solidFill>
                  <a:schemeClr val="bg1"/>
                </a:solidFill>
              </a:rPr>
              <a:t>LAN </a:t>
            </a:r>
          </a:p>
          <a:p>
            <a:pPr lvl="0">
              <a:defRPr/>
            </a:pPr>
            <a:r>
              <a:rPr lang="en-US" dirty="0">
                <a:ln w="10541" cmpd="sng">
                  <a:prstDash val="solid"/>
                </a:ln>
                <a:solidFill>
                  <a:schemeClr val="bg1"/>
                </a:solidFill>
              </a:rPr>
              <a:t>( Local  Area Network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  <p:bldP spid="1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1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PAN- ( Personal  Area Network)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54" y="678032"/>
            <a:ext cx="4876800" cy="2046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2724150"/>
            <a:ext cx="7239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 নিজের সুবিধার কথা বিবেচনা করে যখন নিজে কোন নেটওয়ার্ক সিস্টেম ব্যবহার করে তখন তাকে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 Area Network</a:t>
            </a:r>
            <a:r>
              <a:rPr lang="bn-I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 যেমন একটি ঘরে একাধিক কম্পিউটারের জন্য একটি মাত্র প্রিন্টার ব্যবহার করে কাজ করা। </a:t>
            </a:r>
            <a:r>
              <a:rPr lang="bn-IN" sz="3200" dirty="0"/>
              <a:t>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5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847" y="-6886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LAN- ( Local Area Network)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171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7212"/>
            <a:ext cx="4324350" cy="2314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065056"/>
            <a:ext cx="8001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লোকাল এরিয়া নেটওয়ার্কে কম্পিউটারগুলো সাধারণত তারের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 সরাসরি পরস্পর সংযুক্ত করা হয়। এই সংযুক্তি সুবিধাজনক ও লাভজনক করার জন্য কম্পিউটারগুলো বিভিন্ন পদ্ধতিতে সুবিন্যস্ত করা হয়। এরূপ সুবিন্যস্ত পদ্ধতিকে নেটওয়ার্ক সংগঠন বা টপোলজি বলা হয়।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7145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MAN- </a:t>
            </a:r>
            <a:r>
              <a:rPr lang="en-US" sz="3200" dirty="0">
                <a:solidFill>
                  <a:srgbClr val="FF0000"/>
                </a:solidFill>
              </a:rPr>
              <a:t>Metropolitan Area Networ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20015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4724400" cy="2564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3389173"/>
            <a:ext cx="6477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নেটওয়ার্কের মাধ্যমে এক শহর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রে মধ্যে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আদান প্রদান করা যায়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MAN-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Metropolitan Area Network</a:t>
            </a:r>
            <a:r>
              <a:rPr lang="bn-IN" sz="2800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8575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WAN ( Wide Area Network 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83" y="778533"/>
            <a:ext cx="5198034" cy="2728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36576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নেটওয়ার্কের মাধ্যমে এক শহর থেকে অন্য শহর অথবা এক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অন্য দেশে তথ্য আদান প্রদান করা যায়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WAN ( Wide Area network )</a:t>
            </a:r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439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171450"/>
            <a:ext cx="2198489" cy="1479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2017752"/>
            <a:ext cx="7543800" cy="286232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অ</a:t>
            </a:r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স্টম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bn-IN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</a:t>
            </a:r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মিনিট </a:t>
            </a:r>
            <a:r>
              <a:rPr lang="en-US" sz="360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62773"/>
            <a:ext cx="2743200" cy="98488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1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7145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57300"/>
            <a:ext cx="6781800" cy="25007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171950"/>
            <a:ext cx="7772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LAN</a:t>
            </a:r>
            <a:r>
              <a:rPr lang="bn-BD" sz="4000" b="1" dirty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4000" b="1" dirty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WAN</a:t>
            </a:r>
            <a:r>
              <a:rPr lang="bn-BD" sz="4000" b="1" dirty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মধ্যে পার্থক্য লিখ। 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1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273" y="123138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371600"/>
            <a:ext cx="6553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কম্পিউটার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নেটওর্য়াক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কম্পিউটার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নেটওর্য়াক কত প্রকার ও কি কি ?</a:t>
            </a:r>
            <a:endParaRPr lang="bn-IN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MAN</a:t>
            </a:r>
            <a:r>
              <a:rPr lang="bn-BD" sz="3200" dirty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IN" sz="3200" dirty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পূর্ণরুপ </a:t>
            </a:r>
            <a:r>
              <a:rPr lang="bn-BD" sz="3200" dirty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 ?</a:t>
            </a:r>
          </a:p>
          <a:p>
            <a:r>
              <a:rPr lang="bn-IN" sz="3200" dirty="0" smtClean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WAN</a:t>
            </a:r>
            <a:r>
              <a:rPr lang="bn-BD" sz="3200" dirty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 কি কি কাজ করা যায়</a:t>
            </a:r>
            <a:r>
              <a:rPr lang="bn-BD" sz="3200" dirty="0">
                <a:ln w="10541" cmpd="sng"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" b="9737"/>
          <a:stretch/>
        </p:blipFill>
        <p:spPr>
          <a:xfrm>
            <a:off x="122500" y="0"/>
            <a:ext cx="9021501" cy="2682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149" y="3231118"/>
            <a:ext cx="8458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শিক্ষাক্ষেত্রে নেটওয়ার্কের প্রয়োজনীয়তা ব্যাখ্যা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"/>
          <a:stretch/>
        </p:blipFill>
        <p:spPr>
          <a:xfrm>
            <a:off x="2938041" y="1149907"/>
            <a:ext cx="762000" cy="4998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4114801"/>
            <a:ext cx="243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2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2386_116040691821222_100002458760012_140602_789242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84" y="128587"/>
            <a:ext cx="8305800" cy="3986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4114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08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8081" y="20080"/>
            <a:ext cx="43434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শিক্ষক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38145"/>
            <a:ext cx="7772400" cy="34470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6">
                    <a:lumMod val="50000"/>
                  </a:schemeClr>
                </a:solidFill>
              </a:rPr>
              <a:t>মোঃ আল-আমীন </a:t>
            </a:r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</a:rPr>
              <a:t>বিশ্বাস</a:t>
            </a:r>
          </a:p>
          <a:p>
            <a:r>
              <a:rPr lang="bn-IN" sz="4000" dirty="0" smtClean="0">
                <a:solidFill>
                  <a:schemeClr val="accent6">
                    <a:lumMod val="50000"/>
                  </a:schemeClr>
                </a:solidFill>
              </a:rPr>
              <a:t>আইডি নং-১১৪০০৫০১৪৭</a:t>
            </a:r>
            <a:endParaRPr lang="bn-IN" sz="4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bn-IN" sz="4000" dirty="0">
                <a:solidFill>
                  <a:schemeClr val="accent6">
                    <a:lumMod val="50000"/>
                  </a:schemeClr>
                </a:solidFill>
              </a:rPr>
              <a:t>সহকারি শিক্ষক(কম্পিউটার)</a:t>
            </a:r>
          </a:p>
          <a:p>
            <a:r>
              <a:rPr lang="bn-IN" sz="4000" dirty="0">
                <a:solidFill>
                  <a:schemeClr val="accent6">
                    <a:lumMod val="50000"/>
                  </a:schemeClr>
                </a:solidFill>
              </a:rPr>
              <a:t>আইনপুর আলিম মা্‌দ্‌রাসা</a:t>
            </a:r>
          </a:p>
          <a:p>
            <a:r>
              <a:rPr lang="bn-IN" sz="4000" dirty="0">
                <a:solidFill>
                  <a:schemeClr val="accent6">
                    <a:lumMod val="50000"/>
                  </a:schemeClr>
                </a:solidFill>
              </a:rPr>
              <a:t>নগরকান্দা, ফরিদপুর।  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9" t="27142" r="30251" b="13799"/>
          <a:stretch/>
        </p:blipFill>
        <p:spPr>
          <a:xfrm>
            <a:off x="76200" y="133350"/>
            <a:ext cx="15240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971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55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4073" y="561898"/>
            <a:ext cx="4267200" cy="269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648200" y="74295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the-post-man-disc-label-full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44" y="561898"/>
            <a:ext cx="4267200" cy="269565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524001" y="3608118"/>
            <a:ext cx="601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নেটওর্য়াকের পূর্বের অবস্থা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57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001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interne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" y="541802"/>
            <a:ext cx="4749470" cy="2409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62584"/>
            <a:ext cx="3810000" cy="24092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38200" y="3600450"/>
            <a:ext cx="63246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000" dirty="0"/>
              <a:t>নেটওর্য়াকের </a:t>
            </a:r>
            <a:r>
              <a:rPr lang="bn-IN" sz="4000" dirty="0" smtClean="0"/>
              <a:t>বর্তমান অবস্থা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682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4295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1">
                    <a:lumMod val="50000"/>
                  </a:schemeClr>
                </a:solidFill>
              </a:rPr>
              <a:t>এসো একটি ভিড়িও দেখি</a:t>
            </a:r>
            <a:r>
              <a:rPr lang="bn-IN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245107"/>
              </p:ext>
            </p:extLst>
          </p:nvPr>
        </p:nvGraphicFramePr>
        <p:xfrm>
          <a:off x="4114800" y="2282429"/>
          <a:ext cx="914400" cy="57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282429"/>
                        <a:ext cx="914400" cy="578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1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3335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70C0"/>
                </a:solidFill>
              </a:rPr>
              <a:t>শিখনফল </a:t>
            </a:r>
            <a:endParaRPr lang="en-US" sz="54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81000" y="1485900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B0F0"/>
                </a:solidFill>
              </a:rPr>
              <a:t>এ পাঠ শেষে শিক্ষার্থীরা –</a:t>
            </a:r>
          </a:p>
          <a:p>
            <a:r>
              <a:rPr lang="bn-IN" sz="3600" dirty="0" smtClean="0"/>
              <a:t>*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bn-BD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নেটওর্য়াক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bn-IN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 </a:t>
            </a:r>
          </a:p>
          <a:p>
            <a:r>
              <a:rPr lang="bn-IN" sz="3600" dirty="0" smtClean="0"/>
              <a:t>*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নেটওর্য়াক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সংশ্লিষ্ট যন্ত্রপাতির</a:t>
            </a:r>
            <a:r>
              <a:rPr lang="bn-BD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eb©bv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IN" sz="3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IN" sz="3600" dirty="0"/>
              <a:t>* 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নেটওর্য়াকের</a:t>
            </a:r>
            <a:r>
              <a:rPr lang="bn-BD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kªYx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7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7239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/>
              <a:t>আজকের পাঠের আলোচ্য বিষয়--- </a:t>
            </a:r>
          </a:p>
          <a:p>
            <a:endParaRPr lang="as-IN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00025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কম্পিউটার </a:t>
            </a:r>
            <a:r>
              <a:rPr lang="bn-BD" sz="3600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নেটওর্য়াক</a:t>
            </a:r>
            <a:r>
              <a:rPr lang="en-US" sz="3600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SutonnyMJ" pitchFamily="2" charset="0"/>
                <a:cs typeface="NikoshBAN" pitchFamily="2" charset="0"/>
              </a:rPr>
              <a:t>ও নেটওয়ার্কের ধারনা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45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Content Placeholder 3" descr="Cisco%20Network%20Diagram_Fu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7144"/>
            <a:ext cx="8485909" cy="2867406"/>
          </a:xfrm>
          <a:prstGeom prst="rect">
            <a:avLst/>
          </a:prstGeom>
        </p:spPr>
        <p:style>
          <a:lnRef idx="0">
            <a:schemeClr val="accent5"/>
          </a:lnRef>
          <a:fillRef idx="1001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50520" y="287455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 বা ততোধিক কম্পিউটারকে যোগাগোগের কোনো মাধ্যম  দিয়ে একসাথে জুড়ে দিলে যদি তারা নিজেদের  ভেতর তথ্য আদান প্রদান করতে পারে – তাহলেই আমরা সেটাকে কম্পিউটার  নেটওর্য়াক  বলতে পারি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612</TotalTime>
  <Words>565</Words>
  <Application>Microsoft Office PowerPoint</Application>
  <PresentationFormat>On-screen Show (16:9)</PresentationFormat>
  <Paragraphs>71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100</cp:revision>
  <dcterms:created xsi:type="dcterms:W3CDTF">2006-08-16T00:00:00Z</dcterms:created>
  <dcterms:modified xsi:type="dcterms:W3CDTF">2020-10-04T14:30:06Z</dcterms:modified>
</cp:coreProperties>
</file>