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86" r:id="rId2"/>
    <p:sldId id="261" r:id="rId3"/>
    <p:sldId id="259" r:id="rId4"/>
    <p:sldId id="292" r:id="rId5"/>
    <p:sldId id="293" r:id="rId6"/>
    <p:sldId id="294" r:id="rId7"/>
    <p:sldId id="295" r:id="rId8"/>
    <p:sldId id="262" r:id="rId9"/>
    <p:sldId id="271" r:id="rId10"/>
    <p:sldId id="263" r:id="rId11"/>
    <p:sldId id="264" r:id="rId12"/>
    <p:sldId id="265" r:id="rId13"/>
    <p:sldId id="299" r:id="rId14"/>
    <p:sldId id="297" r:id="rId15"/>
    <p:sldId id="267" r:id="rId16"/>
    <p:sldId id="268" r:id="rId17"/>
    <p:sldId id="266" r:id="rId18"/>
    <p:sldId id="272" r:id="rId19"/>
    <p:sldId id="279" r:id="rId20"/>
    <p:sldId id="280" r:id="rId21"/>
    <p:sldId id="281" r:id="rId22"/>
    <p:sldId id="282"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varScale="1">
        <p:scale>
          <a:sx n="64" d="100"/>
          <a:sy n="64" d="100"/>
        </p:scale>
        <p:origin x="942" y="6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85A92E-7D1B-4AE4-A5EF-80E1A326F393}" type="datetimeFigureOut">
              <a:rPr lang="en-US" smtClean="0"/>
              <a:pPr/>
              <a:t>10/5/2020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C9D58-6AF9-4D10-98C4-23E60FEF9A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A7130D-AD28-4A57-B3E1-46C4C5DD964C}" type="slidenum">
              <a:rPr lang="en-US" smtClean="0"/>
              <a:pPr/>
              <a:t>11</a:t>
            </a:fld>
            <a:endParaRPr lang="en-US"/>
          </a:p>
        </p:txBody>
      </p:sp>
    </p:spTree>
    <p:extLst>
      <p:ext uri="{BB962C8B-B14F-4D97-AF65-F5344CB8AC3E}">
        <p14:creationId xmlns:p14="http://schemas.microsoft.com/office/powerpoint/2010/main" val="31659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A7130D-AD28-4A57-B3E1-46C4C5DD964C}" type="slidenum">
              <a:rPr lang="en-US" smtClean="0"/>
              <a:pPr/>
              <a:t>12</a:t>
            </a:fld>
            <a:endParaRPr lang="en-US"/>
          </a:p>
        </p:txBody>
      </p:sp>
    </p:spTree>
    <p:extLst>
      <p:ext uri="{BB962C8B-B14F-4D97-AF65-F5344CB8AC3E}">
        <p14:creationId xmlns:p14="http://schemas.microsoft.com/office/powerpoint/2010/main" val="31659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7130D-AD28-4A57-B3E1-46C4C5DD964C}" type="slidenum">
              <a:rPr lang="en-US" smtClean="0"/>
              <a:pPr/>
              <a:t>15</a:t>
            </a:fld>
            <a:endParaRPr lang="en-US"/>
          </a:p>
        </p:txBody>
      </p:sp>
    </p:spTree>
    <p:extLst>
      <p:ext uri="{BB962C8B-B14F-4D97-AF65-F5344CB8AC3E}">
        <p14:creationId xmlns:p14="http://schemas.microsoft.com/office/powerpoint/2010/main" val="1217982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A7130D-AD28-4A57-B3E1-46C4C5DD964C}" type="slidenum">
              <a:rPr lang="en-US" smtClean="0"/>
              <a:pPr/>
              <a:t>17</a:t>
            </a:fld>
            <a:endParaRPr lang="en-US"/>
          </a:p>
        </p:txBody>
      </p:sp>
    </p:spTree>
    <p:extLst>
      <p:ext uri="{BB962C8B-B14F-4D97-AF65-F5344CB8AC3E}">
        <p14:creationId xmlns:p14="http://schemas.microsoft.com/office/powerpoint/2010/main" val="316599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7130D-AD28-4A57-B3E1-46C4C5DD964C}" type="slidenum">
              <a:rPr lang="en-US" smtClean="0"/>
              <a:pPr/>
              <a:t>19</a:t>
            </a:fld>
            <a:endParaRPr lang="en-US"/>
          </a:p>
        </p:txBody>
      </p:sp>
    </p:spTree>
    <p:extLst>
      <p:ext uri="{BB962C8B-B14F-4D97-AF65-F5344CB8AC3E}">
        <p14:creationId xmlns:p14="http://schemas.microsoft.com/office/powerpoint/2010/main" val="506315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1A7130D-AD28-4A57-B3E1-46C4C5DD964C}" type="slidenum">
              <a:rPr lang="en-US" smtClean="0"/>
              <a:pPr/>
              <a:t>20</a:t>
            </a:fld>
            <a:endParaRPr lang="en-US"/>
          </a:p>
        </p:txBody>
      </p:sp>
    </p:spTree>
    <p:extLst>
      <p:ext uri="{BB962C8B-B14F-4D97-AF65-F5344CB8AC3E}">
        <p14:creationId xmlns:p14="http://schemas.microsoft.com/office/powerpoint/2010/main" val="573015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7130D-AD28-4A57-B3E1-46C4C5DD964C}" type="slidenum">
              <a:rPr lang="en-US" smtClean="0"/>
              <a:pPr/>
              <a:t>21</a:t>
            </a:fld>
            <a:endParaRPr lang="en-US"/>
          </a:p>
        </p:txBody>
      </p:sp>
    </p:spTree>
    <p:extLst>
      <p:ext uri="{BB962C8B-B14F-4D97-AF65-F5344CB8AC3E}">
        <p14:creationId xmlns:p14="http://schemas.microsoft.com/office/powerpoint/2010/main" val="142576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A7130D-AD28-4A57-B3E1-46C4C5DD964C}" type="slidenum">
              <a:rPr lang="en-US" smtClean="0"/>
              <a:pPr/>
              <a:t>22</a:t>
            </a:fld>
            <a:endParaRPr lang="en-US"/>
          </a:p>
        </p:txBody>
      </p:sp>
    </p:spTree>
    <p:extLst>
      <p:ext uri="{BB962C8B-B14F-4D97-AF65-F5344CB8AC3E}">
        <p14:creationId xmlns:p14="http://schemas.microsoft.com/office/powerpoint/2010/main" val="113426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07A81-3579-4F1E-8B48-858138CAF14E}" type="slidenum">
              <a:rPr lang="en-US" smtClean="0"/>
              <a:pPr/>
              <a:t>23</a:t>
            </a:fld>
            <a:endParaRPr lang="en-US"/>
          </a:p>
        </p:txBody>
      </p:sp>
    </p:spTree>
    <p:extLst>
      <p:ext uri="{BB962C8B-B14F-4D97-AF65-F5344CB8AC3E}">
        <p14:creationId xmlns:p14="http://schemas.microsoft.com/office/powerpoint/2010/main" val="58793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Title 28"/>
          <p:cNvSpPr>
            <a:spLocks noGrp="1"/>
          </p:cNvSpPr>
          <p:nvPr>
            <p:ph type="ctrTitle"/>
          </p:nvPr>
        </p:nvSpPr>
        <p:spPr>
          <a:xfrm>
            <a:off x="508000" y="4853412"/>
            <a:ext cx="11277600" cy="1222375"/>
          </a:xfrm>
        </p:spPr>
        <p:txBody>
          <a:bodyPr anchor="t"/>
          <a:lstStyle/>
          <a:p>
            <a:r>
              <a:rPr kumimoji="0"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1D8BD707-D9CF-40AE-B4C6-C98DA3205C09}" type="datetimeFigureOut">
              <a:rPr lang="en-US" smtClean="0"/>
              <a:pPr/>
              <a:t>10/5/2020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10/5/2020</a:t>
            </a:fld>
            <a:endParaRPr lang="en-US"/>
          </a:p>
        </p:txBody>
      </p:sp>
      <p:sp>
        <p:nvSpPr>
          <p:cNvPr id="19" name="Footer Placeholder 18"/>
          <p:cNvSpPr>
            <a:spLocks noGrp="1"/>
          </p:cNvSpPr>
          <p:nvPr>
            <p:ph type="ftr" sz="quarter" idx="11"/>
          </p:nvPr>
        </p:nvSpPr>
        <p:spPr>
          <a:xfrm>
            <a:off x="4775200" y="76201"/>
            <a:ext cx="3860800" cy="288925"/>
          </a:xfrm>
        </p:spPr>
        <p:txBody>
          <a:bodyPr/>
          <a:lstStyle/>
          <a:p>
            <a:endParaRPr lang="en-US"/>
          </a:p>
        </p:txBody>
      </p:sp>
      <p:sp>
        <p:nvSpPr>
          <p:cNvPr id="16" name="Slide Number Placeholder 15"/>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10/5/2020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10/5/2020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972800" y="6477000"/>
            <a:ext cx="1016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10/5/2020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10/5/2020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10/5/2020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10/5/2020</a:t>
            </a:fld>
            <a:endParaRPr lang="en-US"/>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2.png"/><Relationship Id="rId4"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98FFF6-FE2A-49FA-A2D9-65AC4F68E240}"/>
              </a:ext>
            </a:extLst>
          </p:cNvPr>
          <p:cNvSpPr/>
          <p:nvPr/>
        </p:nvSpPr>
        <p:spPr>
          <a:xfrm>
            <a:off x="1183710" y="1135306"/>
            <a:ext cx="3962400" cy="523220"/>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en-US" sz="2800" b="1" dirty="0" err="1">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শিক্ষক</a:t>
            </a:r>
            <a:r>
              <a:rPr lang="en-US" sz="28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sz="2800" b="1" dirty="0" err="1">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পরিচিতি</a:t>
            </a:r>
            <a:endParaRPr lang="en-US" sz="28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ectangle 9">
            <a:extLst>
              <a:ext uri="{FF2B5EF4-FFF2-40B4-BE49-F238E27FC236}">
                <a16:creationId xmlns:a16="http://schemas.microsoft.com/office/drawing/2014/main" id="{2227C221-0D3F-4097-B8AE-639CBC449E65}"/>
              </a:ext>
            </a:extLst>
          </p:cNvPr>
          <p:cNvSpPr/>
          <p:nvPr/>
        </p:nvSpPr>
        <p:spPr>
          <a:xfrm>
            <a:off x="0" y="1981200"/>
            <a:ext cx="6858000" cy="3416320"/>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IN" sz="36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মলিনা বিশ্বাস (মলি)</a:t>
            </a:r>
          </a:p>
          <a:p>
            <a:pPr algn="ctr"/>
            <a:r>
              <a:rPr lang="bn-IN" sz="36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সহকারি শিক্ষক (গণিত ও বিজ্ঞান ) </a:t>
            </a:r>
          </a:p>
          <a:p>
            <a:pPr algn="ctr"/>
            <a:r>
              <a:rPr lang="bn-IN" sz="36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বনগ্রাম মাধ্যমিক বিদ্যালয় </a:t>
            </a:r>
          </a:p>
          <a:p>
            <a:pPr algn="ctr"/>
            <a:r>
              <a:rPr lang="bn-IN" sz="36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খোকসা , কুষ্টিয়া </a:t>
            </a:r>
          </a:p>
          <a:p>
            <a:pPr algn="ctr"/>
            <a:r>
              <a:rPr lang="bn-IN" sz="36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মোবাইল নং  ০১৭৪৭৪৮৯৪৯২ </a:t>
            </a:r>
            <a:endParaRPr lang="en-US" sz="36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a:extLst>
              <a:ext uri="{FF2B5EF4-FFF2-40B4-BE49-F238E27FC236}">
                <a16:creationId xmlns:a16="http://schemas.microsoft.com/office/drawing/2014/main" id="{0B829A14-B524-4739-83FE-FC495183AA6A}"/>
              </a:ext>
            </a:extLst>
          </p:cNvPr>
          <p:cNvSpPr/>
          <p:nvPr/>
        </p:nvSpPr>
        <p:spPr>
          <a:xfrm>
            <a:off x="6063640" y="666962"/>
            <a:ext cx="6128359" cy="3785652"/>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IN" sz="40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পাঠ পরিচিতি</a:t>
            </a:r>
          </a:p>
          <a:p>
            <a:pPr algn="ctr"/>
            <a:r>
              <a:rPr lang="bn-IN" sz="40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শ্রেণিঃ অষ্টম </a:t>
            </a:r>
          </a:p>
          <a:p>
            <a:pPr algn="ctr"/>
            <a:r>
              <a:rPr lang="bn-IN" sz="40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বিষয়ঃ বিজ্ঞান </a:t>
            </a:r>
          </a:p>
          <a:p>
            <a:pPr algn="ctr"/>
            <a:r>
              <a:rPr lang="bn-IN" sz="40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পাঠঃমাইটোসিস কোষ বিভাজন  </a:t>
            </a:r>
          </a:p>
          <a:p>
            <a:pPr algn="ctr"/>
            <a:r>
              <a:rPr lang="bn-IN" sz="40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সময়ঃ ৫০ মিনিট  </a:t>
            </a:r>
            <a:endParaRPr lang="en-US" sz="40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14026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0" y="381000"/>
            <a:ext cx="7086600" cy="523220"/>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28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মাইটোসিসবিভাজনেরধাপসমূহঃপ্রোফেজ </a:t>
            </a:r>
            <a:endParaRPr lang="bn-BD" sz="28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ROPHAS">
            <a:hlinkClick r:id="" action="ppaction://media"/>
            <a:extLst>
              <a:ext uri="{FF2B5EF4-FFF2-40B4-BE49-F238E27FC236}">
                <a16:creationId xmlns:a16="http://schemas.microsoft.com/office/drawing/2014/main" id="{FEEFFD07-5519-4204-BB85-3C0B20731C5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8100" y="1371600"/>
            <a:ext cx="5105400" cy="4419600"/>
          </a:xfrm>
          <a:prstGeom prst="rect">
            <a:avLst/>
          </a:prstGeom>
        </p:spPr>
      </p:pic>
      <p:sp>
        <p:nvSpPr>
          <p:cNvPr id="7" name="TextBox 6">
            <a:extLst>
              <a:ext uri="{FF2B5EF4-FFF2-40B4-BE49-F238E27FC236}">
                <a16:creationId xmlns:a16="http://schemas.microsoft.com/office/drawing/2014/main" id="{28AC14F3-87AA-429C-9BB0-44B325AA17B7}"/>
              </a:ext>
            </a:extLst>
          </p:cNvPr>
          <p:cNvSpPr txBox="1"/>
          <p:nvPr/>
        </p:nvSpPr>
        <p:spPr>
          <a:xfrm>
            <a:off x="914400" y="362126"/>
            <a:ext cx="1447800" cy="523220"/>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800" b="1" dirty="0" err="1">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ভিডিও</a:t>
            </a:r>
            <a:r>
              <a:rPr lang="en-US" sz="28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 </a:t>
            </a:r>
            <a:endParaRPr lang="bn-BD" sz="28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8" name="TextBox 7">
            <a:extLst>
              <a:ext uri="{FF2B5EF4-FFF2-40B4-BE49-F238E27FC236}">
                <a16:creationId xmlns:a16="http://schemas.microsoft.com/office/drawing/2014/main" id="{6A4B2742-F74C-4FB5-9FDB-4A55052EFC35}"/>
              </a:ext>
            </a:extLst>
          </p:cNvPr>
          <p:cNvSpPr txBox="1"/>
          <p:nvPr/>
        </p:nvSpPr>
        <p:spPr>
          <a:xfrm>
            <a:off x="5181600" y="990600"/>
            <a:ext cx="6781800" cy="267765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১।কোষের নিউক্লিয়াস আকারে বড় হয়। </a:t>
            </a:r>
          </a:p>
          <a:p>
            <a:pPr algn="just"/>
            <a:r>
              <a:rPr lang="bn-IN"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২।পানিত্যাগ করে ক্রোমোসোম আকারে খাট ও মোটা হয়। </a:t>
            </a:r>
          </a:p>
          <a:p>
            <a:pPr algn="just"/>
            <a:r>
              <a:rPr lang="bn-IN"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৩।প্রতিটিক্রোমোসোম  লম্বালম্বিভাবে বিভক্ত হয়ে দুটি ক্রোমাটিড গঠন করে। </a:t>
            </a:r>
          </a:p>
          <a:p>
            <a:pPr algn="just"/>
            <a:r>
              <a:rPr lang="bn-IN"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৪।এধাপের</a:t>
            </a:r>
            <a:r>
              <a:rPr lang="en-US"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 </a:t>
            </a:r>
            <a:r>
              <a:rPr lang="bn-IN"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শেষে</a:t>
            </a:r>
            <a:r>
              <a:rPr lang="en-US"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 </a:t>
            </a:r>
            <a:r>
              <a:rPr lang="bn-IN"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নিউক্লিয়ারমেম্ব্রন</a:t>
            </a:r>
            <a:r>
              <a:rPr lang="en-US"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 </a:t>
            </a:r>
            <a:r>
              <a:rPr lang="bn-IN"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ও নিউক্লিওলাস বিলুপ্ত হয়। </a:t>
            </a:r>
            <a:endParaRPr lang="bn-BD"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03253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5"/>
                </p:tgtEl>
              </p:cMediaNode>
            </p:video>
          </p:childTnLst>
        </p:cTn>
      </p:par>
    </p:tnLst>
    <p:bldLst>
      <p:bldP spid="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391400" y="304800"/>
            <a:ext cx="3581400" cy="523220"/>
          </a:xfrm>
          <a:prstGeom prst="rect">
            <a:avLst/>
          </a:prstGeom>
          <a:solidFill>
            <a:srgbClr val="FEE2FB"/>
          </a:solid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প্রো-মেটাফেজঃ</a:t>
            </a:r>
            <a:endParaRPr lang="en-US"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4" name="TextBox 13"/>
          <p:cNvSpPr txBox="1"/>
          <p:nvPr/>
        </p:nvSpPr>
        <p:spPr>
          <a:xfrm>
            <a:off x="5791200" y="1040704"/>
            <a:ext cx="6400800" cy="3416320"/>
          </a:xfrm>
          <a:prstGeom prst="rect">
            <a:avLst/>
          </a:prstGeom>
          <a:solidFill>
            <a:srgbClr val="FEE2FB"/>
          </a:solid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১। নিউক্লিয়ার পর্দা ও নিউক্লিওলাস প্রায় বিলুপ্ত হয়ে যায়।</a:t>
            </a:r>
          </a:p>
          <a:p>
            <a:r>
              <a:rPr lang="bn-IN"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২। ক্রোমোসোমগুলো এসময় বিষুবীয় অঞ্চলে বিন্যস্ত হতে থাকে। </a:t>
            </a:r>
          </a:p>
          <a:p>
            <a:r>
              <a:rPr lang="bn-IN"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৩।স্পিন্ডল যন্ত্রের  সৃষ্টি হয়।</a:t>
            </a:r>
          </a:p>
          <a:p>
            <a:r>
              <a:rPr lang="bn-IN"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৪। কোষের উত্তর মেরু থেকে দক্ষিণ মেরু পর্যন্ত বিস্তৃত কতগুলো তন্তুর আবির্ভাব ঘটেএগুলো মাকুর আকৃতি ধারন করে তাই একে স্পিন্ডল যন্ত্র বলে। </a:t>
            </a:r>
            <a:endPar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5" name="PROMATAPHAS">
            <a:hlinkClick r:id="" action="ppaction://media"/>
            <a:extLst>
              <a:ext uri="{FF2B5EF4-FFF2-40B4-BE49-F238E27FC236}">
                <a16:creationId xmlns:a16="http://schemas.microsoft.com/office/drawing/2014/main" id="{B6C76D44-2CE1-4451-9FBD-C2DEF9D5F3C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 y="1676400"/>
            <a:ext cx="5334000" cy="4572000"/>
          </a:xfrm>
          <a:prstGeom prst="rect">
            <a:avLst/>
          </a:prstGeom>
        </p:spPr>
      </p:pic>
      <p:sp>
        <p:nvSpPr>
          <p:cNvPr id="16" name="TextBox 15">
            <a:extLst>
              <a:ext uri="{FF2B5EF4-FFF2-40B4-BE49-F238E27FC236}">
                <a16:creationId xmlns:a16="http://schemas.microsoft.com/office/drawing/2014/main" id="{536F575A-7100-4598-AC45-96D6A662BF88}"/>
              </a:ext>
            </a:extLst>
          </p:cNvPr>
          <p:cNvSpPr txBox="1"/>
          <p:nvPr/>
        </p:nvSpPr>
        <p:spPr>
          <a:xfrm>
            <a:off x="1828800" y="828020"/>
            <a:ext cx="1524000" cy="523220"/>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800" b="1" dirty="0" err="1">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ভিডিও</a:t>
            </a:r>
            <a:r>
              <a:rPr lang="en-US" sz="28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 </a:t>
            </a:r>
            <a:endParaRPr lang="bn-BD" sz="28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28112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15"/>
                </p:tgtEl>
              </p:cMediaNode>
            </p:video>
          </p:childTnLst>
        </p:cTn>
      </p:par>
    </p:tnLst>
    <p:bldLst>
      <p:bldP spid="10"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7600" y="152400"/>
            <a:ext cx="3352800" cy="584775"/>
          </a:xfrm>
          <a:prstGeom prst="rect">
            <a:avLst/>
          </a:prstGeom>
          <a:solidFill>
            <a:srgbClr val="FEE2FB"/>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মেটাফেজ</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9" name="TextBox 8"/>
          <p:cNvSpPr txBox="1"/>
          <p:nvPr/>
        </p:nvSpPr>
        <p:spPr>
          <a:xfrm>
            <a:off x="5486400" y="1371600"/>
            <a:ext cx="6705600" cy="1938992"/>
          </a:xfrm>
          <a:prstGeom prst="rect">
            <a:avLst/>
          </a:prstGeom>
          <a:solidFill>
            <a:srgbClr val="FEE2FB"/>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১।ক্রোমোজোমগুলো </a:t>
            </a:r>
            <a:r>
              <a:rPr lang="en-US" sz="24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স্পিন্ডলযন্ত্রের</a:t>
            </a:r>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বিষুবীয়</a:t>
            </a:r>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অঞ্চলে</a:t>
            </a:r>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আসেএবং</a:t>
            </a:r>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সেন্টোমিয়ারের</a:t>
            </a:r>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তন্তু</a:t>
            </a:r>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দিয়ে</a:t>
            </a:r>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আটকে</a:t>
            </a:r>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থাকে</a:t>
            </a:r>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a:t>
            </a:r>
          </a:p>
          <a:p>
            <a:pPr algn="just"/>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২।সেন্টোমিয়ারের </a:t>
            </a:r>
            <a:r>
              <a:rPr lang="en-US" sz="24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বিভাজন</a:t>
            </a:r>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শুরু</a:t>
            </a:r>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হয়</a:t>
            </a:r>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p>
          <a:p>
            <a:pPr algn="just"/>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৩।ক্রোমোজোমগুলো </a:t>
            </a:r>
            <a:r>
              <a:rPr lang="en-US" sz="24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খাটো</a:t>
            </a:r>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ও </a:t>
            </a:r>
            <a:r>
              <a:rPr lang="en-US" sz="24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মোটা</a:t>
            </a:r>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দেখায়</a:t>
            </a:r>
            <a:r>
              <a:rPr lang="en-US" sz="24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 </a:t>
            </a:r>
          </a:p>
        </p:txBody>
      </p:sp>
      <p:pic>
        <p:nvPicPr>
          <p:cNvPr id="14" name="MATAPHAS">
            <a:hlinkClick r:id="" action="ppaction://media"/>
            <a:extLst>
              <a:ext uri="{FF2B5EF4-FFF2-40B4-BE49-F238E27FC236}">
                <a16:creationId xmlns:a16="http://schemas.microsoft.com/office/drawing/2014/main" id="{6994E02D-F0F7-460A-BD58-6A98B7912C2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371600"/>
            <a:ext cx="5486400" cy="5029200"/>
          </a:xfrm>
          <a:prstGeom prst="rect">
            <a:avLst/>
          </a:prstGeom>
        </p:spPr>
      </p:pic>
      <p:sp>
        <p:nvSpPr>
          <p:cNvPr id="15" name="TextBox 14">
            <a:extLst>
              <a:ext uri="{FF2B5EF4-FFF2-40B4-BE49-F238E27FC236}">
                <a16:creationId xmlns:a16="http://schemas.microsoft.com/office/drawing/2014/main" id="{0CF889D2-7DD4-4E50-A812-24E86F3ED722}"/>
              </a:ext>
            </a:extLst>
          </p:cNvPr>
          <p:cNvSpPr txBox="1"/>
          <p:nvPr/>
        </p:nvSpPr>
        <p:spPr>
          <a:xfrm>
            <a:off x="1524000" y="457200"/>
            <a:ext cx="2209800" cy="830997"/>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4800" b="1" dirty="0" err="1">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ভিডিও</a:t>
            </a:r>
            <a:r>
              <a:rPr lang="en-US" sz="48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 </a:t>
            </a:r>
            <a:endParaRPr lang="bn-BD" sz="48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27020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4"/>
                                        </p:tgtEl>
                                      </p:cBhvr>
                                    </p:cmd>
                                  </p:childTnLst>
                                </p:cTn>
                              </p:par>
                            </p:childTnLst>
                          </p:cTn>
                        </p:par>
                      </p:childTnLst>
                    </p:cTn>
                  </p:par>
                </p:childTnLst>
              </p:cTn>
              <p:nextCondLst>
                <p:cond evt="onClick" delay="0">
                  <p:tgtEl>
                    <p:spTgt spid="14"/>
                  </p:tgtEl>
                </p:cond>
              </p:nextCondLst>
            </p:seq>
            <p:video>
              <p:cMediaNode vol="80000">
                <p:cTn id="18" fill="hold" display="0">
                  <p:stCondLst>
                    <p:cond delay="indefinite"/>
                  </p:stCondLst>
                </p:cTn>
                <p:tgtEl>
                  <p:spTgt spid="14"/>
                </p:tgtEl>
              </p:cMediaNode>
            </p:video>
          </p:childTnLst>
        </p:cTn>
      </p:par>
    </p:tnLst>
    <p:bldLst>
      <p:bldP spid="3"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APHAS">
            <a:hlinkClick r:id="" action="ppaction://media"/>
            <a:extLst>
              <a:ext uri="{FF2B5EF4-FFF2-40B4-BE49-F238E27FC236}">
                <a16:creationId xmlns:a16="http://schemas.microsoft.com/office/drawing/2014/main" id="{656F6B18-3B7E-4FED-BC37-C48EC98F786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524000"/>
            <a:ext cx="4191000" cy="4127292"/>
          </a:xfrm>
          <a:prstGeom prst="rect">
            <a:avLst/>
          </a:prstGeom>
        </p:spPr>
      </p:pic>
      <p:sp>
        <p:nvSpPr>
          <p:cNvPr id="3" name="TextBox 2">
            <a:extLst>
              <a:ext uri="{FF2B5EF4-FFF2-40B4-BE49-F238E27FC236}">
                <a16:creationId xmlns:a16="http://schemas.microsoft.com/office/drawing/2014/main" id="{C84F660B-02FA-4CA1-BC79-B9935C0A994E}"/>
              </a:ext>
            </a:extLst>
          </p:cNvPr>
          <p:cNvSpPr txBox="1"/>
          <p:nvPr/>
        </p:nvSpPr>
        <p:spPr>
          <a:xfrm>
            <a:off x="1143000" y="457200"/>
            <a:ext cx="1600200" cy="523220"/>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800" b="1" dirty="0" err="1">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ভিডিও</a:t>
            </a:r>
            <a:r>
              <a:rPr lang="en-US" sz="28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 </a:t>
            </a:r>
            <a:endParaRPr lang="bn-BD" sz="28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a:extLst>
              <a:ext uri="{FF2B5EF4-FFF2-40B4-BE49-F238E27FC236}">
                <a16:creationId xmlns:a16="http://schemas.microsoft.com/office/drawing/2014/main" id="{DA12E22E-D69D-49EC-97AA-0FB7C17B00ED}"/>
              </a:ext>
            </a:extLst>
          </p:cNvPr>
          <p:cNvSpPr txBox="1"/>
          <p:nvPr/>
        </p:nvSpPr>
        <p:spPr>
          <a:xfrm>
            <a:off x="6400800" y="391180"/>
            <a:ext cx="2286000" cy="523220"/>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800" b="1" dirty="0" err="1">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অ্যানাফেজ</a:t>
            </a:r>
            <a:endParaRPr lang="bn-BD" sz="28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6" name="TextBox 5">
            <a:extLst>
              <a:ext uri="{FF2B5EF4-FFF2-40B4-BE49-F238E27FC236}">
                <a16:creationId xmlns:a16="http://schemas.microsoft.com/office/drawing/2014/main" id="{970075BE-9853-44AE-816A-2C3C46468A3B}"/>
              </a:ext>
            </a:extLst>
          </p:cNvPr>
          <p:cNvSpPr txBox="1"/>
          <p:nvPr/>
        </p:nvSpPr>
        <p:spPr>
          <a:xfrm>
            <a:off x="4191000" y="914400"/>
            <a:ext cx="8001000" cy="3046988"/>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১।নিউক্লিয়াসের আবরণী অদৃশ্য হয়ে যায় এবং ক্রোমোজোমের সেন্ট্রোমিয়ার দুভাগে বিভক্ত হয়ে যায়। </a:t>
            </a:r>
          </a:p>
          <a:p>
            <a:pPr algn="just"/>
            <a:r>
              <a:rPr lang="bn-IN"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২। ক্রোমাটিডগুলো পরস্পর থেকে বিচ্ছিন্ন হয়ে যায়। </a:t>
            </a:r>
          </a:p>
          <a:p>
            <a:pPr algn="just"/>
            <a:r>
              <a:rPr lang="bn-IN"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৩।ক্রোমোজোমগুলোর সাথে যুক্ত তন্তুগুলোর সংকোচনের ফলে অপত্য ক্রোমোজোমের অর্ধেক উত্তর মেরুর দিকে এবং অর্ধেক দক্ষিন মেরুরদিকে অগ্রসর হয়।</a:t>
            </a:r>
          </a:p>
          <a:p>
            <a:pPr algn="just"/>
            <a:r>
              <a:rPr lang="bn-IN"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৪। ক্রোমোজোমগুলো ইংরেজিবর্ণমালা </a:t>
            </a:r>
            <a:r>
              <a:rPr lang="en-US"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V,L, J </a:t>
            </a:r>
            <a:r>
              <a:rPr lang="bn-IN"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অথবা </a:t>
            </a:r>
            <a:r>
              <a:rPr lang="en-US"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I </a:t>
            </a:r>
            <a:r>
              <a:rPr lang="bn-IN"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আকৃতির বিশিষ্ট হয়। </a:t>
            </a:r>
            <a:endParaRPr lang="bn-BD"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58275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video>
              <p:cMediaNode vol="100000">
                <p:cTn id="18" fill="hold" display="0">
                  <p:stCondLst>
                    <p:cond delay="indefinite"/>
                  </p:stCondLst>
                </p:cTn>
                <p:tgtEl>
                  <p:spTgt spid="5"/>
                </p:tgtEl>
              </p:cMediaNode>
            </p:video>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LOPHAS">
            <a:hlinkClick r:id="" action="ppaction://media"/>
            <a:extLst>
              <a:ext uri="{FF2B5EF4-FFF2-40B4-BE49-F238E27FC236}">
                <a16:creationId xmlns:a16="http://schemas.microsoft.com/office/drawing/2014/main" id="{46991BB6-4520-4DF8-A1D6-4BCF22F777A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600200"/>
            <a:ext cx="4191000" cy="4572000"/>
          </a:xfrm>
          <a:prstGeom prst="rect">
            <a:avLst/>
          </a:prstGeom>
        </p:spPr>
      </p:pic>
      <p:sp>
        <p:nvSpPr>
          <p:cNvPr id="6" name="TextBox 5">
            <a:extLst>
              <a:ext uri="{FF2B5EF4-FFF2-40B4-BE49-F238E27FC236}">
                <a16:creationId xmlns:a16="http://schemas.microsoft.com/office/drawing/2014/main" id="{AFD06569-4607-470B-88FF-CBC78C5FABB9}"/>
              </a:ext>
            </a:extLst>
          </p:cNvPr>
          <p:cNvSpPr txBox="1"/>
          <p:nvPr/>
        </p:nvSpPr>
        <p:spPr>
          <a:xfrm>
            <a:off x="1447800" y="685800"/>
            <a:ext cx="1524000" cy="523220"/>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800" b="1" dirty="0" err="1">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ভিডিও</a:t>
            </a:r>
            <a:r>
              <a:rPr lang="en-US" sz="28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 </a:t>
            </a:r>
            <a:endParaRPr lang="bn-BD" sz="28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a:extLst>
              <a:ext uri="{FF2B5EF4-FFF2-40B4-BE49-F238E27FC236}">
                <a16:creationId xmlns:a16="http://schemas.microsoft.com/office/drawing/2014/main" id="{85C9A137-BEC2-416F-96C6-D895173563B5}"/>
              </a:ext>
            </a:extLst>
          </p:cNvPr>
          <p:cNvSpPr txBox="1"/>
          <p:nvPr/>
        </p:nvSpPr>
        <p:spPr>
          <a:xfrm>
            <a:off x="6096000" y="457200"/>
            <a:ext cx="2362200" cy="523220"/>
          </a:xfrm>
          <a:prstGeom prst="rect">
            <a:avLst/>
          </a:prstGeom>
          <a:solidFill>
            <a:srgbClr val="FEE2FB"/>
          </a:solid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err="1">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টেলোফেজঃ</a:t>
            </a:r>
            <a:r>
              <a:rPr lang="en-US"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p>
        </p:txBody>
      </p:sp>
      <p:sp>
        <p:nvSpPr>
          <p:cNvPr id="7" name="TextBox 6">
            <a:extLst>
              <a:ext uri="{FF2B5EF4-FFF2-40B4-BE49-F238E27FC236}">
                <a16:creationId xmlns:a16="http://schemas.microsoft.com/office/drawing/2014/main" id="{88FE0E15-564A-4EEF-864A-1BEA8116D617}"/>
              </a:ext>
            </a:extLst>
          </p:cNvPr>
          <p:cNvSpPr txBox="1"/>
          <p:nvPr/>
        </p:nvSpPr>
        <p:spPr>
          <a:xfrm>
            <a:off x="4255718" y="1052445"/>
            <a:ext cx="7924800" cy="3046988"/>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১।</a:t>
            </a:r>
            <a:r>
              <a:rPr lang="bn-IN"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অপত্য কোষগুলো বিপরীত মেরুতে এসে পৌঁছায়। </a:t>
            </a:r>
          </a:p>
          <a:p>
            <a:pPr algn="just"/>
            <a:r>
              <a:rPr lang="bn-IN"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২।উভয় মেরুর ক্রোমোজোমগুলোকে ঘিরে নিউক্লিয়ার পর্দা এবং নিউক্লিওলাসের আবির্ভাব ঘটে। প্রাণিকোষে উভয় মেরুতে একটি করে সেন্টিওল সৃষ্টি হয়। </a:t>
            </a:r>
          </a:p>
          <a:p>
            <a:pPr algn="just"/>
            <a:r>
              <a:rPr lang="bn-IN"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৩।ক্রোমোজোমগুলো সরু ও লম্বা আকার ধারন করে পরস্পরের সাথে জট পাকিয়ে নিউক্লিয়ার রেটিকুলাম গঠন করে। কোষের দুই  মেরুতে দুটি অপত্য নিউক্লিয়াস গঠিত হয় এবং ক্যারিওকাইনেসিসের সমাপ্তি ঘটে। </a:t>
            </a:r>
            <a:endParaRPr lang="bn-BD" sz="2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23389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3" fill="hold" display="0">
                  <p:stCondLst>
                    <p:cond delay="indefinite"/>
                  </p:stCondLst>
                </p:cTn>
                <p:tgtEl>
                  <p:spTgt spid="5"/>
                </p:tgtEl>
              </p:cMediaNode>
            </p:video>
          </p:childTnLst>
        </p:cTn>
      </p:par>
    </p:tnLst>
    <p:bldLst>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0843" y="990600"/>
            <a:ext cx="12179300" cy="3785652"/>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নিউক্লিয়াসের বিভাজন শেষ হওয়ার সাথে সাথে সাইটোকাইনেসিস শুরু হয়। টেলোফেজ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দশাতেই</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IN"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সাইটোকাইনেসিস শুরু হয়। টেলোফেজ ধাপের শেষে বিষুবীয় তলে এন্ডোপ্লাজমিক জালিকার ক্ষুদ্র  ক্ষুদ্র অংশগুলো জমা এবং পরে এরা মিলিত হয়ে কোষপ্লেট গঠন করে।কোষপ্লেট পরিবর্তিত ও পরিবর্ধিত হয়ে কোষপ্রাচীর গঠন করে। ফলে একটিমাতৃকোষ থেকে দুটি অপত্য কোষের সৃষ্টি হয়।প্রাণির কোষের ক্ষেত্রে নিউক্লিয়াসের বিভাজনের সাথে সাথে কোষের মাঝামাঝি অংশে কোষপর্দার উভয় পাশ থেকে দুটি দুটি খাঁজ সৃষ্টি হয়। কোষপর্দায় এ খাঁজ ক্রমশ ভিতরের দিকে গিয়েনিরক্ষীয় তল বরাবরবিস্তৃতি হয়  এবং মিলিত হয়ে দুটি অপত্য কোষ সৃষ্টি করে । এইভাবে কোষপ্লেট গঠিত হয়। প্রাণিকোষে ক্লিভেজ বা ফারোয়িং পদ্ধিতে সাইটোকাইনেসিস ঘটে। </a:t>
            </a:r>
            <a:endPar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25" name="TextBox 24">
            <a:extLst>
              <a:ext uri="{FF2B5EF4-FFF2-40B4-BE49-F238E27FC236}">
                <a16:creationId xmlns:a16="http://schemas.microsoft.com/office/drawing/2014/main" id="{7DA79665-CB3F-4DAA-9A46-B2E1CF68FD48}"/>
              </a:ext>
            </a:extLst>
          </p:cNvPr>
          <p:cNvSpPr txBox="1"/>
          <p:nvPr/>
        </p:nvSpPr>
        <p:spPr>
          <a:xfrm>
            <a:off x="3124200" y="304800"/>
            <a:ext cx="4038600" cy="646331"/>
          </a:xfrm>
          <a:prstGeom prst="rect">
            <a:avLst/>
          </a:prstGeom>
          <a:solidFill>
            <a:srgbClr val="FEE2FB"/>
          </a:solid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6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সাইটোকাইনেসিস</a:t>
            </a:r>
            <a:endParaRPr lang="en-US" sz="36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10733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457200"/>
            <a:ext cx="5334000" cy="646331"/>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en-US" sz="3600" b="1" dirty="0" err="1">
                <a:ln w="1143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মাইটোসিসের</a:t>
            </a:r>
            <a:r>
              <a:rPr lang="en-US" sz="3600" b="1" dirty="0">
                <a:ln w="1143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sz="3600" b="1" dirty="0" err="1">
                <a:ln w="1143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বৈশিষ্ট্য</a:t>
            </a:r>
            <a:endParaRPr lang="en-US" sz="3600" b="1" dirty="0">
              <a:ln w="1143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TextBox 6"/>
          <p:cNvSpPr txBox="1"/>
          <p:nvPr/>
        </p:nvSpPr>
        <p:spPr>
          <a:xfrm>
            <a:off x="0" y="1295400"/>
            <a:ext cx="12192000" cy="36009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১।মাইটোসিস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কোষ</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বিভাজন</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দেহকোষের</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একধরনের</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বিভাজন</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পদ্ধতি</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p>
          <a:p>
            <a:pPr algn="just"/>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২। এ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প্রক্রিয়ায়</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মাতৃকোষের</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নিউক্লিয়াসটি</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একবার</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মাত্র</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বিভাজন</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হয়</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p>
          <a:p>
            <a:pPr algn="just"/>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৩।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মাতৃকোষটি</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বিভাজন</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হয়ে</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সমগুন</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সম্পন্ন</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দুটি</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অপত্য</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কোষ</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সৃষ্টি</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p>
          <a:p>
            <a:pPr algn="just"/>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৪।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বিভাজনে</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মাতৃকোষের</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সংখ্যা</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এবং</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অপত্য</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কোষের</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কোষের</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ক্রোমোজোম</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p>
          <a:p>
            <a:pPr algn="just"/>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সংখ্যা</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সমান</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থাকে</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অর্থা</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ৎ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ক্রোমোজোম</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সংখ্যা</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অপরিবর্তিত</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থাকে</a:t>
            </a:r>
            <a:r>
              <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endParaRPr lang="bn-IN"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a:p>
            <a:pPr algn="just"/>
            <a:r>
              <a:rPr lang="bn-IN"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৫। মাইটোসিস বিভাজনে প্রতিটি  ক্রোমোজোম লম্বালম্বিভাবে দুভাগে বিভক্ত হয়।</a:t>
            </a:r>
            <a:endPar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a:p>
            <a:pPr algn="just"/>
            <a:r>
              <a:rPr lang="bn-IN"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ফলে সৃষ্ট নতুন কোষ দুটিতে ক্রোমোজোম সংখ্যা মাতৃকোষের ক্রোমোজোম সংখ্যার সমান থাকে।  </a:t>
            </a:r>
            <a:endPar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a:p>
            <a:pPr algn="just"/>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6182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332816"/>
            <a:ext cx="2438400"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একক কাজ</a:t>
            </a:r>
          </a:p>
        </p:txBody>
      </p:sp>
      <p:sp>
        <p:nvSpPr>
          <p:cNvPr id="3" name="TextBox 2"/>
          <p:cNvSpPr txBox="1"/>
          <p:nvPr/>
        </p:nvSpPr>
        <p:spPr>
          <a:xfrm>
            <a:off x="1219200" y="5181600"/>
            <a:ext cx="6705600" cy="523220"/>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28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প্রশ্নঃ কোন কোন কোষে মাইটোসিস বিভাজন ঘটে না? </a:t>
            </a:r>
            <a:endParaRPr lang="en-US" sz="28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049054"/>
            <a:ext cx="4495800" cy="3827745"/>
          </a:xfrm>
          <a:prstGeom prst="ellipse">
            <a:avLst/>
          </a:prstGeom>
          <a:ln>
            <a:noFill/>
          </a:ln>
          <a:effectLst>
            <a:softEdge rad="112500"/>
          </a:effectLst>
        </p:spPr>
      </p:pic>
    </p:spTree>
    <p:extLst>
      <p:ext uri="{BB962C8B-B14F-4D97-AF65-F5344CB8AC3E}">
        <p14:creationId xmlns:p14="http://schemas.microsoft.com/office/powerpoint/2010/main" val="157096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3426912"/>
            <a:ext cx="8001000" cy="584775"/>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প্রশ্নঃ </a:t>
            </a:r>
            <a:r>
              <a:rPr lang="en-US" sz="32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মাইটোসিস</a:t>
            </a:r>
            <a:r>
              <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কোথায়</a:t>
            </a:r>
            <a:r>
              <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হয়</a:t>
            </a:r>
            <a:r>
              <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বর্ণনা</a:t>
            </a:r>
            <a:r>
              <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কর</a:t>
            </a:r>
            <a:r>
              <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p>
        </p:txBody>
      </p:sp>
      <p:sp>
        <p:nvSpPr>
          <p:cNvPr id="4" name="TextBox 3"/>
          <p:cNvSpPr txBox="1"/>
          <p:nvPr/>
        </p:nvSpPr>
        <p:spPr>
          <a:xfrm>
            <a:off x="2700378" y="381000"/>
            <a:ext cx="3505201"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জোড়ায় কাজ</a:t>
            </a:r>
          </a:p>
        </p:txBody>
      </p:sp>
    </p:spTree>
    <p:extLst>
      <p:ext uri="{BB962C8B-B14F-4D97-AF65-F5344CB8AC3E}">
        <p14:creationId xmlns:p14="http://schemas.microsoft.com/office/powerpoint/2010/main" val="81150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327356"/>
            <a:ext cx="3873145"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দল</a:t>
            </a:r>
            <a:r>
              <a:rPr lang="bn-IN" sz="40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গত</a:t>
            </a:r>
            <a:r>
              <a:rPr lang="bn-BD" sz="40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 কাজ</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47768"/>
            <a:ext cx="5838092" cy="4286232"/>
          </a:xfrm>
          <a:prstGeom prst="ellipse">
            <a:avLst/>
          </a:prstGeom>
          <a:ln>
            <a:noFill/>
          </a:ln>
          <a:effectLst>
            <a:softEdge rad="112500"/>
          </a:effectLst>
        </p:spPr>
      </p:pic>
      <p:sp>
        <p:nvSpPr>
          <p:cNvPr id="4" name="TextBox 3"/>
          <p:cNvSpPr txBox="1"/>
          <p:nvPr/>
        </p:nvSpPr>
        <p:spPr>
          <a:xfrm>
            <a:off x="381000" y="5576537"/>
            <a:ext cx="8458200" cy="954107"/>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bn-IN" sz="28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প্রশ্নঃ অ্যামাইটোসিস কোষ বিভাজন কীভাবে সংঘটিত হয়?  </a:t>
            </a:r>
            <a:endParaRPr lang="en-US" sz="28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00793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418237"/>
            <a:ext cx="2133600" cy="584775"/>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শিখনফল</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p:cNvSpPr txBox="1"/>
          <p:nvPr/>
        </p:nvSpPr>
        <p:spPr>
          <a:xfrm>
            <a:off x="1447800" y="1295400"/>
            <a:ext cx="6045200" cy="584775"/>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এ পাঠ</a:t>
            </a:r>
            <a:r>
              <a:rPr lang="bn-IN"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শেষে</a:t>
            </a:r>
            <a:r>
              <a:rPr lang="bn-BD"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শিক্ষার্থীরা....</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444152" y="3429000"/>
            <a:ext cx="9614248" cy="461665"/>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bn-IN"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সাইটোকাইনেসিসওক্যারিওকাইনেসিস সম্পর্কে বলতে </a:t>
            </a:r>
            <a:r>
              <a:rPr lang="bn-BD"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পারবে। </a:t>
            </a:r>
            <a:endPar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6" name="TextBox 5"/>
          <p:cNvSpPr txBox="1"/>
          <p:nvPr/>
        </p:nvSpPr>
        <p:spPr>
          <a:xfrm>
            <a:off x="482252" y="4241642"/>
            <a:ext cx="10719148" cy="461665"/>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bn-BD" sz="24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a:t>
            </a:r>
            <a:r>
              <a:rPr lang="bn-IN" sz="24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মাইটোসিসকোষবিভাজনেরধাপসমূহের বৈশিষ্ট্যচিত্রসহ লিখতে </a:t>
            </a:r>
            <a:r>
              <a:rPr lang="bn-BD" sz="24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পারবে। </a:t>
            </a:r>
            <a:r>
              <a:rPr lang="bn-IN" sz="24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endParaRPr lang="en-US" sz="24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8" name="TextBox 7"/>
          <p:cNvSpPr txBox="1"/>
          <p:nvPr/>
        </p:nvSpPr>
        <p:spPr>
          <a:xfrm>
            <a:off x="501178" y="2057400"/>
            <a:ext cx="11717055" cy="461665"/>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মাইটোসিসকোষবিভাজনওঅ্যামাইটোসিস</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কোষবিভাজন</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তা</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বলতে</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BD"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পারবে।</a:t>
            </a:r>
            <a:endPar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p:nvPr/>
        </p:nvSpPr>
        <p:spPr>
          <a:xfrm>
            <a:off x="482252" y="2736502"/>
            <a:ext cx="8077200" cy="461665"/>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bn-BD"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a:t>
            </a:r>
            <a:r>
              <a:rPr lang="bn-IN"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মাইটোসিস কোষবিভাজনের বৈশিষ্ট্য বলতে </a:t>
            </a:r>
            <a:r>
              <a:rPr lang="bn-BD"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পারবে।</a:t>
            </a:r>
            <a:endPar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74248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animBg="1"/>
      <p:bldP spid="8"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381000"/>
            <a:ext cx="2071255"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মূল্যায়ন</a:t>
            </a:r>
          </a:p>
        </p:txBody>
      </p:sp>
      <p:sp>
        <p:nvSpPr>
          <p:cNvPr id="3" name="Rectangle 2"/>
          <p:cNvSpPr/>
          <p:nvPr/>
        </p:nvSpPr>
        <p:spPr>
          <a:xfrm>
            <a:off x="1066800" y="1295400"/>
            <a:ext cx="8534400" cy="9906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কোষ</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বিভাজনেকোন</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ধাপে</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স্পিন্ডল</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যন্ত্র</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গঠন</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করে</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p>
        </p:txBody>
      </p:sp>
      <p:sp>
        <p:nvSpPr>
          <p:cNvPr id="4" name="Rectangle 3"/>
          <p:cNvSpPr/>
          <p:nvPr/>
        </p:nvSpPr>
        <p:spPr>
          <a:xfrm>
            <a:off x="1066800" y="24384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প্রো-মেটাফেজ</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p>
        </p:txBody>
      </p:sp>
      <p:sp>
        <p:nvSpPr>
          <p:cNvPr id="5" name="Rectangle 4"/>
          <p:cNvSpPr/>
          <p:nvPr/>
        </p:nvSpPr>
        <p:spPr>
          <a:xfrm>
            <a:off x="5257800" y="24384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প্রোফেজ</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ectangle 5"/>
          <p:cNvSpPr/>
          <p:nvPr/>
        </p:nvSpPr>
        <p:spPr>
          <a:xfrm>
            <a:off x="1066800" y="30480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এনাফেজ</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p:cNvSpPr/>
          <p:nvPr/>
        </p:nvSpPr>
        <p:spPr>
          <a:xfrm>
            <a:off x="5257800" y="30480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টেলোফেজ</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1091045" y="3810000"/>
            <a:ext cx="8077200" cy="8382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২.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কোন</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ধাপে</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ক্রোমোজোম</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বিভক্ত</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হয়ে</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ক্রোমাটিড</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গঠন</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করে</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p>
        </p:txBody>
      </p:sp>
      <p:sp>
        <p:nvSpPr>
          <p:cNvPr id="9" name="Rectangle 8"/>
          <p:cNvSpPr/>
          <p:nvPr/>
        </p:nvSpPr>
        <p:spPr>
          <a:xfrm>
            <a:off x="1059873" y="48006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টেলোফেজ</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ectangle 9"/>
          <p:cNvSpPr/>
          <p:nvPr/>
        </p:nvSpPr>
        <p:spPr>
          <a:xfrm>
            <a:off x="5250873" y="48006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প্রোফেজ</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p:cNvSpPr/>
          <p:nvPr/>
        </p:nvSpPr>
        <p:spPr>
          <a:xfrm>
            <a:off x="5250873" y="54102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প্রো-মেটাফেজ</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ounded Rectangle 11"/>
          <p:cNvSpPr/>
          <p:nvPr/>
        </p:nvSpPr>
        <p:spPr>
          <a:xfrm>
            <a:off x="6816436" y="687104"/>
            <a:ext cx="2292928" cy="47928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Oval 12"/>
          <p:cNvSpPr/>
          <p:nvPr/>
        </p:nvSpPr>
        <p:spPr>
          <a:xfrm>
            <a:off x="1134341" y="2438400"/>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59873" y="54102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অ্যানাফেজ</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6" name="Oval 15"/>
          <p:cNvSpPr/>
          <p:nvPr/>
        </p:nvSpPr>
        <p:spPr>
          <a:xfrm>
            <a:off x="5257800" y="4800600"/>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490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nextCondLst>
                <p:cond evt="onClick" delay="0">
                  <p:tgtEl>
                    <p:spTgt spid="12"/>
                  </p:tgtEl>
                </p:cond>
              </p:nextCondLst>
            </p:seq>
          </p:childTnLst>
        </p:cTn>
      </p:par>
    </p:tnLst>
    <p:bldLst>
      <p:bldP spid="13"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34690" y="381000"/>
            <a:ext cx="2085109"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মূল্যায়ন</a:t>
            </a:r>
          </a:p>
        </p:txBody>
      </p:sp>
      <p:sp>
        <p:nvSpPr>
          <p:cNvPr id="8" name="Rounded Rectangle 7"/>
          <p:cNvSpPr/>
          <p:nvPr/>
        </p:nvSpPr>
        <p:spPr>
          <a:xfrm>
            <a:off x="6705600" y="533400"/>
            <a:ext cx="2292928" cy="479286"/>
          </a:xfrm>
          <a:prstGeom prst="roundRect">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768927" y="1371600"/>
            <a:ext cx="8077200" cy="6096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৩.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অ্যামাইটোসিস</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হয়</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p>
        </p:txBody>
      </p:sp>
      <p:sp>
        <p:nvSpPr>
          <p:cNvPr id="10" name="Rectangle 9"/>
          <p:cNvSpPr/>
          <p:nvPr/>
        </p:nvSpPr>
        <p:spPr>
          <a:xfrm>
            <a:off x="768927" y="21336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ছত্রাকে</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p:cNvSpPr/>
          <p:nvPr/>
        </p:nvSpPr>
        <p:spPr>
          <a:xfrm>
            <a:off x="762000" y="26670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 </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বর্ধনশীল</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পাতায়</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ectangle 11"/>
          <p:cNvSpPr/>
          <p:nvPr/>
        </p:nvSpPr>
        <p:spPr>
          <a:xfrm>
            <a:off x="768927" y="3200400"/>
            <a:ext cx="4038600" cy="3810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 </a:t>
            </a: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অ্যামিবা</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Rectangle 12"/>
          <p:cNvSpPr/>
          <p:nvPr/>
        </p:nvSpPr>
        <p:spPr>
          <a:xfrm>
            <a:off x="775854" y="3733800"/>
            <a:ext cx="8077200" cy="5334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নিচের কোনটি সঠিক?</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4" name="Rectangle 13"/>
          <p:cNvSpPr/>
          <p:nvPr/>
        </p:nvSpPr>
        <p:spPr>
          <a:xfrm>
            <a:off x="775854" y="4343400"/>
            <a:ext cx="1870364"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Rectangle 14"/>
          <p:cNvSpPr/>
          <p:nvPr/>
        </p:nvSpPr>
        <p:spPr>
          <a:xfrm>
            <a:off x="4703618" y="4357255"/>
            <a:ext cx="2005446"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ii</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p>
        </p:txBody>
      </p:sp>
      <p:sp>
        <p:nvSpPr>
          <p:cNvPr id="16" name="Rectangle 15"/>
          <p:cNvSpPr/>
          <p:nvPr/>
        </p:nvSpPr>
        <p:spPr>
          <a:xfrm>
            <a:off x="2722418" y="4357255"/>
            <a:ext cx="1929246"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a:t>
            </a:r>
          </a:p>
        </p:txBody>
      </p:sp>
      <p:sp>
        <p:nvSpPr>
          <p:cNvPr id="17" name="Rectangle 16"/>
          <p:cNvSpPr/>
          <p:nvPr/>
        </p:nvSpPr>
        <p:spPr>
          <a:xfrm>
            <a:off x="6761018" y="4343400"/>
            <a:ext cx="2092036"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ii</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p>
        </p:txBody>
      </p:sp>
      <p:sp>
        <p:nvSpPr>
          <p:cNvPr id="18" name="Oval 17"/>
          <p:cNvSpPr/>
          <p:nvPr/>
        </p:nvSpPr>
        <p:spPr>
          <a:xfrm>
            <a:off x="2819400" y="4343400"/>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75854" y="4876800"/>
            <a:ext cx="8077200" cy="5334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৪.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ক্যারিওকাইনেসিস</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পর্যায়</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কয়টি</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ধাপে</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8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বিভক্ত</a:t>
            </a:r>
            <a:r>
              <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p>
        </p:txBody>
      </p:sp>
      <p:sp>
        <p:nvSpPr>
          <p:cNvPr id="20" name="Rectangle 19"/>
          <p:cNvSpPr/>
          <p:nvPr/>
        </p:nvSpPr>
        <p:spPr>
          <a:xfrm>
            <a:off x="755073" y="54864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৩</a:t>
            </a:r>
          </a:p>
        </p:txBody>
      </p:sp>
      <p:sp>
        <p:nvSpPr>
          <p:cNvPr id="21" name="Rectangle 20"/>
          <p:cNvSpPr/>
          <p:nvPr/>
        </p:nvSpPr>
        <p:spPr>
          <a:xfrm>
            <a:off x="4946073" y="54864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৪</a:t>
            </a:r>
          </a:p>
        </p:txBody>
      </p:sp>
      <p:sp>
        <p:nvSpPr>
          <p:cNvPr id="22" name="Rectangle 21"/>
          <p:cNvSpPr/>
          <p:nvPr/>
        </p:nvSpPr>
        <p:spPr>
          <a:xfrm>
            <a:off x="755073" y="60960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৫</a:t>
            </a:r>
          </a:p>
        </p:txBody>
      </p:sp>
      <p:sp>
        <p:nvSpPr>
          <p:cNvPr id="23" name="Rectangle 22"/>
          <p:cNvSpPr/>
          <p:nvPr/>
        </p:nvSpPr>
        <p:spPr>
          <a:xfrm>
            <a:off x="4946073" y="60960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৬</a:t>
            </a:r>
          </a:p>
        </p:txBody>
      </p:sp>
      <p:sp>
        <p:nvSpPr>
          <p:cNvPr id="24" name="Oval 23"/>
          <p:cNvSpPr/>
          <p:nvPr/>
        </p:nvSpPr>
        <p:spPr>
          <a:xfrm>
            <a:off x="775854" y="6096000"/>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201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childTnLst>
              </p:cTn>
              <p:nextCondLst>
                <p:cond evt="onClick" delay="0">
                  <p:tgtEl>
                    <p:spTgt spid="8"/>
                  </p:tgtEl>
                </p:cond>
              </p:nextCondLst>
            </p:seq>
          </p:childTnLst>
        </p:cTn>
      </p:par>
    </p:tnLst>
    <p:bldLst>
      <p:bldP spid="18"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533400"/>
            <a:ext cx="3581400" cy="707886"/>
          </a:xfrm>
          <a:prstGeom prst="rect">
            <a:avLst/>
          </a:prstGeom>
          <a:noFill/>
          <a:ln>
            <a:noFill/>
          </a:ln>
        </p:spPr>
        <p:txBody>
          <a:bodyPr wrap="square" rtlCol="0">
            <a:spAutoFit/>
          </a:bodyPr>
          <a:lstStyle/>
          <a:p>
            <a:pPr algn="ctr"/>
            <a:r>
              <a:rPr lang="bn-BD" sz="4000" b="1" dirty="0">
                <a:effectLst>
                  <a:outerShdw blurRad="38100" dist="38100" dir="2700000" algn="tl">
                    <a:srgbClr val="000000">
                      <a:alpha val="43137"/>
                    </a:srgbClr>
                  </a:outerShdw>
                </a:effectLst>
                <a:latin typeface="NikoshBAN" pitchFamily="2" charset="0"/>
                <a:cs typeface="NikoshBAN" pitchFamily="2" charset="0"/>
              </a:rPr>
              <a:t>বাড়ির কাজ</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Explosion 2 2"/>
          <p:cNvSpPr/>
          <p:nvPr/>
        </p:nvSpPr>
        <p:spPr>
          <a:xfrm>
            <a:off x="0" y="1828800"/>
            <a:ext cx="10668000" cy="4876800"/>
          </a:xfrm>
          <a:prstGeom prst="irregularSeal2">
            <a:avLst/>
          </a:prstGeom>
          <a:solidFill>
            <a:srgbClr val="FAE2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ln>
                  <a:solidFill>
                    <a:srgbClr val="002060"/>
                  </a:solidFill>
                </a:ln>
                <a:solidFill>
                  <a:srgbClr val="002060"/>
                </a:solidFill>
                <a:effectLst>
                  <a:outerShdw blurRad="38100" dist="38100" dir="2700000" algn="tl">
                    <a:srgbClr val="000000">
                      <a:alpha val="43137"/>
                    </a:srgbClr>
                  </a:outerShdw>
                </a:effectLst>
                <a:latin typeface="NikoshBAN" pitchFamily="2" charset="0"/>
                <a:cs typeface="NikoshBAN" pitchFamily="2" charset="0"/>
              </a:rPr>
              <a:t>ক</a:t>
            </a:r>
            <a:r>
              <a:rPr lang="bn-IN" sz="3200" b="1" dirty="0">
                <a:ln>
                  <a:solidFill>
                    <a:srgbClr val="002060"/>
                  </a:solidFill>
                </a:ln>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2800" b="1" dirty="0">
                <a:ln>
                  <a:solidFill>
                    <a:srgbClr val="002060"/>
                  </a:solidFill>
                </a:ln>
                <a:solidFill>
                  <a:srgbClr val="002060"/>
                </a:solidFill>
                <a:effectLst>
                  <a:outerShdw blurRad="38100" dist="38100" dir="2700000" algn="tl">
                    <a:srgbClr val="000000">
                      <a:alpha val="43137"/>
                    </a:srgbClr>
                  </a:outerShdw>
                </a:effectLst>
                <a:latin typeface="NikoshBAN" pitchFamily="2" charset="0"/>
                <a:cs typeface="NikoshBAN" pitchFamily="2" charset="0"/>
              </a:rPr>
              <a:t>সাইটোকাইনেসিস কী? </a:t>
            </a:r>
          </a:p>
          <a:p>
            <a:pPr algn="ctr"/>
            <a:r>
              <a:rPr lang="bn-IN" sz="2800" b="1" dirty="0">
                <a:ln>
                  <a:solidFill>
                    <a:srgbClr val="002060"/>
                  </a:solidFill>
                </a:ln>
                <a:solidFill>
                  <a:srgbClr val="002060"/>
                </a:solidFill>
                <a:effectLst>
                  <a:outerShdw blurRad="38100" dist="38100" dir="2700000" algn="tl">
                    <a:srgbClr val="000000">
                      <a:alpha val="43137"/>
                    </a:srgbClr>
                  </a:outerShdw>
                </a:effectLst>
                <a:latin typeface="NikoshBAN" pitchFamily="2" charset="0"/>
                <a:cs typeface="NikoshBAN" pitchFamily="2" charset="0"/>
              </a:rPr>
              <a:t>খ ক্যারিওকাইনেসিস বলতে কী বোঝায়? </a:t>
            </a:r>
          </a:p>
          <a:p>
            <a:pPr algn="ctr"/>
            <a:r>
              <a:rPr lang="bn-IN" sz="2800" b="1" dirty="0">
                <a:ln>
                  <a:solidFill>
                    <a:srgbClr val="002060"/>
                  </a:solidFill>
                </a:ln>
                <a:solidFill>
                  <a:srgbClr val="002060"/>
                </a:solidFill>
                <a:effectLst>
                  <a:outerShdw blurRad="38100" dist="38100" dir="2700000" algn="tl">
                    <a:srgbClr val="000000">
                      <a:alpha val="43137"/>
                    </a:srgbClr>
                  </a:outerShdw>
                </a:effectLst>
                <a:latin typeface="NikoshBAN" pitchFamily="2" charset="0"/>
                <a:cs typeface="NikoshBAN" pitchFamily="2" charset="0"/>
              </a:rPr>
              <a:t>গ উদ্দীপকের ধাপটির পরবর্তী ধাপের চিহ্নিত চিত্রসহ ব্যাখ্যা কর। </a:t>
            </a:r>
          </a:p>
          <a:p>
            <a:pPr algn="ctr"/>
            <a:r>
              <a:rPr lang="bn-IN" sz="2800" b="1" dirty="0">
                <a:ln>
                  <a:solidFill>
                    <a:srgbClr val="002060"/>
                  </a:solidFill>
                </a:ln>
                <a:solidFill>
                  <a:srgbClr val="002060"/>
                </a:solidFill>
                <a:effectLst>
                  <a:outerShdw blurRad="38100" dist="38100" dir="2700000" algn="tl">
                    <a:srgbClr val="000000">
                      <a:alpha val="43137"/>
                    </a:srgbClr>
                  </a:outerShdw>
                </a:effectLst>
                <a:latin typeface="NikoshBAN" pitchFamily="2" charset="0"/>
                <a:cs typeface="NikoshBAN" pitchFamily="2" charset="0"/>
              </a:rPr>
              <a:t>ঘ উদ্দীপকের ধাপটি জীবের বৃদ্ধি নিয়ন্ত্রণে কী ধরনের ভূমিকা রাখে-বিশ্লষণ কর। </a:t>
            </a:r>
            <a:endParaRPr lang="en-US" sz="2800" b="1" dirty="0">
              <a:ln>
                <a:solidFill>
                  <a:srgbClr val="002060"/>
                </a:solidFill>
              </a:ln>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7162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68800" y="1587501"/>
            <a:ext cx="4089400" cy="1359981"/>
          </a:xfrm>
          <a:prstGeom prst="rect">
            <a:avLst/>
          </a:prstGeom>
          <a:noFill/>
          <a:ln>
            <a:noFill/>
          </a:ln>
        </p:spPr>
        <p:txBody>
          <a:bodyPr wrap="square" lIns="66669" tIns="33334" rIns="66669" bIns="33334">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bn-BD" sz="8400" b="1" spc="36" dirty="0">
                <a:ln w="11430">
                  <a:solidFill>
                    <a:schemeClr val="bg1"/>
                  </a:solidFill>
                </a:ln>
                <a:solidFill>
                  <a:srgbClr val="7030A0"/>
                </a:solidFill>
                <a:effectLst>
                  <a:outerShdw blurRad="50800" dist="38100" dir="5400000" algn="t" rotWithShape="0">
                    <a:prstClr val="black">
                      <a:alpha val="40000"/>
                    </a:prstClr>
                  </a:outerShdw>
                </a:effectLst>
                <a:latin typeface="NikoshBAN" pitchFamily="2" charset="0"/>
                <a:cs typeface="NikoshBAN" pitchFamily="2" charset="0"/>
              </a:rPr>
              <a:t>ধন্যবাদ</a:t>
            </a:r>
            <a:endParaRPr lang="en-US" sz="8400" b="1" spc="36" dirty="0">
              <a:ln w="11430">
                <a:solidFill>
                  <a:schemeClr val="bg1"/>
                </a:solidFill>
              </a:ln>
              <a:solidFill>
                <a:srgbClr val="7030A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8252"/>
          <a:stretch/>
        </p:blipFill>
        <p:spPr>
          <a:xfrm>
            <a:off x="6096001" y="-12272"/>
            <a:ext cx="6096000" cy="685453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0126"/>
          <a:stretch/>
        </p:blipFill>
        <p:spPr>
          <a:xfrm>
            <a:off x="38685" y="0"/>
            <a:ext cx="6084455" cy="6858000"/>
          </a:xfrm>
          <a:prstGeom prst="rect">
            <a:avLst/>
          </a:prstGeom>
        </p:spPr>
      </p:pic>
    </p:spTree>
    <p:extLst>
      <p:ext uri="{BB962C8B-B14F-4D97-AF65-F5344CB8AC3E}">
        <p14:creationId xmlns:p14="http://schemas.microsoft.com/office/powerpoint/2010/main" val="25237247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500"/>
                                        <p:tgtEl>
                                          <p:spTgt spid="5"/>
                                        </p:tgtEl>
                                        <p:attrNameLst>
                                          <p:attrName>ppt_x</p:attrName>
                                        </p:attrNameLst>
                                      </p:cBhvr>
                                      <p:tavLst>
                                        <p:tav tm="0">
                                          <p:val>
                                            <p:strVal val="ppt_x"/>
                                          </p:val>
                                        </p:tav>
                                        <p:tav tm="100000">
                                          <p:val>
                                            <p:strVal val="0-ppt_w/2"/>
                                          </p:val>
                                        </p:tav>
                                      </p:tavLst>
                                    </p:anim>
                                    <p:anim calcmode="lin" valueType="num">
                                      <p:cBhvr additive="base">
                                        <p:cTn id="7" dur="5500"/>
                                        <p:tgtEl>
                                          <p:spTgt spid="5"/>
                                        </p:tgtEl>
                                        <p:attrNameLst>
                                          <p:attrName>ppt_y</p:attrName>
                                        </p:attrNameLst>
                                      </p:cBhvr>
                                      <p:tavLst>
                                        <p:tav tm="0">
                                          <p:val>
                                            <p:strVal val="ppt_y"/>
                                          </p:val>
                                        </p:tav>
                                        <p:tav tm="100000">
                                          <p:val>
                                            <p:strVal val="ppt_y"/>
                                          </p:val>
                                        </p:tav>
                                      </p:tavLst>
                                    </p:anim>
                                    <p:set>
                                      <p:cBhvr>
                                        <p:cTn id="8" dur="1" fill="hold">
                                          <p:stCondLst>
                                            <p:cond delay="5499"/>
                                          </p:stCondLst>
                                        </p:cTn>
                                        <p:tgtEl>
                                          <p:spTgt spid="5"/>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500"/>
                                        <p:tgtEl>
                                          <p:spTgt spid="4"/>
                                        </p:tgtEl>
                                        <p:attrNameLst>
                                          <p:attrName>ppt_x</p:attrName>
                                        </p:attrNameLst>
                                      </p:cBhvr>
                                      <p:tavLst>
                                        <p:tav tm="0">
                                          <p:val>
                                            <p:strVal val="ppt_x"/>
                                          </p:val>
                                        </p:tav>
                                        <p:tav tm="100000">
                                          <p:val>
                                            <p:strVal val="1+ppt_w/2"/>
                                          </p:val>
                                        </p:tav>
                                      </p:tavLst>
                                    </p:anim>
                                    <p:anim calcmode="lin" valueType="num">
                                      <p:cBhvr additive="base">
                                        <p:cTn id="11" dur="5500"/>
                                        <p:tgtEl>
                                          <p:spTgt spid="4"/>
                                        </p:tgtEl>
                                        <p:attrNameLst>
                                          <p:attrName>ppt_y</p:attrName>
                                        </p:attrNameLst>
                                      </p:cBhvr>
                                      <p:tavLst>
                                        <p:tav tm="0">
                                          <p:val>
                                            <p:strVal val="ppt_y"/>
                                          </p:val>
                                        </p:tav>
                                        <p:tav tm="100000">
                                          <p:val>
                                            <p:strVal val="ppt_y"/>
                                          </p:val>
                                        </p:tav>
                                      </p:tavLst>
                                    </p:anim>
                                    <p:set>
                                      <p:cBhvr>
                                        <p:cTn id="12" dur="1" fill="hold">
                                          <p:stCondLst>
                                            <p:cond delay="5499"/>
                                          </p:stCondLst>
                                        </p:cTn>
                                        <p:tgtEl>
                                          <p:spTgt spid="4"/>
                                        </p:tgtEl>
                                        <p:attrNameLst>
                                          <p:attrName>style.visibility</p:attrName>
                                        </p:attrNameLst>
                                      </p:cBhvr>
                                      <p:to>
                                        <p:strVal val="hidden"/>
                                      </p:to>
                                    </p:set>
                                  </p:childTnLst>
                                </p:cTn>
                              </p:par>
                              <p:par>
                                <p:cTn id="13" presetID="41" presetClass="entr" presetSubtype="0" repeatCount="2000" fill="hold" grpId="0" nodeType="with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3"/>
                                        </p:tgtEl>
                                        <p:attrNameLst>
                                          <p:attrName>ppt_y</p:attrName>
                                        </p:attrNameLst>
                                      </p:cBhvr>
                                      <p:tavLst>
                                        <p:tav tm="0">
                                          <p:val>
                                            <p:strVal val="#ppt_y"/>
                                          </p:val>
                                        </p:tav>
                                        <p:tav tm="100000">
                                          <p:val>
                                            <p:strVal val="#ppt_y"/>
                                          </p:val>
                                        </p:tav>
                                      </p:tavLst>
                                    </p:anim>
                                    <p:anim calcmode="lin" valueType="num">
                                      <p:cBhvr>
                                        <p:cTn id="17"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1100" y="391180"/>
            <a:ext cx="6019800" cy="646331"/>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IN" sz="3600" b="1" dirty="0">
                <a:ln w="57150">
                  <a:noFill/>
                </a:ln>
                <a:effectLst>
                  <a:outerShdw blurRad="50800" dist="38100" dir="5400000" algn="t" rotWithShape="0">
                    <a:prstClr val="black">
                      <a:alpha val="40000"/>
                    </a:prstClr>
                  </a:outerShdw>
                </a:effectLst>
                <a:latin typeface="NikoshBAN" pitchFamily="2" charset="0"/>
                <a:cs typeface="NikoshBAN" pitchFamily="2" charset="0"/>
              </a:rPr>
              <a:t>নিচের চিত্রগুলো  লক্ষ্যকর</a:t>
            </a:r>
            <a:endParaRPr lang="en-US" sz="3600" b="1" dirty="0">
              <a:ln w="57150">
                <a:noFill/>
              </a:ln>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3162300" y="5943600"/>
            <a:ext cx="2057400" cy="523220"/>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IN" sz="28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প্রোফেজ</a:t>
            </a:r>
            <a:endParaRPr lang="en-US" sz="28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13" name="Picture 2" descr="C:\Users\User\Videos\My Video Downloads\Pictures\vlcsnap-2012-12-09-06h47m31s24.png">
            <a:extLst>
              <a:ext uri="{FF2B5EF4-FFF2-40B4-BE49-F238E27FC236}">
                <a16:creationId xmlns:a16="http://schemas.microsoft.com/office/drawing/2014/main" id="{47991649-6270-45E3-AAC6-4CAB25C0E064}"/>
              </a:ext>
            </a:extLst>
          </p:cNvPr>
          <p:cNvPicPr>
            <a:picLocks noChangeAspect="1" noChangeArrowheads="1"/>
          </p:cNvPicPr>
          <p:nvPr/>
        </p:nvPicPr>
        <p:blipFill>
          <a:blip r:embed="rId2" cstate="print"/>
          <a:srcRect/>
          <a:stretch>
            <a:fillRect/>
          </a:stretch>
        </p:blipFill>
        <p:spPr bwMode="auto">
          <a:xfrm>
            <a:off x="76200" y="1524000"/>
            <a:ext cx="3200400" cy="3886200"/>
          </a:xfrm>
          <a:prstGeom prst="rect">
            <a:avLst/>
          </a:prstGeom>
          <a:noFill/>
          <a:ln w="28575">
            <a:solidFill>
              <a:srgbClr val="FF0000"/>
            </a:solidFill>
          </a:ln>
        </p:spPr>
      </p:pic>
      <p:pic>
        <p:nvPicPr>
          <p:cNvPr id="14" name="Picture 3" descr="C:\Users\User\Videos\My Video Downloads\Pictures\vlcsnap-2012-12-08-11h37m29s85.png">
            <a:extLst>
              <a:ext uri="{FF2B5EF4-FFF2-40B4-BE49-F238E27FC236}">
                <a16:creationId xmlns:a16="http://schemas.microsoft.com/office/drawing/2014/main" id="{1E8BB635-5A21-4C07-A685-1F84A88FEF65}"/>
              </a:ext>
            </a:extLst>
          </p:cNvPr>
          <p:cNvPicPr>
            <a:picLocks noChangeAspect="1" noChangeArrowheads="1"/>
          </p:cNvPicPr>
          <p:nvPr/>
        </p:nvPicPr>
        <p:blipFill>
          <a:blip r:embed="rId3" cstate="print"/>
          <a:srcRect/>
          <a:stretch>
            <a:fillRect/>
          </a:stretch>
        </p:blipFill>
        <p:spPr bwMode="auto">
          <a:xfrm>
            <a:off x="3429000" y="1524000"/>
            <a:ext cx="3200400" cy="3886200"/>
          </a:xfrm>
          <a:prstGeom prst="rect">
            <a:avLst/>
          </a:prstGeom>
          <a:noFill/>
          <a:ln w="28575">
            <a:solidFill>
              <a:srgbClr val="FF0000"/>
            </a:solidFill>
          </a:ln>
        </p:spPr>
      </p:pic>
    </p:spTree>
    <p:extLst>
      <p:ext uri="{BB962C8B-B14F-4D97-AF65-F5344CB8AC3E}">
        <p14:creationId xmlns:p14="http://schemas.microsoft.com/office/powerpoint/2010/main" val="191771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6"/>
                                        </p:tgtEl>
                                        <p:attrNameLst>
                                          <p:attrName>ppt_w</p:attrName>
                                        </p:attrNameLst>
                                      </p:cBhvr>
                                      <p:tavLst>
                                        <p:tav tm="0">
                                          <p:val>
                                            <p:strVal val="ppt_w"/>
                                          </p:val>
                                        </p:tav>
                                        <p:tav tm="100000">
                                          <p:val>
                                            <p:fltVal val="0"/>
                                          </p:val>
                                        </p:tav>
                                      </p:tavLst>
                                    </p:anim>
                                    <p:anim calcmode="lin" valueType="num">
                                      <p:cBhvr>
                                        <p:cTn id="12" dur="500"/>
                                        <p:tgtEl>
                                          <p:spTgt spid="6"/>
                                        </p:tgtEl>
                                        <p:attrNameLst>
                                          <p:attrName>ppt_h</p:attrName>
                                        </p:attrNameLst>
                                      </p:cBhvr>
                                      <p:tavLst>
                                        <p:tav tm="0">
                                          <p:val>
                                            <p:strVal val="ppt_h"/>
                                          </p:val>
                                        </p:tav>
                                        <p:tav tm="100000">
                                          <p:val>
                                            <p:fltVal val="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86B45D-4ACA-4524-AD7A-63DA924E4C2A}"/>
              </a:ext>
            </a:extLst>
          </p:cNvPr>
          <p:cNvPicPr>
            <a:picLocks noChangeAspect="1"/>
          </p:cNvPicPr>
          <p:nvPr/>
        </p:nvPicPr>
        <p:blipFill rotWithShape="1">
          <a:blip r:embed="rId2">
            <a:extLst>
              <a:ext uri="{28A0092B-C50C-407E-A947-70E740481C1C}">
                <a14:useLocalDpi xmlns:a14="http://schemas.microsoft.com/office/drawing/2010/main" val="0"/>
              </a:ext>
            </a:extLst>
          </a:blip>
          <a:srcRect l="33121" t="33962" r="32854" b="49925"/>
          <a:stretch/>
        </p:blipFill>
        <p:spPr>
          <a:xfrm rot="5400000">
            <a:off x="1371600" y="-228600"/>
            <a:ext cx="5029200" cy="7772400"/>
          </a:xfrm>
          <a:prstGeom prst="rect">
            <a:avLst/>
          </a:prstGeom>
          <a:ln w="28575">
            <a:solidFill>
              <a:schemeClr val="accent6">
                <a:lumMod val="50000"/>
              </a:schemeClr>
            </a:solidFill>
          </a:ln>
        </p:spPr>
      </p:pic>
      <p:sp>
        <p:nvSpPr>
          <p:cNvPr id="6" name="Rectangle 5">
            <a:extLst>
              <a:ext uri="{FF2B5EF4-FFF2-40B4-BE49-F238E27FC236}">
                <a16:creationId xmlns:a16="http://schemas.microsoft.com/office/drawing/2014/main" id="{73CBD21E-CA75-4383-99D0-56DA6C0219B2}"/>
              </a:ext>
            </a:extLst>
          </p:cNvPr>
          <p:cNvSpPr/>
          <p:nvPr/>
        </p:nvSpPr>
        <p:spPr>
          <a:xfrm>
            <a:off x="2057400" y="6254859"/>
            <a:ext cx="2971800" cy="523220"/>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IN" sz="28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প্রো-মেটাফেজ </a:t>
            </a:r>
            <a:endParaRPr lang="en-US" sz="28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a:extLst>
              <a:ext uri="{FF2B5EF4-FFF2-40B4-BE49-F238E27FC236}">
                <a16:creationId xmlns:a16="http://schemas.microsoft.com/office/drawing/2014/main" id="{D4AFE1A5-4759-43BE-BF05-727C317A3E34}"/>
              </a:ext>
            </a:extLst>
          </p:cNvPr>
          <p:cNvSpPr/>
          <p:nvPr/>
        </p:nvSpPr>
        <p:spPr>
          <a:xfrm>
            <a:off x="1447800" y="152400"/>
            <a:ext cx="5943600" cy="646331"/>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IN" sz="36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নিচের চিত্র  লক্ষ্য কর</a:t>
            </a:r>
            <a:endParaRPr lang="en-US" sz="36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253433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7C74C2-8FD2-4160-9009-5281CEEDB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8763000" cy="5715000"/>
          </a:xfrm>
          <a:prstGeom prst="rect">
            <a:avLst/>
          </a:prstGeom>
        </p:spPr>
      </p:pic>
      <p:sp>
        <p:nvSpPr>
          <p:cNvPr id="9" name="Rectangle 8">
            <a:extLst>
              <a:ext uri="{FF2B5EF4-FFF2-40B4-BE49-F238E27FC236}">
                <a16:creationId xmlns:a16="http://schemas.microsoft.com/office/drawing/2014/main" id="{56EC69D7-5F25-4737-AE74-8B32458ABFEA}"/>
              </a:ext>
            </a:extLst>
          </p:cNvPr>
          <p:cNvSpPr/>
          <p:nvPr/>
        </p:nvSpPr>
        <p:spPr>
          <a:xfrm>
            <a:off x="1066800" y="381000"/>
            <a:ext cx="5867400" cy="646331"/>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IN" sz="36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নিচের চিত্রগুলো  লক্ষ্য কর</a:t>
            </a:r>
            <a:endParaRPr lang="en-US" sz="36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277705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00B98-EACC-42F3-B45F-09B0B57EBB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817326"/>
            <a:ext cx="3702581" cy="5029201"/>
          </a:xfrm>
          <a:prstGeom prst="rect">
            <a:avLst/>
          </a:prstGeom>
        </p:spPr>
      </p:pic>
      <p:pic>
        <p:nvPicPr>
          <p:cNvPr id="7" name="Picture 6">
            <a:extLst>
              <a:ext uri="{FF2B5EF4-FFF2-40B4-BE49-F238E27FC236}">
                <a16:creationId xmlns:a16="http://schemas.microsoft.com/office/drawing/2014/main" id="{E92D815B-946B-41B3-A7C5-5A89DE0DE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62000" y="1828804"/>
            <a:ext cx="5029199" cy="3048000"/>
          </a:xfrm>
          <a:prstGeom prst="rect">
            <a:avLst/>
          </a:prstGeom>
        </p:spPr>
      </p:pic>
      <p:sp>
        <p:nvSpPr>
          <p:cNvPr id="8" name="Rectangle 7">
            <a:extLst>
              <a:ext uri="{FF2B5EF4-FFF2-40B4-BE49-F238E27FC236}">
                <a16:creationId xmlns:a16="http://schemas.microsoft.com/office/drawing/2014/main" id="{B859BFB1-FF68-4376-86EE-E612FB121125}"/>
              </a:ext>
            </a:extLst>
          </p:cNvPr>
          <p:cNvSpPr/>
          <p:nvPr/>
        </p:nvSpPr>
        <p:spPr>
          <a:xfrm>
            <a:off x="1752600" y="0"/>
            <a:ext cx="5029200" cy="646331"/>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IN" sz="36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নিচের চিত্রটি লক্ষ্য কর</a:t>
            </a:r>
            <a:endParaRPr lang="en-US" sz="36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a:extLst>
              <a:ext uri="{FF2B5EF4-FFF2-40B4-BE49-F238E27FC236}">
                <a16:creationId xmlns:a16="http://schemas.microsoft.com/office/drawing/2014/main" id="{CF9F0FBF-9045-4EDE-8793-20CF4679812E}"/>
              </a:ext>
            </a:extLst>
          </p:cNvPr>
          <p:cNvSpPr/>
          <p:nvPr/>
        </p:nvSpPr>
        <p:spPr>
          <a:xfrm>
            <a:off x="2819400" y="6096000"/>
            <a:ext cx="3505200" cy="646331"/>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IN" sz="36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অ্যানাফেজ</a:t>
            </a:r>
            <a:endParaRPr lang="en-US" sz="36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306006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67B07D-C23E-4403-98F5-B842D537E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067800" cy="5791200"/>
          </a:xfrm>
          <a:prstGeom prst="rect">
            <a:avLst/>
          </a:prstGeom>
        </p:spPr>
      </p:pic>
      <p:sp>
        <p:nvSpPr>
          <p:cNvPr id="9" name="Rectangle 8">
            <a:extLst>
              <a:ext uri="{FF2B5EF4-FFF2-40B4-BE49-F238E27FC236}">
                <a16:creationId xmlns:a16="http://schemas.microsoft.com/office/drawing/2014/main" id="{4F764349-BFBD-4DC8-A5B8-5AACB4837397}"/>
              </a:ext>
            </a:extLst>
          </p:cNvPr>
          <p:cNvSpPr/>
          <p:nvPr/>
        </p:nvSpPr>
        <p:spPr>
          <a:xfrm>
            <a:off x="1066800" y="304800"/>
            <a:ext cx="5715000" cy="646331"/>
          </a:xfrm>
          <a:prstGeom prst="rect">
            <a:avLst/>
          </a:prstGeom>
          <a:noFill/>
          <a:ln>
            <a:noFill/>
          </a:ln>
        </p:spPr>
        <p:txBody>
          <a:bodyPr wrap="square" lIns="91440" tIns="45720" rIns="91440" bIns="45720">
            <a:spAutoFit/>
            <a:scene3d>
              <a:camera prst="perspectiveFront"/>
              <a:lightRig rig="flat" dir="tl">
                <a:rot lat="0" lon="0" rev="6600000"/>
              </a:lightRig>
            </a:scene3d>
            <a:sp3d extrusionH="25400" contourW="8890">
              <a:bevelT w="38100" h="31750" prst="angle"/>
              <a:contourClr>
                <a:schemeClr val="accent2">
                  <a:shade val="75000"/>
                </a:schemeClr>
              </a:contourClr>
            </a:sp3d>
          </a:bodyPr>
          <a:lstStyle/>
          <a:p>
            <a:pPr algn="ctr"/>
            <a:r>
              <a:rPr lang="bn-IN" sz="36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নিচের চিত্রগুলো লক্ষ্য কর</a:t>
            </a:r>
            <a:endParaRPr lang="en-US" sz="3600" b="1" dirty="0">
              <a:ln w="57150">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35362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685800"/>
            <a:ext cx="6705600" cy="769441"/>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4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আজকের পাঠের বিষয় </a:t>
            </a:r>
            <a:endParaRPr lang="bn-BD" sz="44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a:extLst>
              <a:ext uri="{FF2B5EF4-FFF2-40B4-BE49-F238E27FC236}">
                <a16:creationId xmlns:a16="http://schemas.microsoft.com/office/drawing/2014/main" id="{E5A0598F-6BC5-44E9-9A1A-FE51D6B13B57}"/>
              </a:ext>
            </a:extLst>
          </p:cNvPr>
          <p:cNvSpPr txBox="1"/>
          <p:nvPr/>
        </p:nvSpPr>
        <p:spPr>
          <a:xfrm>
            <a:off x="990600" y="2514600"/>
            <a:ext cx="9067800" cy="830997"/>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48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মাইটোসিসের কোষ বিভাজন</a:t>
            </a:r>
            <a:endParaRPr lang="bn-BD" sz="48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12488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965775"/>
            <a:ext cx="12268200" cy="267765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এ ধরনের কোষবিভাজন</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ব্যাকটেরিয়া</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ইস্ট</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ছত্রাক</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অ্যামিবা</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IN"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ইত্যাদি এককোষী জীবে হয়।এককোষীজীবগুলো অ্যামাইটোসিস প্রক্রিয়ায় বিভক্ত হয়ে বংশ বৃদ্ধি করে। </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এ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ধরনের</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কোষ</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বিভাজনে</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নিউক্লিয়াসটি</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ডাম্বেলের</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আকার</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ধারন</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করে</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এবং</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প্রায়</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মাঝ</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বরাবর</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সংকুচিত</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হয়</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ও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পরস্পর</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থেকে</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বিছিন্ন</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হয়ে</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দুটি</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অপত্য</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নিউক্লিয়াসে</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পরিনত</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হয়।একই</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সময়ে</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সাইটোপ্লাজমও</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মাঝ</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বরাবর</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সংকুচিত</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হয়ে</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দুটি</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কোষে</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পরিনত</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হয়</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এ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ধরনের</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বিভাজনে</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মাতৃকোষের</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নিউক্লিয়াস</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ও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সাইটোপ্লাজমসরাসরি</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বিভক্ত</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হয়ে</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দুটি</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অপত্য</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কোষ</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সৃষ্টি</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করে</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তাই</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একে</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প্রত্যক্ষ</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কোষ</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বিভাজন</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বলে</a:t>
            </a:r>
            <a:r>
              <a:rPr lang="en-US" sz="2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p>
        </p:txBody>
      </p:sp>
      <p:sp>
        <p:nvSpPr>
          <p:cNvPr id="4" name="TextBox 3">
            <a:extLst>
              <a:ext uri="{FF2B5EF4-FFF2-40B4-BE49-F238E27FC236}">
                <a16:creationId xmlns:a16="http://schemas.microsoft.com/office/drawing/2014/main" id="{C4BFCF29-8650-48E4-B906-E7CD3B646FF8}"/>
              </a:ext>
            </a:extLst>
          </p:cNvPr>
          <p:cNvSpPr txBox="1"/>
          <p:nvPr/>
        </p:nvSpPr>
        <p:spPr>
          <a:xfrm>
            <a:off x="838200" y="330896"/>
            <a:ext cx="3048000" cy="584775"/>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32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অ্যামাইটোসিস</a:t>
            </a:r>
            <a:endParaRPr lang="bn-BD" sz="32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a:extLst>
              <a:ext uri="{FF2B5EF4-FFF2-40B4-BE49-F238E27FC236}">
                <a16:creationId xmlns:a16="http://schemas.microsoft.com/office/drawing/2014/main" id="{14D449AD-11D2-482C-81D6-9CEB329E6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5600"/>
            <a:ext cx="6096000" cy="3962400"/>
          </a:xfrm>
          <a:prstGeom prst="rect">
            <a:avLst/>
          </a:prstGeom>
        </p:spPr>
      </p:pic>
    </p:spTree>
    <p:extLst>
      <p:ext uri="{BB962C8B-B14F-4D97-AF65-F5344CB8AC3E}">
        <p14:creationId xmlns:p14="http://schemas.microsoft.com/office/powerpoint/2010/main" val="13347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nodeType="clickEffect">
                                  <p:stCondLst>
                                    <p:cond delay="0"/>
                                  </p:stCondLst>
                                  <p:iterate type="lt">
                                    <p:tmPct val="50000"/>
                                  </p:iterate>
                                  <p:childTnLst>
                                    <p:set>
                                      <p:cBhvr>
                                        <p:cTn id="16" dur="1" fill="hold">
                                          <p:stCondLst>
                                            <p:cond delay="0"/>
                                          </p:stCondLst>
                                        </p:cTn>
                                        <p:tgtEl>
                                          <p:spTgt spid="3">
                                            <p:txEl>
                                              <p:pRg st="0" end="0"/>
                                            </p:txEl>
                                          </p:spTgt>
                                        </p:tgtEl>
                                        <p:attrNameLst>
                                          <p:attrName>style.visibility</p:attrName>
                                        </p:attrNameLst>
                                      </p:cBhvr>
                                      <p:to>
                                        <p:strVal val="visible"/>
                                      </p:to>
                                    </p:set>
                                    <p:set>
                                      <p:cBhvr>
                                        <p:cTn id="17" dur="455" fill="hold">
                                          <p:stCondLst>
                                            <p:cond delay="0"/>
                                          </p:stCondLst>
                                        </p:cTn>
                                        <p:tgtEl>
                                          <p:spTgt spid="3">
                                            <p:txEl>
                                              <p:pRg st="0" end="0"/>
                                            </p:txEl>
                                          </p:spTgt>
                                        </p:tgtEl>
                                        <p:attrNameLst>
                                          <p:attrName>style.rotation</p:attrName>
                                        </p:attrNameLst>
                                      </p:cBhvr>
                                      <p:to>
                                        <p:strVal val="-45.0"/>
                                      </p:to>
                                    </p:set>
                                    <p:anim calcmode="lin" valueType="num">
                                      <p:cBhvr>
                                        <p:cTn id="1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1494</TotalTime>
  <Words>823</Words>
  <Application>Microsoft Office PowerPoint</Application>
  <PresentationFormat>Widescreen</PresentationFormat>
  <Paragraphs>116</Paragraphs>
  <Slides>23</Slides>
  <Notes>9</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Franklin Gothic Book</vt:lpstr>
      <vt:lpstr>Franklin Gothic Medium</vt:lpstr>
      <vt:lpstr>NikoshBAN</vt:lpstr>
      <vt:lpstr>Wingdings</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 </cp:lastModifiedBy>
  <cp:revision>173</cp:revision>
  <dcterms:created xsi:type="dcterms:W3CDTF">2006-08-16T00:00:00Z</dcterms:created>
  <dcterms:modified xsi:type="dcterms:W3CDTF">2020-10-05T17:36:26Z</dcterms:modified>
</cp:coreProperties>
</file>