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7" r:id="rId1"/>
  </p:sldMasterIdLst>
  <p:notesMasterIdLst>
    <p:notesMasterId r:id="rId19"/>
  </p:notesMasterIdLst>
  <p:sldIdLst>
    <p:sldId id="256" r:id="rId2"/>
    <p:sldId id="257" r:id="rId3"/>
    <p:sldId id="258" r:id="rId4"/>
    <p:sldId id="304" r:id="rId5"/>
    <p:sldId id="320" r:id="rId6"/>
    <p:sldId id="321" r:id="rId7"/>
    <p:sldId id="319" r:id="rId8"/>
    <p:sldId id="305" r:id="rId9"/>
    <p:sldId id="322" r:id="rId10"/>
    <p:sldId id="323" r:id="rId11"/>
    <p:sldId id="324" r:id="rId12"/>
    <p:sldId id="307" r:id="rId13"/>
    <p:sldId id="325" r:id="rId14"/>
    <p:sldId id="309" r:id="rId15"/>
    <p:sldId id="326" r:id="rId16"/>
    <p:sldId id="273"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ABC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4F0D3-9CD3-43EE-80BB-561BA8AC68B5}"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4BBF8-8A38-472A-9C9A-CC324C4915EE}" type="slidenum">
              <a:rPr lang="en-US" smtClean="0"/>
              <a:t>‹#›</a:t>
            </a:fld>
            <a:endParaRPr lang="en-US"/>
          </a:p>
        </p:txBody>
      </p:sp>
    </p:spTree>
    <p:extLst>
      <p:ext uri="{BB962C8B-B14F-4D97-AF65-F5344CB8AC3E}">
        <p14:creationId xmlns:p14="http://schemas.microsoft.com/office/powerpoint/2010/main" val="1359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34BBF8-8A38-472A-9C9A-CC324C4915EE}" type="slidenum">
              <a:rPr lang="en-US" smtClean="0"/>
              <a:t>2</a:t>
            </a:fld>
            <a:endParaRPr lang="en-US"/>
          </a:p>
        </p:txBody>
      </p:sp>
    </p:spTree>
    <p:extLst>
      <p:ext uri="{BB962C8B-B14F-4D97-AF65-F5344CB8AC3E}">
        <p14:creationId xmlns:p14="http://schemas.microsoft.com/office/powerpoint/2010/main" val="375594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1C427B-7B9A-498B-9360-553C663FAECB}"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698B9-FF18-48D0-8261-0F7FB5B9CCA7}" type="slidenum">
              <a:rPr lang="en-US" smtClean="0"/>
              <a:t>‹#›</a:t>
            </a:fld>
            <a:endParaRPr lang="en-US"/>
          </a:p>
        </p:txBody>
      </p:sp>
    </p:spTree>
    <p:extLst>
      <p:ext uri="{BB962C8B-B14F-4D97-AF65-F5344CB8AC3E}">
        <p14:creationId xmlns:p14="http://schemas.microsoft.com/office/powerpoint/2010/main" val="16230188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A910FC-DDFC-4A6F-BC2F-62040D5CF278}" type="datetime1">
              <a:rPr lang="en-US" smtClean="0"/>
              <a:t>10/2/2020</a:t>
            </a:fld>
            <a:endParaRPr lang="en-US"/>
          </a:p>
        </p:txBody>
      </p:sp>
      <p:sp>
        <p:nvSpPr>
          <p:cNvPr id="6" name="Footer Placeholder 5"/>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275703549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A910FC-DDFC-4A6F-BC2F-62040D5CF278}" type="datetime1">
              <a:rPr lang="en-US" smtClean="0"/>
              <a:t>10/2/2020</a:t>
            </a:fld>
            <a:endParaRPr lang="en-US"/>
          </a:p>
        </p:txBody>
      </p:sp>
      <p:sp>
        <p:nvSpPr>
          <p:cNvPr id="6" name="Footer Placeholder 5"/>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21123320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A910FC-DDFC-4A6F-BC2F-62040D5CF278}" type="datetime1">
              <a:rPr lang="en-US" smtClean="0"/>
              <a:t>10/2/2020</a:t>
            </a:fld>
            <a:endParaRPr lang="en-US"/>
          </a:p>
        </p:txBody>
      </p:sp>
      <p:sp>
        <p:nvSpPr>
          <p:cNvPr id="6" name="Footer Placeholder 5"/>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D84ACE80-9447-47A2-9CA1-39F0FA8ECFDD}"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923498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A910FC-DDFC-4A6F-BC2F-62040D5CF278}" type="datetime1">
              <a:rPr lang="en-US" smtClean="0"/>
              <a:t>10/2/2020</a:t>
            </a:fld>
            <a:endParaRPr lang="en-US"/>
          </a:p>
        </p:txBody>
      </p:sp>
      <p:sp>
        <p:nvSpPr>
          <p:cNvPr id="6" name="Footer Placeholder 5"/>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356971171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3A910FC-DDFC-4A6F-BC2F-62040D5CF278}" type="datetime1">
              <a:rPr lang="en-US" smtClean="0"/>
              <a:t>10/2/2020</a:t>
            </a:fld>
            <a:endParaRPr lang="en-US"/>
          </a:p>
        </p:txBody>
      </p:sp>
      <p:sp>
        <p:nvSpPr>
          <p:cNvPr id="4" name="Footer Placeholder 3"/>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5" name="Slide Number Placeholder 4"/>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3422996735"/>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3A910FC-DDFC-4A6F-BC2F-62040D5CF278}" type="datetime1">
              <a:rPr lang="en-US" smtClean="0"/>
              <a:t>10/2/2020</a:t>
            </a:fld>
            <a:endParaRPr lang="en-US"/>
          </a:p>
        </p:txBody>
      </p:sp>
      <p:sp>
        <p:nvSpPr>
          <p:cNvPr id="4" name="Footer Placeholder 3"/>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5" name="Slide Number Placeholder 4"/>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95970505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910FC-DDFC-4A6F-BC2F-62040D5CF278}" type="datetime1">
              <a:rPr lang="en-US" smtClean="0"/>
              <a:t>10/2/2020</a:t>
            </a:fld>
            <a:endParaRPr lang="en-US"/>
          </a:p>
        </p:txBody>
      </p:sp>
      <p:sp>
        <p:nvSpPr>
          <p:cNvPr id="5" name="Footer Placeholder 4"/>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6" name="Slide Number Placeholder 5"/>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229758304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910FC-DDFC-4A6F-BC2F-62040D5CF278}" type="datetime1">
              <a:rPr lang="en-US" smtClean="0"/>
              <a:t>10/2/2020</a:t>
            </a:fld>
            <a:endParaRPr lang="en-US"/>
          </a:p>
        </p:txBody>
      </p:sp>
      <p:sp>
        <p:nvSpPr>
          <p:cNvPr id="5" name="Footer Placeholder 4"/>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6" name="Slide Number Placeholder 5"/>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17012509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6386A-C218-4717-8CFD-25E5E6A10DDF}"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78C12-BB01-4078-AB90-9D59B38F36E6}" type="slidenum">
              <a:rPr lang="en-US" smtClean="0"/>
              <a:t>‹#›</a:t>
            </a:fld>
            <a:endParaRPr lang="en-US"/>
          </a:p>
        </p:txBody>
      </p:sp>
    </p:spTree>
    <p:extLst>
      <p:ext uri="{BB962C8B-B14F-4D97-AF65-F5344CB8AC3E}">
        <p14:creationId xmlns:p14="http://schemas.microsoft.com/office/powerpoint/2010/main" val="220483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910FC-DDFC-4A6F-BC2F-62040D5CF278}" type="datetime1">
              <a:rPr lang="en-US" smtClean="0"/>
              <a:t>10/2/2020</a:t>
            </a:fld>
            <a:endParaRPr lang="en-US"/>
          </a:p>
        </p:txBody>
      </p:sp>
      <p:sp>
        <p:nvSpPr>
          <p:cNvPr id="5" name="Footer Placeholder 4"/>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6" name="Slide Number Placeholder 5"/>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62510839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C427B-7B9A-498B-9360-553C663FAECB}"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698B9-FF18-48D0-8261-0F7FB5B9CCA7}" type="slidenum">
              <a:rPr lang="en-US" smtClean="0"/>
              <a:t>‹#›</a:t>
            </a:fld>
            <a:endParaRPr lang="en-US"/>
          </a:p>
        </p:txBody>
      </p:sp>
    </p:spTree>
    <p:extLst>
      <p:ext uri="{BB962C8B-B14F-4D97-AF65-F5344CB8AC3E}">
        <p14:creationId xmlns:p14="http://schemas.microsoft.com/office/powerpoint/2010/main" val="40536991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A910FC-DDFC-4A6F-BC2F-62040D5CF278}" type="datetime1">
              <a:rPr lang="en-US" smtClean="0"/>
              <a:t>10/2/2020</a:t>
            </a:fld>
            <a:endParaRPr lang="en-US"/>
          </a:p>
        </p:txBody>
      </p:sp>
      <p:sp>
        <p:nvSpPr>
          <p:cNvPr id="6" name="Footer Placeholder 5"/>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175056142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A910FC-DDFC-4A6F-BC2F-62040D5CF278}" type="datetime1">
              <a:rPr lang="en-US" smtClean="0"/>
              <a:t>10/2/2020</a:t>
            </a:fld>
            <a:endParaRPr lang="en-US"/>
          </a:p>
        </p:txBody>
      </p:sp>
      <p:sp>
        <p:nvSpPr>
          <p:cNvPr id="8" name="Footer Placeholder 7"/>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9" name="Slide Number Placeholder 8"/>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218909104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1C427B-7B9A-498B-9360-553C663FAECB}"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698B9-FF18-48D0-8261-0F7FB5B9CCA7}" type="slidenum">
              <a:rPr lang="en-US" smtClean="0"/>
              <a:t>‹#›</a:t>
            </a:fld>
            <a:endParaRPr lang="en-US"/>
          </a:p>
        </p:txBody>
      </p:sp>
    </p:spTree>
    <p:extLst>
      <p:ext uri="{BB962C8B-B14F-4D97-AF65-F5344CB8AC3E}">
        <p14:creationId xmlns:p14="http://schemas.microsoft.com/office/powerpoint/2010/main" val="340691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D1C427B-7B9A-498B-9360-553C663FAECB}"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698B9-FF18-48D0-8261-0F7FB5B9CCA7}" type="slidenum">
              <a:rPr lang="en-US" smtClean="0"/>
              <a:t>‹#›</a:t>
            </a:fld>
            <a:endParaRPr lang="en-US"/>
          </a:p>
        </p:txBody>
      </p:sp>
    </p:spTree>
    <p:extLst>
      <p:ext uri="{BB962C8B-B14F-4D97-AF65-F5344CB8AC3E}">
        <p14:creationId xmlns:p14="http://schemas.microsoft.com/office/powerpoint/2010/main" val="27945422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A910FC-DDFC-4A6F-BC2F-62040D5CF278}" type="datetime1">
              <a:rPr lang="en-US" smtClean="0"/>
              <a:t>10/2/2020</a:t>
            </a:fld>
            <a:endParaRPr lang="en-US"/>
          </a:p>
        </p:txBody>
      </p:sp>
      <p:sp>
        <p:nvSpPr>
          <p:cNvPr id="6" name="Footer Placeholder 5"/>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178986964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A910FC-DDFC-4A6F-BC2F-62040D5CF278}" type="datetime1">
              <a:rPr lang="en-US" smtClean="0"/>
              <a:t>10/2/2020</a:t>
            </a:fld>
            <a:endParaRPr lang="en-US"/>
          </a:p>
        </p:txBody>
      </p:sp>
      <p:sp>
        <p:nvSpPr>
          <p:cNvPr id="6" name="Footer Placeholder 5"/>
          <p:cNvSpPr>
            <a:spLocks noGrp="1"/>
          </p:cNvSpPr>
          <p:nvPr>
            <p:ph type="ftr" sz="quarter" idx="11"/>
          </p:nvPr>
        </p:nvSpPr>
        <p:spPr/>
        <p:txBody>
          <a:bodyPr/>
          <a:lstStyle/>
          <a:p>
            <a:r>
              <a:rPr lang="bn-IN"/>
              <a:t>রাজিব চন্দ্র নাথ,খাইয়ারা উচ্চ বিদ্যালয়, ফেনী সদর, ফেনী। </a:t>
            </a:r>
            <a:endParaRPr lang="en-US"/>
          </a:p>
        </p:txBody>
      </p:sp>
      <p:sp>
        <p:nvSpPr>
          <p:cNvPr id="7" name="Slide Number Placeholder 6"/>
          <p:cNvSpPr>
            <a:spLocks noGrp="1"/>
          </p:cNvSpPr>
          <p:nvPr>
            <p:ph type="sldNum" sz="quarter" idx="12"/>
          </p:nvPr>
        </p:nvSpPr>
        <p:spPr/>
        <p:txBody>
          <a:bodyPr/>
          <a:lstStyle/>
          <a:p>
            <a:fld id="{D84ACE80-9447-47A2-9CA1-39F0FA8ECFDD}" type="slidenum">
              <a:rPr lang="en-US" smtClean="0"/>
              <a:pPr/>
              <a:t>‹#›</a:t>
            </a:fld>
            <a:endParaRPr lang="en-US"/>
          </a:p>
        </p:txBody>
      </p:sp>
    </p:spTree>
    <p:extLst>
      <p:ext uri="{BB962C8B-B14F-4D97-AF65-F5344CB8AC3E}">
        <p14:creationId xmlns:p14="http://schemas.microsoft.com/office/powerpoint/2010/main" val="90180985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A910FC-DDFC-4A6F-BC2F-62040D5CF278}" type="datetime1">
              <a:rPr lang="en-US" smtClean="0"/>
              <a:t>10/2/2020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bn-IN"/>
              <a:t>রাজিব চন্দ্র নাথ,খাইয়ারা উচ্চ বিদ্যালয়, ফেনী সদর, ফেনী। </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84ACE80-9447-47A2-9CA1-39F0FA8ECFDD}" type="slidenum">
              <a:rPr lang="en-US" smtClean="0"/>
              <a:pPr/>
              <a:t>‹#›</a:t>
            </a:fld>
            <a:endParaRPr lang="en-US"/>
          </a:p>
        </p:txBody>
      </p:sp>
    </p:spTree>
    <p:extLst>
      <p:ext uri="{BB962C8B-B14F-4D97-AF65-F5344CB8AC3E}">
        <p14:creationId xmlns:p14="http://schemas.microsoft.com/office/powerpoint/2010/main" val="557899909"/>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 id="2147484352" r:id="rId15"/>
    <p:sldLayoutId id="2147484353" r:id="rId16"/>
    <p:sldLayoutId id="2147484354" r:id="rId17"/>
    <p:sldLayoutId id="2147484355"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rajib03011985@gmail.com"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1B0F9B-2807-49DE-A964-E022D2AD0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59" y="119568"/>
            <a:ext cx="5621454" cy="4684544"/>
          </a:xfrm>
          <a:prstGeom prst="rect">
            <a:avLst/>
          </a:prstGeom>
        </p:spPr>
      </p:pic>
      <p:pic>
        <p:nvPicPr>
          <p:cNvPr id="8" name="Picture 7">
            <a:extLst>
              <a:ext uri="{FF2B5EF4-FFF2-40B4-BE49-F238E27FC236}">
                <a16:creationId xmlns:a16="http://schemas.microsoft.com/office/drawing/2014/main" id="{283CB85C-2D8D-4450-9199-AF4923395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287" y="112537"/>
            <a:ext cx="5621454" cy="4684544"/>
          </a:xfrm>
          <a:prstGeom prst="rect">
            <a:avLst/>
          </a:prstGeom>
        </p:spPr>
      </p:pic>
      <p:sp>
        <p:nvSpPr>
          <p:cNvPr id="9" name="TextBox 8">
            <a:extLst>
              <a:ext uri="{FF2B5EF4-FFF2-40B4-BE49-F238E27FC236}">
                <a16:creationId xmlns:a16="http://schemas.microsoft.com/office/drawing/2014/main" id="{8A92A842-0E22-4145-890F-35A7EFA75CDA}"/>
              </a:ext>
            </a:extLst>
          </p:cNvPr>
          <p:cNvSpPr txBox="1"/>
          <p:nvPr/>
        </p:nvSpPr>
        <p:spPr>
          <a:xfrm>
            <a:off x="207259" y="5233182"/>
            <a:ext cx="11777482" cy="1446550"/>
          </a:xfrm>
          <a:prstGeom prst="rect">
            <a:avLst/>
          </a:prstGeom>
          <a:noFill/>
        </p:spPr>
        <p:txBody>
          <a:bodyPr wrap="square" rtlCol="0">
            <a:spAutoFit/>
          </a:bodyPr>
          <a:lstStyle/>
          <a:p>
            <a:pPr algn="ctr"/>
            <a:r>
              <a:rPr lang="bn-IN" sz="8800" b="1" dirty="0">
                <a:solidFill>
                  <a:schemeClr val="bg1"/>
                </a:solidFill>
                <a:latin typeface="NikoshBAN" panose="02000000000000000000" pitchFamily="2" charset="0"/>
                <a:cs typeface="NikoshBAN" panose="02000000000000000000" pitchFamily="2" charset="0"/>
              </a:rPr>
              <a:t>আজকের পাঠে সবাইকে স্বাগত </a:t>
            </a:r>
            <a:endParaRPr lang="en-US" sz="8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3590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EB7A6-324D-4F86-957A-323D18E3A9EF}"/>
              </a:ext>
            </a:extLst>
          </p:cNvPr>
          <p:cNvSpPr txBox="1"/>
          <p:nvPr/>
        </p:nvSpPr>
        <p:spPr>
          <a:xfrm>
            <a:off x="159433" y="240935"/>
            <a:ext cx="12032567" cy="1200329"/>
          </a:xfrm>
          <a:prstGeom prst="rect">
            <a:avLst/>
          </a:prstGeom>
          <a:solidFill>
            <a:srgbClr val="92D050"/>
          </a:solidFill>
          <a:ln w="57150">
            <a:solidFill>
              <a:schemeClr val="tx1"/>
            </a:solidFill>
          </a:ln>
          <a:effectLst>
            <a:reflection blurRad="6350" stA="50000" endA="300" endPos="55500" dist="101600" dir="5400000" sy="-100000" algn="bl" rotWithShape="0"/>
          </a:effectLst>
        </p:spPr>
        <p:txBody>
          <a:bodyPr wrap="square" rtlCol="0">
            <a:spAutoFit/>
          </a:bodyPr>
          <a:lstStyle/>
          <a:p>
            <a:pPr algn="ctr"/>
            <a:r>
              <a:rPr lang="bn-IN" sz="7200" b="1" dirty="0">
                <a:solidFill>
                  <a:srgbClr val="002060"/>
                </a:solidFill>
                <a:latin typeface="NikoshBAN" panose="02000000000000000000" pitchFamily="2" charset="0"/>
                <a:cs typeface="NikoshBAN" panose="02000000000000000000" pitchFamily="2" charset="0"/>
              </a:rPr>
              <a:t>ভবিষ্যৎ মূল্য ও বার্ষিক চক্রবৃদ্ধি </a:t>
            </a:r>
            <a:endParaRPr lang="en-US" sz="7200" b="1" dirty="0">
              <a:solidFill>
                <a:srgbClr val="002060"/>
              </a:solidFill>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id="{92BE1297-3C7F-47E4-A12C-102CA5A8279A}"/>
              </a:ext>
            </a:extLst>
          </p:cNvPr>
          <p:cNvGrpSpPr/>
          <p:nvPr/>
        </p:nvGrpSpPr>
        <p:grpSpPr>
          <a:xfrm>
            <a:off x="159433" y="1441264"/>
            <a:ext cx="8077200" cy="1066801"/>
            <a:chOff x="381000" y="1524000"/>
            <a:chExt cx="7666171" cy="1066801"/>
          </a:xfrm>
        </p:grpSpPr>
        <p:sp>
          <p:nvSpPr>
            <p:cNvPr id="5" name="Rectangle 4">
              <a:extLst>
                <a:ext uri="{FF2B5EF4-FFF2-40B4-BE49-F238E27FC236}">
                  <a16:creationId xmlns:a16="http://schemas.microsoft.com/office/drawing/2014/main" id="{4F5F15CF-3E96-47BB-B82B-03EE4C12D194}"/>
                </a:ext>
              </a:extLst>
            </p:cNvPr>
            <p:cNvSpPr/>
            <p:nvPr/>
          </p:nvSpPr>
          <p:spPr>
            <a:xfrm>
              <a:off x="381000" y="1643062"/>
              <a:ext cx="2209801" cy="6429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latin typeface="NikoshBAN" pitchFamily="2" charset="0"/>
                  <a:cs typeface="NikoshBAN" pitchFamily="2" charset="0"/>
                </a:rPr>
                <a:t>ভবিষ্য</a:t>
              </a:r>
              <a:r>
                <a:rPr lang="bn-IN" sz="4000" b="1" dirty="0">
                  <a:latin typeface="NikoshBAN" pitchFamily="2" charset="0"/>
                  <a:cs typeface="NikoshBAN" pitchFamily="2" charset="0"/>
                </a:rPr>
                <a:t>ৎ</a:t>
              </a:r>
              <a:r>
                <a:rPr lang="bn-BD" sz="4000" b="1" dirty="0">
                  <a:latin typeface="NikoshBAN" pitchFamily="2" charset="0"/>
                  <a:cs typeface="NikoshBAN" pitchFamily="2" charset="0"/>
                </a:rPr>
                <a:t> মূল্য </a:t>
              </a:r>
              <a:endParaRPr lang="en-US" sz="4000" b="1" dirty="0">
                <a:latin typeface="NikoshBAN" pitchFamily="2" charset="0"/>
                <a:cs typeface="NikoshBAN" pitchFamily="2" charset="0"/>
              </a:endParaRPr>
            </a:p>
          </p:txBody>
        </p:sp>
        <p:sp>
          <p:nvSpPr>
            <p:cNvPr id="6" name="Equal 8">
              <a:extLst>
                <a:ext uri="{FF2B5EF4-FFF2-40B4-BE49-F238E27FC236}">
                  <a16:creationId xmlns:a16="http://schemas.microsoft.com/office/drawing/2014/main" id="{F3937ABE-BC47-477D-8B55-10B781835E08}"/>
                </a:ext>
              </a:extLst>
            </p:cNvPr>
            <p:cNvSpPr/>
            <p:nvPr/>
          </p:nvSpPr>
          <p:spPr>
            <a:xfrm>
              <a:off x="2619376" y="1524000"/>
              <a:ext cx="809624" cy="914400"/>
            </a:xfrm>
            <a:prstGeom prst="mathEqual">
              <a:avLst>
                <a:gd name="adj1" fmla="val 23520"/>
                <a:gd name="adj2" fmla="val 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Rectangle 6">
              <a:extLst>
                <a:ext uri="{FF2B5EF4-FFF2-40B4-BE49-F238E27FC236}">
                  <a16:creationId xmlns:a16="http://schemas.microsoft.com/office/drawing/2014/main" id="{0F7934B3-2911-4A69-8128-3042E565725C}"/>
                </a:ext>
              </a:extLst>
            </p:cNvPr>
            <p:cNvSpPr/>
            <p:nvPr/>
          </p:nvSpPr>
          <p:spPr>
            <a:xfrm>
              <a:off x="3448050" y="1533525"/>
              <a:ext cx="4572000" cy="105727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b="1" dirty="0">
                  <a:solidFill>
                    <a:srgbClr val="FF0000"/>
                  </a:solidFill>
                  <a:latin typeface="NikoshBAN" pitchFamily="2" charset="0"/>
                  <a:cs typeface="NikoshBAN" pitchFamily="2" charset="0"/>
                </a:rPr>
                <a:t>বর্তমান মূল্য</a:t>
              </a:r>
              <a:r>
                <a:rPr lang="bn-IN" sz="3200" b="1" dirty="0">
                  <a:solidFill>
                    <a:srgbClr val="FF0000"/>
                  </a:solidFill>
                  <a:latin typeface="NikoshBAN" pitchFamily="2" charset="0"/>
                  <a:cs typeface="NikoshBAN" pitchFamily="2" charset="0"/>
                </a:rPr>
                <a:t> </a:t>
              </a:r>
              <a:r>
                <a:rPr lang="bn-BD" sz="3200" b="1" dirty="0">
                  <a:solidFill>
                    <a:srgbClr val="FF0000"/>
                  </a:solidFill>
                  <a:latin typeface="NikoshBAN" pitchFamily="2" charset="0"/>
                  <a:cs typeface="NikoshBAN" pitchFamily="2" charset="0"/>
                </a:rPr>
                <a:t>(১+সুদের  হার)</a:t>
              </a:r>
              <a:endParaRPr lang="en-US" sz="3200" b="1" dirty="0">
                <a:solidFill>
                  <a:srgbClr val="FF0000"/>
                </a:solidFill>
                <a:latin typeface="NikoshBAN" pitchFamily="2" charset="0"/>
                <a:cs typeface="NikoshBAN" pitchFamily="2" charset="0"/>
              </a:endParaRPr>
            </a:p>
          </p:txBody>
        </p:sp>
        <p:sp>
          <p:nvSpPr>
            <p:cNvPr id="8" name="Rectangle 7">
              <a:extLst>
                <a:ext uri="{FF2B5EF4-FFF2-40B4-BE49-F238E27FC236}">
                  <a16:creationId xmlns:a16="http://schemas.microsoft.com/office/drawing/2014/main" id="{6E5BC0A7-2A18-40FE-9E0B-E7E4870B2E83}"/>
                </a:ext>
              </a:extLst>
            </p:cNvPr>
            <p:cNvSpPr/>
            <p:nvPr/>
          </p:nvSpPr>
          <p:spPr>
            <a:xfrm>
              <a:off x="6751771" y="1621631"/>
              <a:ext cx="1295400" cy="685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b="1" dirty="0">
                  <a:solidFill>
                    <a:srgbClr val="C00000"/>
                  </a:solidFill>
                  <a:latin typeface="NikoshBAN" pitchFamily="2" charset="0"/>
                  <a:cs typeface="NikoshBAN" pitchFamily="2" charset="0"/>
                </a:rPr>
                <a:t>বাৎসরিক মেয়াদ</a:t>
              </a:r>
              <a:endParaRPr lang="en-US" b="1" dirty="0">
                <a:solidFill>
                  <a:srgbClr val="C00000"/>
                </a:solidFill>
                <a:latin typeface="NikoshBAN" pitchFamily="2" charset="0"/>
                <a:cs typeface="NikoshBAN" pitchFamily="2" charset="0"/>
              </a:endParaRPr>
            </a:p>
          </p:txBody>
        </p:sp>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B7B20FC-2C29-420A-9CF6-A232D5C221C8}"/>
                  </a:ext>
                </a:extLst>
              </p:cNvPr>
              <p:cNvSpPr txBox="1"/>
              <p:nvPr/>
            </p:nvSpPr>
            <p:spPr>
              <a:xfrm>
                <a:off x="79716" y="2312801"/>
                <a:ext cx="12032567" cy="5012911"/>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বর্তমান মূল্য জানা থাকলে উপরিউক্ত সূত্র ব্যবহার করে ভবিষ্যৎ মূল্য বের করা যায়। </a:t>
                </a:r>
              </a:p>
              <a:p>
                <a:r>
                  <a:rPr lang="bn-IN" sz="4000" b="1" dirty="0">
                    <a:latin typeface="NikoshBAN" panose="02000000000000000000" pitchFamily="2" charset="0"/>
                    <a:cs typeface="NikoshBAN" panose="02000000000000000000" pitchFamily="2" charset="0"/>
                  </a:rPr>
                  <a:t>বর্তমানের ১০০ টাকার ১ বছর পরের ভবিষ্যৎ মূল্য =</a:t>
                </a:r>
                <a:r>
                  <a:rPr lang="en-US" sz="4000" b="1" dirty="0">
                    <a:latin typeface="NikoshBAN" panose="02000000000000000000" pitchFamily="2" charset="0"/>
                    <a:cs typeface="NikoshBAN" panose="02000000000000000000" pitchFamily="2" charset="0"/>
                  </a:rPr>
                  <a:t> </a:t>
                </a:r>
                <a14:m>
                  <m:oMath xmlns:m="http://schemas.openxmlformats.org/officeDocument/2006/math">
                    <m:sSup>
                      <m:sSupPr>
                        <m:ctrlPr>
                          <a:rPr lang="en-US" sz="4000" b="1" i="1" smtClean="0">
                            <a:effectLst/>
                            <a:latin typeface="Cambria Math" panose="02040503050406030204" pitchFamily="18" charset="0"/>
                            <a:ea typeface="Calibri" panose="020F0502020204030204" pitchFamily="34" charset="0"/>
                            <a:cs typeface="NikoshBAN" panose="02000000000000000000" pitchFamily="2" charset="0"/>
                          </a:rPr>
                        </m:ctrlPr>
                      </m:sSupPr>
                      <m:e>
                        <m:r>
                          <a:rPr lang="en-US" sz="4000" b="1">
                            <a:effectLst/>
                            <a:latin typeface="Cambria Math" panose="02040503050406030204" pitchFamily="18" charset="0"/>
                            <a:ea typeface="Calibri" panose="020F0502020204030204" pitchFamily="34" charset="0"/>
                            <a:cs typeface="Vrinda" panose="020B0502040204020203" pitchFamily="34" charset="0"/>
                          </a:rPr>
                          <m:t>১০০</m:t>
                        </m:r>
                        <m:r>
                          <a:rPr lang="en-US" sz="4000" b="1">
                            <a:effectLst/>
                            <a:latin typeface="Cambria Math" panose="02040503050406030204" pitchFamily="18" charset="0"/>
                            <a:ea typeface="Calibri" panose="020F0502020204030204" pitchFamily="34" charset="0"/>
                            <a:cs typeface="NikoshBAN" panose="02000000000000000000" pitchFamily="2" charset="0"/>
                          </a:rPr>
                          <m:t>(</m:t>
                        </m:r>
                        <m:r>
                          <a:rPr lang="en-US" sz="4000" b="1">
                            <a:effectLst/>
                            <a:latin typeface="Cambria Math" panose="02040503050406030204" pitchFamily="18" charset="0"/>
                            <a:ea typeface="Calibri" panose="020F0502020204030204" pitchFamily="34" charset="0"/>
                            <a:cs typeface="Vrinda" panose="020B0502040204020203" pitchFamily="34" charset="0"/>
                          </a:rPr>
                          <m:t>১</m:t>
                        </m:r>
                        <m:r>
                          <a:rPr lang="en-US" sz="4000" b="1">
                            <a:effectLst/>
                            <a:latin typeface="Cambria Math" panose="02040503050406030204" pitchFamily="18" charset="0"/>
                            <a:ea typeface="Calibri" panose="020F0502020204030204" pitchFamily="34" charset="0"/>
                            <a:cs typeface="NikoshBAN" panose="02000000000000000000" pitchFamily="2" charset="0"/>
                          </a:rPr>
                          <m:t>+</m:t>
                        </m:r>
                        <m:r>
                          <a:rPr lang="en-US" sz="4000" b="1">
                            <a:effectLst/>
                            <a:latin typeface="Cambria Math" panose="02040503050406030204" pitchFamily="18" charset="0"/>
                            <a:ea typeface="Calibri" panose="020F0502020204030204" pitchFamily="34" charset="0"/>
                            <a:cs typeface="Vrinda" panose="020B0502040204020203" pitchFamily="34" charset="0"/>
                          </a:rPr>
                          <m:t>০</m:t>
                        </m:r>
                        <m:r>
                          <a:rPr lang="en-US" sz="4000" b="1">
                            <a:effectLst/>
                            <a:latin typeface="Cambria Math" panose="02040503050406030204" pitchFamily="18" charset="0"/>
                            <a:ea typeface="Calibri" panose="020F0502020204030204" pitchFamily="34" charset="0"/>
                            <a:cs typeface="NikoshBAN" panose="02000000000000000000" pitchFamily="2" charset="0"/>
                          </a:rPr>
                          <m:t>.</m:t>
                        </m:r>
                        <m:r>
                          <a:rPr lang="en-US" sz="4000" b="1">
                            <a:effectLst/>
                            <a:latin typeface="Cambria Math" panose="02040503050406030204" pitchFamily="18" charset="0"/>
                            <a:ea typeface="Calibri" panose="020F0502020204030204" pitchFamily="34" charset="0"/>
                            <a:cs typeface="Vrinda" panose="020B0502040204020203" pitchFamily="34" charset="0"/>
                          </a:rPr>
                          <m:t>১০</m:t>
                        </m:r>
                        <m:r>
                          <a:rPr lang="en-US" sz="4000" b="1">
                            <a:effectLst/>
                            <a:latin typeface="Cambria Math" panose="02040503050406030204" pitchFamily="18" charset="0"/>
                            <a:ea typeface="Calibri" panose="020F0502020204030204" pitchFamily="34" charset="0"/>
                            <a:cs typeface="NikoshBAN" panose="02000000000000000000" pitchFamily="2" charset="0"/>
                          </a:rPr>
                          <m:t>)</m:t>
                        </m:r>
                      </m:e>
                      <m:sup>
                        <m:r>
                          <a:rPr lang="en-US" sz="4000" b="1">
                            <a:effectLst/>
                            <a:latin typeface="Cambria Math" panose="02040503050406030204" pitchFamily="18" charset="0"/>
                            <a:ea typeface="Calibri" panose="020F0502020204030204" pitchFamily="34" charset="0"/>
                            <a:cs typeface="Vrinda" panose="020B0502040204020203" pitchFamily="34" charset="0"/>
                          </a:rPr>
                          <m:t>১</m:t>
                        </m:r>
                      </m:sup>
                    </m:sSup>
                  </m:oMath>
                </a14:m>
                <a:endParaRPr lang="bn-IN" sz="4000" b="1" dirty="0">
                  <a:latin typeface="NikoshBAN" panose="02000000000000000000" pitchFamily="2" charset="0"/>
                  <a:cs typeface="NikoshBAN" panose="02000000000000000000" pitchFamily="2" charset="0"/>
                </a:endParaRPr>
              </a:p>
              <a:p>
                <a:r>
                  <a:rPr lang="bn-IN" sz="4000" b="1" dirty="0">
                    <a:latin typeface="NikoshBAN" panose="02000000000000000000" pitchFamily="2" charset="0"/>
                    <a:cs typeface="NikoshBAN" panose="02000000000000000000" pitchFamily="2" charset="0"/>
                  </a:rPr>
                  <a:t>                                                              = ১০০ </a:t>
                </a:r>
                <a:r>
                  <a:rPr lang="en-US" sz="4000" b="1" dirty="0">
                    <a:latin typeface="NikoshBAN" panose="02000000000000000000" pitchFamily="2" charset="0"/>
                    <a:cs typeface="NikoshBAN" panose="02000000000000000000" pitchFamily="2" charset="0"/>
                  </a:rPr>
                  <a:t>x </a:t>
                </a:r>
                <a:r>
                  <a:rPr lang="bn-IN" sz="4000" b="1" dirty="0">
                    <a:latin typeface="NikoshBAN" panose="02000000000000000000" pitchFamily="2" charset="0"/>
                    <a:cs typeface="NikoshBAN" panose="02000000000000000000" pitchFamily="2" charset="0"/>
                  </a:rPr>
                  <a:t>১.১০ </a:t>
                </a:r>
              </a:p>
              <a:p>
                <a:r>
                  <a:rPr lang="bn-IN" sz="4000" b="1" dirty="0">
                    <a:latin typeface="NikoshBAN" panose="02000000000000000000" pitchFamily="2" charset="0"/>
                    <a:cs typeface="NikoshBAN" panose="02000000000000000000" pitchFamily="2" charset="0"/>
                  </a:rPr>
                  <a:t>                                                              = ১১০ টাকা </a:t>
                </a:r>
              </a:p>
              <a:p>
                <a:r>
                  <a:rPr lang="bn-IN" sz="4000" b="1" dirty="0">
                    <a:latin typeface="NikoshBAN" panose="02000000000000000000" pitchFamily="2" charset="0"/>
                    <a:cs typeface="NikoshBAN" panose="02000000000000000000" pitchFamily="2" charset="0"/>
                  </a:rPr>
                  <a:t>বর্তমানের ১০০ টাকার ২ বছর পরের ভবিষ্যৎ মূল্য =</a:t>
                </a:r>
                <a:r>
                  <a:rPr lang="en-US" sz="4000" b="1" dirty="0">
                    <a:latin typeface="NikoshBAN" panose="02000000000000000000" pitchFamily="2" charset="0"/>
                    <a:cs typeface="NikoshBAN" panose="02000000000000000000" pitchFamily="2" charset="0"/>
                  </a:rPr>
                  <a:t> </a:t>
                </a:r>
                <a14:m>
                  <m:oMath xmlns:m="http://schemas.openxmlformats.org/officeDocument/2006/math">
                    <m:sSup>
                      <m:sSupPr>
                        <m:ctrlPr>
                          <a:rPr lang="en-US" sz="4000" b="1" i="1" smtClean="0">
                            <a:effectLst/>
                            <a:latin typeface="Cambria Math" panose="02040503050406030204" pitchFamily="18" charset="0"/>
                            <a:ea typeface="Calibri" panose="020F0502020204030204" pitchFamily="34" charset="0"/>
                            <a:cs typeface="NikoshBAN" panose="02000000000000000000" pitchFamily="2" charset="0"/>
                          </a:rPr>
                        </m:ctrlPr>
                      </m:sSupPr>
                      <m:e>
                        <m:r>
                          <a:rPr lang="en-US" sz="4000" b="1">
                            <a:effectLst/>
                            <a:latin typeface="Cambria Math" panose="02040503050406030204" pitchFamily="18" charset="0"/>
                            <a:ea typeface="Calibri" panose="020F0502020204030204" pitchFamily="34" charset="0"/>
                            <a:cs typeface="Vrinda" panose="020B0502040204020203" pitchFamily="34" charset="0"/>
                          </a:rPr>
                          <m:t>১০০</m:t>
                        </m:r>
                        <m:r>
                          <a:rPr lang="en-US" sz="4000" b="1">
                            <a:effectLst/>
                            <a:latin typeface="Cambria Math" panose="02040503050406030204" pitchFamily="18" charset="0"/>
                            <a:ea typeface="Calibri" panose="020F0502020204030204" pitchFamily="34" charset="0"/>
                            <a:cs typeface="NikoshBAN" panose="02000000000000000000" pitchFamily="2" charset="0"/>
                          </a:rPr>
                          <m:t>(</m:t>
                        </m:r>
                        <m:r>
                          <a:rPr lang="en-US" sz="4000" b="1">
                            <a:effectLst/>
                            <a:latin typeface="Cambria Math" panose="02040503050406030204" pitchFamily="18" charset="0"/>
                            <a:ea typeface="Calibri" panose="020F0502020204030204" pitchFamily="34" charset="0"/>
                            <a:cs typeface="Vrinda" panose="020B0502040204020203" pitchFamily="34" charset="0"/>
                          </a:rPr>
                          <m:t>১</m:t>
                        </m:r>
                        <m:r>
                          <a:rPr lang="en-US" sz="4000" b="1">
                            <a:effectLst/>
                            <a:latin typeface="Cambria Math" panose="02040503050406030204" pitchFamily="18" charset="0"/>
                            <a:ea typeface="Calibri" panose="020F0502020204030204" pitchFamily="34" charset="0"/>
                            <a:cs typeface="NikoshBAN" panose="02000000000000000000" pitchFamily="2" charset="0"/>
                          </a:rPr>
                          <m:t>+</m:t>
                        </m:r>
                        <m:r>
                          <a:rPr lang="en-US" sz="4000" b="1">
                            <a:effectLst/>
                            <a:latin typeface="Cambria Math" panose="02040503050406030204" pitchFamily="18" charset="0"/>
                            <a:ea typeface="Calibri" panose="020F0502020204030204" pitchFamily="34" charset="0"/>
                            <a:cs typeface="Vrinda" panose="020B0502040204020203" pitchFamily="34" charset="0"/>
                          </a:rPr>
                          <m:t>০</m:t>
                        </m:r>
                        <m:r>
                          <a:rPr lang="en-US" sz="4000" b="1">
                            <a:effectLst/>
                            <a:latin typeface="Cambria Math" panose="02040503050406030204" pitchFamily="18" charset="0"/>
                            <a:ea typeface="Calibri" panose="020F0502020204030204" pitchFamily="34" charset="0"/>
                            <a:cs typeface="NikoshBAN" panose="02000000000000000000" pitchFamily="2" charset="0"/>
                          </a:rPr>
                          <m:t>.</m:t>
                        </m:r>
                        <m:r>
                          <a:rPr lang="en-US" sz="4000" b="1">
                            <a:effectLst/>
                            <a:latin typeface="Cambria Math" panose="02040503050406030204" pitchFamily="18" charset="0"/>
                            <a:ea typeface="Calibri" panose="020F0502020204030204" pitchFamily="34" charset="0"/>
                            <a:cs typeface="Vrinda" panose="020B0502040204020203" pitchFamily="34" charset="0"/>
                          </a:rPr>
                          <m:t>১০</m:t>
                        </m:r>
                        <m:r>
                          <a:rPr lang="en-US" sz="4000" b="1">
                            <a:effectLst/>
                            <a:latin typeface="Cambria Math" panose="02040503050406030204" pitchFamily="18" charset="0"/>
                            <a:ea typeface="Calibri" panose="020F0502020204030204" pitchFamily="34" charset="0"/>
                            <a:cs typeface="NikoshBAN" panose="02000000000000000000" pitchFamily="2" charset="0"/>
                          </a:rPr>
                          <m:t>)</m:t>
                        </m:r>
                      </m:e>
                      <m:sup>
                        <m:r>
                          <a:rPr lang="en-US" sz="4000" b="1">
                            <a:effectLst/>
                            <a:latin typeface="Cambria Math" panose="02040503050406030204" pitchFamily="18" charset="0"/>
                            <a:ea typeface="Calibri" panose="020F0502020204030204" pitchFamily="34" charset="0"/>
                            <a:cs typeface="Vrinda" panose="020B0502040204020203" pitchFamily="34" charset="0"/>
                          </a:rPr>
                          <m:t>২</m:t>
                        </m:r>
                      </m:sup>
                    </m:sSup>
                  </m:oMath>
                </a14:m>
                <a:endParaRPr lang="bn-IN" sz="4000" b="1" dirty="0">
                  <a:latin typeface="NikoshBAN" panose="02000000000000000000" pitchFamily="2" charset="0"/>
                  <a:cs typeface="NikoshBAN" panose="02000000000000000000" pitchFamily="2" charset="0"/>
                </a:endParaRPr>
              </a:p>
              <a:p>
                <a:r>
                  <a:rPr lang="bn-IN" sz="4000" b="1" dirty="0">
                    <a:latin typeface="NikoshBAN" panose="02000000000000000000" pitchFamily="2" charset="0"/>
                    <a:cs typeface="NikoshBAN" panose="02000000000000000000" pitchFamily="2" charset="0"/>
                  </a:rPr>
                  <a:t>                                                              = ১০০ </a:t>
                </a:r>
                <a:r>
                  <a:rPr lang="en-US" sz="4000" b="1" dirty="0">
                    <a:latin typeface="NikoshBAN" panose="02000000000000000000" pitchFamily="2" charset="0"/>
                    <a:cs typeface="NikoshBAN" panose="02000000000000000000" pitchFamily="2" charset="0"/>
                  </a:rPr>
                  <a:t>x </a:t>
                </a:r>
                <a:r>
                  <a:rPr lang="bn-IN" sz="4000" b="1" dirty="0">
                    <a:latin typeface="NikoshBAN" panose="02000000000000000000" pitchFamily="2" charset="0"/>
                    <a:cs typeface="NikoshBAN" panose="02000000000000000000" pitchFamily="2" charset="0"/>
                  </a:rPr>
                  <a:t>১.২১</a:t>
                </a:r>
              </a:p>
              <a:p>
                <a:r>
                  <a:rPr lang="bn-IN" sz="4000" b="1" dirty="0">
                    <a:latin typeface="NikoshBAN" panose="02000000000000000000" pitchFamily="2" charset="0"/>
                    <a:cs typeface="NikoshBAN" panose="02000000000000000000" pitchFamily="2" charset="0"/>
                  </a:rPr>
                  <a:t>                                                              = ১২১ টাকা </a:t>
                </a:r>
              </a:p>
              <a:p>
                <a:endParaRPr lang="bn-IN" dirty="0">
                  <a:latin typeface="NikoshBAN" panose="02000000000000000000" pitchFamily="2" charset="0"/>
                  <a:cs typeface="NikoshBAN" panose="02000000000000000000" pitchFamily="2" charset="0"/>
                </a:endParaRPr>
              </a:p>
              <a:p>
                <a:r>
                  <a:rPr lang="bn-IN"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mc:Choice>
        <mc:Fallback>
          <p:sp>
            <p:nvSpPr>
              <p:cNvPr id="9" name="TextBox 8">
                <a:extLst>
                  <a:ext uri="{FF2B5EF4-FFF2-40B4-BE49-F238E27FC236}">
                    <a16:creationId xmlns:a16="http://schemas.microsoft.com/office/drawing/2014/main" id="{9B7B20FC-2C29-420A-9CF6-A232D5C221C8}"/>
                  </a:ext>
                </a:extLst>
              </p:cNvPr>
              <p:cNvSpPr txBox="1">
                <a:spLocks noRot="1" noChangeAspect="1" noMove="1" noResize="1" noEditPoints="1" noAdjustHandles="1" noChangeArrowheads="1" noChangeShapeType="1" noTextEdit="1"/>
              </p:cNvSpPr>
              <p:nvPr/>
            </p:nvSpPr>
            <p:spPr>
              <a:xfrm>
                <a:off x="79716" y="2312801"/>
                <a:ext cx="12032567" cy="5012911"/>
              </a:xfrm>
              <a:prstGeom prst="rect">
                <a:avLst/>
              </a:prstGeom>
              <a:blipFill>
                <a:blip r:embed="rId2"/>
                <a:stretch>
                  <a:fillRect l="-1773" t="-1580" b="-972"/>
                </a:stretch>
              </a:blipFill>
            </p:spPr>
            <p:txBody>
              <a:bodyPr/>
              <a:lstStyle/>
              <a:p>
                <a:r>
                  <a:rPr lang="en-US">
                    <a:noFill/>
                  </a:rPr>
                  <a:t> </a:t>
                </a:r>
              </a:p>
            </p:txBody>
          </p:sp>
        </mc:Fallback>
      </mc:AlternateContent>
      <p:sp>
        <p:nvSpPr>
          <p:cNvPr id="12" name="Footer Placeholder 1">
            <a:extLst>
              <a:ext uri="{FF2B5EF4-FFF2-40B4-BE49-F238E27FC236}">
                <a16:creationId xmlns:a16="http://schemas.microsoft.com/office/drawing/2014/main" id="{9475FD20-A308-47EE-95FF-0F91B4B6D35B}"/>
              </a:ext>
            </a:extLst>
          </p:cNvPr>
          <p:cNvSpPr>
            <a:spLocks noGrp="1"/>
          </p:cNvSpPr>
          <p:nvPr>
            <p:ph type="ftr" sz="quarter" idx="11"/>
          </p:nvPr>
        </p:nvSpPr>
        <p:spPr>
          <a:xfrm>
            <a:off x="1788681" y="6492875"/>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581554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1000"/>
                                        <p:tgtEl>
                                          <p:spTgt spid="9">
                                            <p:txEl>
                                              <p:pRg st="1" end="1"/>
                                            </p:txEl>
                                          </p:spTgt>
                                        </p:tgtEl>
                                      </p:cBhvr>
                                    </p:animEffect>
                                    <p:anim calcmode="lin" valueType="num">
                                      <p:cBhvr>
                                        <p:cTn id="2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anim calcmode="lin" valueType="num">
                                      <p:cBhvr>
                                        <p:cTn id="2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0"/>
                                        <p:tgtEl>
                                          <p:spTgt spid="9">
                                            <p:txEl>
                                              <p:pRg st="3" end="3"/>
                                            </p:txEl>
                                          </p:spTgt>
                                        </p:tgtEl>
                                      </p:cBhvr>
                                    </p:animEffect>
                                    <p:anim calcmode="lin" valueType="num">
                                      <p:cBhvr>
                                        <p:cTn id="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fade">
                                      <p:cBhvr>
                                        <p:cTn id="41" dur="1000"/>
                                        <p:tgtEl>
                                          <p:spTgt spid="9">
                                            <p:txEl>
                                              <p:pRg st="4" end="4"/>
                                            </p:txEl>
                                          </p:spTgt>
                                        </p:tgtEl>
                                      </p:cBhvr>
                                    </p:animEffect>
                                    <p:anim calcmode="lin" valueType="num">
                                      <p:cBhvr>
                                        <p:cTn id="4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1000"/>
                                        <p:tgtEl>
                                          <p:spTgt spid="9">
                                            <p:txEl>
                                              <p:pRg st="5" end="5"/>
                                            </p:txEl>
                                          </p:spTgt>
                                        </p:tgtEl>
                                      </p:cBhvr>
                                    </p:animEffect>
                                    <p:anim calcmode="lin" valueType="num">
                                      <p:cBhvr>
                                        <p:cTn id="4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fade">
                                      <p:cBhvr>
                                        <p:cTn id="55" dur="1000"/>
                                        <p:tgtEl>
                                          <p:spTgt spid="9">
                                            <p:txEl>
                                              <p:pRg st="6" end="6"/>
                                            </p:txEl>
                                          </p:spTgt>
                                        </p:tgtEl>
                                      </p:cBhvr>
                                    </p:animEffect>
                                    <p:anim calcmode="lin" valueType="num">
                                      <p:cBhvr>
                                        <p:cTn id="5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xEl>
                                              <p:pRg st="8" end="8"/>
                                            </p:txEl>
                                          </p:spTgt>
                                        </p:tgtEl>
                                        <p:attrNameLst>
                                          <p:attrName>style.visibility</p:attrName>
                                        </p:attrNameLst>
                                      </p:cBhvr>
                                      <p:to>
                                        <p:strVal val="visible"/>
                                      </p:to>
                                    </p:set>
                                    <p:animEffect transition="in" filter="fade">
                                      <p:cBhvr>
                                        <p:cTn id="62" dur="1000"/>
                                        <p:tgtEl>
                                          <p:spTgt spid="9">
                                            <p:txEl>
                                              <p:pRg st="8" end="8"/>
                                            </p:txEl>
                                          </p:spTgt>
                                        </p:tgtEl>
                                      </p:cBhvr>
                                    </p:animEffect>
                                    <p:anim calcmode="lin" valueType="num">
                                      <p:cBhvr>
                                        <p:cTn id="6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9B9EE-8E07-45AE-A757-BDB06A587EB3}"/>
              </a:ext>
            </a:extLst>
          </p:cNvPr>
          <p:cNvSpPr txBox="1"/>
          <p:nvPr/>
        </p:nvSpPr>
        <p:spPr>
          <a:xfrm>
            <a:off x="0" y="0"/>
            <a:ext cx="12192000" cy="230832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spPr>
        <p:txBody>
          <a:bodyPr wrap="square" rtlCol="0">
            <a:spAutoFit/>
          </a:bodyPr>
          <a:lstStyle/>
          <a:p>
            <a:pPr algn="ctr"/>
            <a:r>
              <a:rPr lang="bn-IN" sz="72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বছরে একাধিকবার চক্রবৃদ্ধিকরণের মাধ্যমে ভবিষ্যৎ মুল্য নির্ধারণ </a:t>
            </a:r>
            <a:endParaRPr lang="en-US" sz="72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5AD889F-5AB1-4617-84DB-6F2C5820D4A8}"/>
              </a:ext>
            </a:extLst>
          </p:cNvPr>
          <p:cNvSpPr txBox="1"/>
          <p:nvPr/>
        </p:nvSpPr>
        <p:spPr>
          <a:xfrm>
            <a:off x="450166" y="2431435"/>
            <a:ext cx="11741834" cy="1323439"/>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বছরে যদি বারবার চক্রবৃদ্ধি হয়, তাহলে  প্রথমত সুদের হারকে ১২ দিয়ে ভাগ করতে হবে এবং দ্বিতীয়ত মেয়াদকেও ১২ দিয়ে গুণ করতে হবে। </a:t>
            </a:r>
            <a:endParaRPr lang="en-US" sz="3200" b="1" dirty="0">
              <a:latin typeface="NikoshBAN" panose="02000000000000000000" pitchFamily="2" charset="0"/>
              <a:cs typeface="NikoshBAN" panose="02000000000000000000" pitchFamily="2" charset="0"/>
            </a:endParaRPr>
          </a:p>
        </p:txBody>
      </p:sp>
      <p:sp>
        <p:nvSpPr>
          <p:cNvPr id="5" name="Arrow: Right 4">
            <a:extLst>
              <a:ext uri="{FF2B5EF4-FFF2-40B4-BE49-F238E27FC236}">
                <a16:creationId xmlns:a16="http://schemas.microsoft.com/office/drawing/2014/main" id="{E16B742A-0A14-4855-AB43-4647BBF16105}"/>
              </a:ext>
            </a:extLst>
          </p:cNvPr>
          <p:cNvSpPr/>
          <p:nvPr/>
        </p:nvSpPr>
        <p:spPr>
          <a:xfrm>
            <a:off x="0" y="2532184"/>
            <a:ext cx="1209822" cy="5767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TextBox 5">
            <a:extLst>
              <a:ext uri="{FF2B5EF4-FFF2-40B4-BE49-F238E27FC236}">
                <a16:creationId xmlns:a16="http://schemas.microsoft.com/office/drawing/2014/main" id="{96A626F4-DE5A-4CCE-BDB9-EAA56D5600AD}"/>
              </a:ext>
            </a:extLst>
          </p:cNvPr>
          <p:cNvSpPr txBox="1"/>
          <p:nvPr/>
        </p:nvSpPr>
        <p:spPr>
          <a:xfrm>
            <a:off x="112543" y="3756073"/>
            <a:ext cx="1266092" cy="923330"/>
          </a:xfrm>
          <a:prstGeom prst="rect">
            <a:avLst/>
          </a:prstGeom>
          <a:solidFill>
            <a:srgbClr val="92D050"/>
          </a:solidFill>
        </p:spPr>
        <p:txBody>
          <a:bodyPr wrap="square" rtlCol="0">
            <a:spAutoFit/>
          </a:bodyPr>
          <a:lstStyle/>
          <a:p>
            <a:r>
              <a:rPr lang="bn-IN"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সূত্রঃ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6165EB-673A-436D-82C0-2B4C743022B9}"/>
                  </a:ext>
                </a:extLst>
              </p:cNvPr>
              <p:cNvSpPr txBox="1"/>
              <p:nvPr/>
            </p:nvSpPr>
            <p:spPr>
              <a:xfrm>
                <a:off x="1828801" y="3738203"/>
                <a:ext cx="9144000" cy="24481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7200" b="1" i="1" smtClean="0">
                              <a:effectLst/>
                              <a:latin typeface="Cambria Math" panose="02040503050406030204" pitchFamily="18" charset="0"/>
                              <a:ea typeface="Calibri" panose="020F0502020204030204" pitchFamily="34" charset="0"/>
                              <a:cs typeface="NikoshBAN" panose="02000000000000000000" pitchFamily="2" charset="0"/>
                            </a:rPr>
                          </m:ctrlPr>
                        </m:sSupPr>
                        <m:e>
                          <m:r>
                            <a:rPr lang="en-US" sz="7200" b="1" i="1">
                              <a:effectLst/>
                              <a:latin typeface="Cambria Math" panose="02040503050406030204" pitchFamily="18" charset="0"/>
                              <a:ea typeface="Calibri" panose="020F0502020204030204" pitchFamily="34" charset="0"/>
                              <a:cs typeface="NikoshBAN" panose="02000000000000000000" pitchFamily="2" charset="0"/>
                            </a:rPr>
                            <m:t>𝐅𝐕</m:t>
                          </m:r>
                          <m:r>
                            <a:rPr lang="en-US" sz="7200" b="1">
                              <a:effectLst/>
                              <a:latin typeface="Cambria Math" panose="02040503050406030204" pitchFamily="18" charset="0"/>
                              <a:ea typeface="Calibri" panose="020F0502020204030204" pitchFamily="34" charset="0"/>
                              <a:cs typeface="NikoshBAN" panose="02000000000000000000" pitchFamily="2" charset="0"/>
                            </a:rPr>
                            <m:t>=</m:t>
                          </m:r>
                          <m:r>
                            <a:rPr lang="en-US" sz="7200" b="1" i="1">
                              <a:effectLst/>
                              <a:latin typeface="Cambria Math" panose="02040503050406030204" pitchFamily="18" charset="0"/>
                              <a:ea typeface="Calibri" panose="020F0502020204030204" pitchFamily="34" charset="0"/>
                              <a:cs typeface="NikoshBAN" panose="02000000000000000000" pitchFamily="2" charset="0"/>
                            </a:rPr>
                            <m:t>𝐏𝐕</m:t>
                          </m:r>
                          <m:r>
                            <a:rPr lang="en-US" sz="7200" b="1">
                              <a:effectLst/>
                              <a:latin typeface="Cambria Math" panose="02040503050406030204" pitchFamily="18" charset="0"/>
                              <a:ea typeface="Calibri" panose="020F0502020204030204" pitchFamily="34" charset="0"/>
                              <a:cs typeface="NikoshBAN" panose="02000000000000000000" pitchFamily="2" charset="0"/>
                            </a:rPr>
                            <m:t> (</m:t>
                          </m:r>
                          <m:r>
                            <a:rPr lang="bn-IN" sz="7200" b="1" i="1">
                              <a:effectLst/>
                              <a:latin typeface="Cambria Math" panose="02040503050406030204" pitchFamily="18" charset="0"/>
                              <a:ea typeface="Calibri" panose="020F0502020204030204" pitchFamily="34" charset="0"/>
                              <a:cs typeface="NikoshBAN" panose="02000000000000000000" pitchFamily="2" charset="0"/>
                            </a:rPr>
                            <m:t>১</m:t>
                          </m:r>
                          <m:r>
                            <a:rPr lang="en-US" sz="7200" b="1">
                              <a:effectLst/>
                              <a:latin typeface="Cambria Math" panose="02040503050406030204" pitchFamily="18" charset="0"/>
                              <a:ea typeface="Calibri" panose="020F0502020204030204" pitchFamily="34" charset="0"/>
                              <a:cs typeface="NikoshBAN" panose="02000000000000000000" pitchFamily="2" charset="0"/>
                            </a:rPr>
                            <m:t>+ </m:t>
                          </m:r>
                          <m:f>
                            <m:fPr>
                              <m:ctrlPr>
                                <a:rPr lang="en-US" sz="7200" b="1" i="1">
                                  <a:effectLst/>
                                  <a:latin typeface="Cambria Math" panose="02040503050406030204" pitchFamily="18" charset="0"/>
                                  <a:ea typeface="Calibri" panose="020F0502020204030204" pitchFamily="34" charset="0"/>
                                  <a:cs typeface="NikoshBAN" panose="02000000000000000000" pitchFamily="2" charset="0"/>
                                </a:rPr>
                              </m:ctrlPr>
                            </m:fPr>
                            <m:num>
                              <m:r>
                                <a:rPr lang="en-US" sz="7200" b="1" i="1">
                                  <a:effectLst/>
                                  <a:latin typeface="Cambria Math" panose="02040503050406030204" pitchFamily="18" charset="0"/>
                                  <a:ea typeface="Calibri" panose="020F0502020204030204" pitchFamily="34" charset="0"/>
                                  <a:cs typeface="NikoshBAN" panose="02000000000000000000" pitchFamily="2" charset="0"/>
                                </a:rPr>
                                <m:t>𝐢</m:t>
                              </m:r>
                            </m:num>
                            <m:den>
                              <m:r>
                                <a:rPr lang="en-US" sz="7200" b="1" i="1">
                                  <a:effectLst/>
                                  <a:latin typeface="Cambria Math" panose="02040503050406030204" pitchFamily="18" charset="0"/>
                                  <a:ea typeface="Calibri" panose="020F0502020204030204" pitchFamily="34" charset="0"/>
                                  <a:cs typeface="NikoshBAN" panose="02000000000000000000" pitchFamily="2" charset="0"/>
                                </a:rPr>
                                <m:t>𝐦</m:t>
                              </m:r>
                            </m:den>
                          </m:f>
                          <m:r>
                            <a:rPr lang="en-US" sz="7200" b="1">
                              <a:effectLst/>
                              <a:latin typeface="Cambria Math" panose="02040503050406030204" pitchFamily="18" charset="0"/>
                              <a:ea typeface="Calibri" panose="020F0502020204030204" pitchFamily="34" charset="0"/>
                              <a:cs typeface="NikoshBAN" panose="02000000000000000000" pitchFamily="2" charset="0"/>
                            </a:rPr>
                            <m:t>)</m:t>
                          </m:r>
                        </m:e>
                        <m:sup>
                          <m:d>
                            <m:dPr>
                              <m:ctrlPr>
                                <a:rPr lang="en-US" sz="7200" b="1" i="1">
                                  <a:effectLst/>
                                  <a:latin typeface="Cambria Math" panose="02040503050406030204" pitchFamily="18" charset="0"/>
                                  <a:ea typeface="Calibri" panose="020F0502020204030204" pitchFamily="34" charset="0"/>
                                  <a:cs typeface="NikoshBAN" panose="02000000000000000000" pitchFamily="2" charset="0"/>
                                </a:rPr>
                              </m:ctrlPr>
                            </m:dPr>
                            <m:e>
                              <m:r>
                                <a:rPr lang="en-US" sz="7200" b="1" i="1">
                                  <a:effectLst/>
                                  <a:latin typeface="Cambria Math" panose="02040503050406030204" pitchFamily="18" charset="0"/>
                                  <a:ea typeface="Calibri" panose="020F0502020204030204" pitchFamily="34" charset="0"/>
                                  <a:cs typeface="NikoshBAN" panose="02000000000000000000" pitchFamily="2" charset="0"/>
                                </a:rPr>
                                <m:t>𝐧𝐱𝐦</m:t>
                              </m:r>
                            </m:e>
                          </m:d>
                        </m:sup>
                      </m:sSup>
                    </m:oMath>
                  </m:oMathPara>
                </a14:m>
                <a:endParaRPr lang="en-US" sz="7200" dirty="0">
                  <a:effectLst/>
                  <a:latin typeface="Times New Roman" panose="02020603050405020304" pitchFamily="18" charset="0"/>
                  <a:ea typeface="Calibri" panose="020F0502020204030204" pitchFamily="34" charset="0"/>
                  <a:cs typeface="Vrinda" panose="020B0502040204020203" pitchFamily="34" charset="0"/>
                </a:endParaRPr>
              </a:p>
              <a:p>
                <a:endParaRPr lang="en-US" dirty="0"/>
              </a:p>
            </p:txBody>
          </p:sp>
        </mc:Choice>
        <mc:Fallback xmlns="">
          <p:sp>
            <p:nvSpPr>
              <p:cNvPr id="7" name="TextBox 6">
                <a:extLst>
                  <a:ext uri="{FF2B5EF4-FFF2-40B4-BE49-F238E27FC236}">
                    <a16:creationId xmlns:a16="http://schemas.microsoft.com/office/drawing/2014/main" id="{DD6165EB-673A-436D-82C0-2B4C743022B9}"/>
                  </a:ext>
                </a:extLst>
              </p:cNvPr>
              <p:cNvSpPr txBox="1">
                <a:spLocks noRot="1" noChangeAspect="1" noMove="1" noResize="1" noEditPoints="1" noAdjustHandles="1" noChangeArrowheads="1" noChangeShapeType="1" noTextEdit="1"/>
              </p:cNvSpPr>
              <p:nvPr/>
            </p:nvSpPr>
            <p:spPr>
              <a:xfrm>
                <a:off x="1828801" y="3738203"/>
                <a:ext cx="9144000" cy="2448106"/>
              </a:xfrm>
              <a:prstGeom prst="rect">
                <a:avLst/>
              </a:prstGeom>
              <a:blipFill>
                <a:blip r:embed="rId2"/>
                <a:stretch>
                  <a:fillRect/>
                </a:stretch>
              </a:blipFill>
            </p:spPr>
            <p:txBody>
              <a:bodyPr/>
              <a:lstStyle/>
              <a:p>
                <a:r>
                  <a:rPr lang="en-US">
                    <a:noFill/>
                  </a:rPr>
                  <a:t> </a:t>
                </a:r>
              </a:p>
            </p:txBody>
          </p:sp>
        </mc:Fallback>
      </mc:AlternateContent>
      <p:sp>
        <p:nvSpPr>
          <p:cNvPr id="8" name="Footer Placeholder 1">
            <a:extLst>
              <a:ext uri="{FF2B5EF4-FFF2-40B4-BE49-F238E27FC236}">
                <a16:creationId xmlns:a16="http://schemas.microsoft.com/office/drawing/2014/main" id="{83EA0A71-A2A4-4C51-93DB-7DA9AC1CED38}"/>
              </a:ext>
            </a:extLst>
          </p:cNvPr>
          <p:cNvSpPr>
            <a:spLocks noGrp="1"/>
          </p:cNvSpPr>
          <p:nvPr>
            <p:ph type="ftr" sz="quarter" idx="11"/>
          </p:nvPr>
        </p:nvSpPr>
        <p:spPr>
          <a:xfrm>
            <a:off x="2801555" y="6436603"/>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3317691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C164DD-7773-4236-99D5-FC4D5068E041}"/>
              </a:ext>
            </a:extLst>
          </p:cNvPr>
          <p:cNvSpPr>
            <a:spLocks noGrp="1"/>
          </p:cNvSpPr>
          <p:nvPr>
            <p:ph type="ftr" sz="quarter" idx="11"/>
          </p:nvPr>
        </p:nvSpPr>
        <p:spPr>
          <a:xfrm>
            <a:off x="2210916" y="6375645"/>
            <a:ext cx="6672887" cy="365125"/>
          </a:xfrm>
        </p:spPr>
        <p:txBody>
          <a:bodyPr/>
          <a:lstStyle/>
          <a:p>
            <a:pPr algn="ctr"/>
            <a:r>
              <a:rPr lang="bn-IN" dirty="0"/>
              <a:t>রাজিব চন্দ্র নাথ,খাইয়ারা উচ্চ বিদ্যালয়, ফেনী সদর, ফেনী। </a:t>
            </a:r>
            <a:endParaRPr lang="en-US" dirty="0"/>
          </a:p>
        </p:txBody>
      </p:sp>
      <p:sp>
        <p:nvSpPr>
          <p:cNvPr id="3" name="TextBox 2">
            <a:extLst>
              <a:ext uri="{FF2B5EF4-FFF2-40B4-BE49-F238E27FC236}">
                <a16:creationId xmlns:a16="http://schemas.microsoft.com/office/drawing/2014/main" id="{3F838441-3571-4F1F-9F42-E0383EF8AB62}"/>
              </a:ext>
            </a:extLst>
          </p:cNvPr>
          <p:cNvSpPr txBox="1"/>
          <p:nvPr/>
        </p:nvSpPr>
        <p:spPr>
          <a:xfrm>
            <a:off x="-1" y="0"/>
            <a:ext cx="12192001" cy="1446550"/>
          </a:xfrm>
          <a:prstGeom prst="rect">
            <a:avLst/>
          </a:prstGeom>
          <a:solidFill>
            <a:srgbClr val="00B050"/>
          </a:solidFill>
        </p:spPr>
        <p:txBody>
          <a:bodyPr wrap="square" rtlCol="0">
            <a:spAutoFit/>
          </a:bodyPr>
          <a:lstStyle/>
          <a:p>
            <a:pPr algn="ctr"/>
            <a:r>
              <a:rPr lang="bn-IN" sz="8800" dirty="0">
                <a:latin typeface="NikoshBAN" panose="02000000000000000000" pitchFamily="2" charset="0"/>
                <a:cs typeface="NikoshBAN" panose="02000000000000000000" pitchFamily="2" charset="0"/>
              </a:rPr>
              <a:t>অনুশীলনমূলক কাজঃ </a:t>
            </a:r>
            <a:endParaRPr lang="en-US" sz="8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717529C-09AD-4A45-822F-437AC79F61FD}"/>
              </a:ext>
            </a:extLst>
          </p:cNvPr>
          <p:cNvSpPr txBox="1"/>
          <p:nvPr/>
        </p:nvSpPr>
        <p:spPr>
          <a:xfrm>
            <a:off x="1153550" y="1439943"/>
            <a:ext cx="10438228"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১) মাসিক ১০% চক্রবৃদ্ধি সুদে ১০০ টাকার ১বছর পর কত টাকা হবে? </a:t>
            </a:r>
            <a:endParaRPr lang="en-US" sz="3600" dirty="0">
              <a:latin typeface="NikoshBAN" panose="02000000000000000000" pitchFamily="2" charset="0"/>
              <a:cs typeface="NikoshBAN" panose="02000000000000000000" pitchFamily="2" charset="0"/>
            </a:endParaRPr>
          </a:p>
        </p:txBody>
      </p:sp>
      <p:sp>
        <p:nvSpPr>
          <p:cNvPr id="5" name="Arrow: Right 4">
            <a:extLst>
              <a:ext uri="{FF2B5EF4-FFF2-40B4-BE49-F238E27FC236}">
                <a16:creationId xmlns:a16="http://schemas.microsoft.com/office/drawing/2014/main" id="{68DAAEA9-A12C-4BE2-B890-7220030B9CBF}"/>
              </a:ext>
            </a:extLst>
          </p:cNvPr>
          <p:cNvSpPr/>
          <p:nvPr/>
        </p:nvSpPr>
        <p:spPr>
          <a:xfrm>
            <a:off x="140677" y="1491001"/>
            <a:ext cx="1012873"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EB83A3-3B8E-4CD4-B8A2-09266711C85D}"/>
                  </a:ext>
                </a:extLst>
              </p:cNvPr>
              <p:cNvSpPr txBox="1"/>
              <p:nvPr/>
            </p:nvSpPr>
            <p:spPr>
              <a:xfrm>
                <a:off x="140677" y="2027102"/>
                <a:ext cx="11910646" cy="4524315"/>
              </a:xfrm>
              <a:prstGeom prst="rect">
                <a:avLst/>
              </a:prstGeom>
              <a:noFill/>
            </p:spPr>
            <p:txBody>
              <a:bodyPr wrap="square" numCol="2" rtlCol="0">
                <a:spAutoFit/>
              </a:bodyPr>
              <a:lstStyle/>
              <a:p>
                <a:r>
                  <a:rPr lang="bn-IN" sz="3200" dirty="0">
                    <a:latin typeface="NikoshBAN" panose="02000000000000000000" pitchFamily="2" charset="0"/>
                    <a:cs typeface="NikoshBAN" panose="02000000000000000000" pitchFamily="2" charset="0"/>
                  </a:rPr>
                  <a:t>এখানে,</a:t>
                </a:r>
              </a:p>
              <a:p>
                <a:r>
                  <a:rPr lang="bn-IN" sz="3200" dirty="0">
                    <a:latin typeface="NikoshBAN" panose="02000000000000000000" pitchFamily="2" charset="0"/>
                    <a:cs typeface="NikoshBAN" panose="02000000000000000000" pitchFamily="2" charset="0"/>
                  </a:rPr>
                  <a:t>        বর্তমান মূল্য </a:t>
                </a:r>
                <a:r>
                  <a:rPr lang="en-US"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Pv</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 ১০০ টাকা </a:t>
                </a:r>
              </a:p>
              <a:p>
                <a:r>
                  <a:rPr lang="bn-IN" sz="3200" dirty="0">
                    <a:latin typeface="NikoshBAN" panose="02000000000000000000" pitchFamily="2" charset="0"/>
                    <a:cs typeface="NikoshBAN" panose="02000000000000000000" pitchFamily="2" charset="0"/>
                  </a:rPr>
                  <a:t>        সুদের হার (</a:t>
                </a:r>
                <a:r>
                  <a:rPr lang="en-US" sz="3200" dirty="0" err="1">
                    <a:latin typeface="NikoshBAN" panose="02000000000000000000" pitchFamily="2" charset="0"/>
                    <a:cs typeface="NikoshBAN" panose="02000000000000000000" pitchFamily="2" charset="0"/>
                  </a:rPr>
                  <a:t>i</a:t>
                </a:r>
                <a:r>
                  <a:rPr lang="en-US" sz="3200" dirty="0">
                    <a:latin typeface="NikoshBAN" panose="02000000000000000000" pitchFamily="2" charset="0"/>
                    <a:cs typeface="NikoshBAN" panose="02000000000000000000" pitchFamily="2" charset="0"/>
                  </a:rPr>
                  <a:t>) = 10% </a:t>
                </a:r>
              </a:p>
              <a:p>
                <a:r>
                  <a:rPr lang="bn-IN" sz="3200" dirty="0">
                    <a:latin typeface="NikoshBAN" panose="02000000000000000000" pitchFamily="2" charset="0"/>
                    <a:cs typeface="NikoshBAN" panose="02000000000000000000" pitchFamily="2" charset="0"/>
                  </a:rPr>
                  <a:t>        বছরে চক্রবৃদ্ধির সংখ্যা (</a:t>
                </a:r>
                <a:r>
                  <a:rPr lang="en-US" sz="3200" dirty="0">
                    <a:latin typeface="NikoshBAN" panose="02000000000000000000" pitchFamily="2" charset="0"/>
                    <a:cs typeface="NikoshBAN" panose="02000000000000000000" pitchFamily="2" charset="0"/>
                  </a:rPr>
                  <a:t>m) = </a:t>
                </a:r>
                <a:r>
                  <a:rPr lang="bn-IN" sz="3200" dirty="0">
                    <a:latin typeface="NikoshBAN" panose="02000000000000000000" pitchFamily="2" charset="0"/>
                    <a:cs typeface="NikoshBAN" panose="02000000000000000000" pitchFamily="2" charset="0"/>
                  </a:rPr>
                  <a:t>১২</a:t>
                </a:r>
                <a:r>
                  <a:rPr lang="en-US" sz="3200" dirty="0">
                    <a:latin typeface="NikoshBAN" panose="02000000000000000000" pitchFamily="2" charset="0"/>
                    <a:cs typeface="NikoshBAN" panose="02000000000000000000" pitchFamily="2" charset="0"/>
                  </a:rPr>
                  <a:t> </a:t>
                </a:r>
              </a:p>
              <a:p>
                <a:r>
                  <a:rPr lang="bn-IN" sz="3200" dirty="0">
                    <a:latin typeface="NikoshBAN" panose="02000000000000000000" pitchFamily="2" charset="0"/>
                    <a:cs typeface="NikoshBAN" panose="02000000000000000000" pitchFamily="2" charset="0"/>
                  </a:rPr>
                  <a:t>        বছরের সংখ্যা (</a:t>
                </a:r>
                <a:r>
                  <a:rPr lang="en-US" sz="3200" dirty="0">
                    <a:latin typeface="NikoshBAN" panose="02000000000000000000" pitchFamily="2" charset="0"/>
                    <a:cs typeface="NikoshBAN" panose="02000000000000000000" pitchFamily="2" charset="0"/>
                  </a:rPr>
                  <a:t>n) = 1 </a:t>
                </a:r>
                <a:r>
                  <a:rPr lang="bn-IN" sz="3200" dirty="0">
                    <a:latin typeface="NikoshBAN" panose="02000000000000000000" pitchFamily="2" charset="0"/>
                    <a:cs typeface="NikoshBAN" panose="02000000000000000000" pitchFamily="2" charset="0"/>
                  </a:rPr>
                  <a:t>বছর </a:t>
                </a:r>
              </a:p>
              <a:p>
                <a:r>
                  <a:rPr lang="bn-IN" sz="3200" dirty="0">
                    <a:latin typeface="NikoshBAN" panose="02000000000000000000" pitchFamily="2" charset="0"/>
                    <a:cs typeface="NikoshBAN" panose="02000000000000000000" pitchFamily="2" charset="0"/>
                  </a:rPr>
                  <a:t>        ভবিষ্যৎ মূল্য ( </a:t>
                </a:r>
                <a:r>
                  <a:rPr lang="en-US" sz="3200" dirty="0">
                    <a:latin typeface="NikoshBAN" panose="02000000000000000000" pitchFamily="2" charset="0"/>
                    <a:cs typeface="NikoshBAN" panose="02000000000000000000" pitchFamily="2" charset="0"/>
                  </a:rPr>
                  <a:t>FV) = </a:t>
                </a:r>
                <a:r>
                  <a:rPr lang="bn-IN" sz="3200" dirty="0">
                    <a:latin typeface="NikoshBAN" panose="02000000000000000000" pitchFamily="2" charset="0"/>
                    <a:cs typeface="NikoshBAN" panose="02000000000000000000" pitchFamily="2" charset="0"/>
                  </a:rPr>
                  <a:t>কত? </a:t>
                </a:r>
              </a:p>
              <a:p>
                <a:endParaRPr lang="bn-IN" sz="3200" dirty="0">
                  <a:solidFill>
                    <a:srgbClr val="FF0000"/>
                  </a:solidFill>
                  <a:latin typeface="NikoshBAN" panose="02000000000000000000" pitchFamily="2" charset="0"/>
                  <a:cs typeface="NikoshBAN" panose="02000000000000000000" pitchFamily="2" charset="0"/>
                </a:endParaRPr>
              </a:p>
              <a:p>
                <a:endParaRPr lang="bn-IN" sz="3200" dirty="0">
                  <a:solidFill>
                    <a:srgbClr val="FF0000"/>
                  </a:solidFill>
                  <a:latin typeface="NikoshBAN" panose="02000000000000000000" pitchFamily="2" charset="0"/>
                  <a:cs typeface="NikoshBAN" panose="02000000000000000000" pitchFamily="2" charset="0"/>
                </a:endParaRPr>
              </a:p>
              <a:p>
                <a:endParaRPr lang="bn-IN" sz="3200" dirty="0">
                  <a:solidFill>
                    <a:srgbClr val="FF0000"/>
                  </a:solidFill>
                  <a:latin typeface="NikoshBAN" panose="02000000000000000000" pitchFamily="2" charset="0"/>
                  <a:cs typeface="NikoshBAN" panose="02000000000000000000" pitchFamily="2" charset="0"/>
                </a:endParaRPr>
              </a:p>
              <a:p>
                <a:r>
                  <a:rPr lang="bn-IN" sz="3200" dirty="0">
                    <a:solidFill>
                      <a:srgbClr val="FF0000"/>
                    </a:solidFill>
                    <a:latin typeface="NikoshBAN" panose="02000000000000000000" pitchFamily="2" charset="0"/>
                    <a:cs typeface="NikoshBAN" panose="02000000000000000000" pitchFamily="2" charset="0"/>
                  </a:rPr>
                  <a:t>সূত্রে মান বসিয়ে,   </a:t>
                </a:r>
                <a14:m>
                  <m:oMath xmlns:m="http://schemas.openxmlformats.org/officeDocument/2006/math">
                    <m:sSup>
                      <m:sSupPr>
                        <m:ctrlPr>
                          <a:rPr lang="en-US" sz="3200" b="1" i="1" smtClean="0">
                            <a:effectLst/>
                            <a:latin typeface="Cambria Math" panose="02040503050406030204" pitchFamily="18" charset="0"/>
                            <a:ea typeface="Calibri" panose="020F0502020204030204" pitchFamily="34" charset="0"/>
                            <a:cs typeface="NikoshBAN" panose="02000000000000000000" pitchFamily="2" charset="0"/>
                          </a:rPr>
                        </m:ctrlPr>
                      </m:sSupPr>
                      <m:e>
                        <m:r>
                          <a:rPr lang="bn-IN" sz="3200" b="1" i="1" smtClean="0">
                            <a:effectLst/>
                            <a:latin typeface="Cambria Math" panose="02040503050406030204" pitchFamily="18" charset="0"/>
                            <a:ea typeface="Calibri" panose="020F0502020204030204" pitchFamily="34" charset="0"/>
                            <a:cs typeface="NikoshBAN" panose="02000000000000000000" pitchFamily="2" charset="0"/>
                          </a:rPr>
                          <m:t>                   </m:t>
                        </m:r>
                        <m:r>
                          <a:rPr lang="en-US" sz="3200" b="1" i="1">
                            <a:effectLst/>
                            <a:latin typeface="Cambria Math" panose="02040503050406030204" pitchFamily="18" charset="0"/>
                            <a:ea typeface="Calibri" panose="020F0502020204030204" pitchFamily="34" charset="0"/>
                            <a:cs typeface="NikoshBAN" panose="02000000000000000000" pitchFamily="2" charset="0"/>
                          </a:rPr>
                          <m:t>𝐅𝐕</m:t>
                        </m:r>
                        <m:r>
                          <a:rPr lang="en-US" sz="3200" b="1">
                            <a:effectLst/>
                            <a:latin typeface="Cambria Math" panose="02040503050406030204" pitchFamily="18" charset="0"/>
                            <a:ea typeface="Calibri" panose="020F0502020204030204" pitchFamily="34" charset="0"/>
                            <a:cs typeface="NikoshBAN" panose="02000000000000000000" pitchFamily="2" charset="0"/>
                          </a:rPr>
                          <m:t>=</m:t>
                        </m:r>
                        <m:r>
                          <m:rPr>
                            <m:nor/>
                          </m:rPr>
                          <a:rPr lang="bn-IN" sz="3200" dirty="0">
                            <a:latin typeface="NikoshBAN" panose="02000000000000000000" pitchFamily="2" charset="0"/>
                            <a:cs typeface="NikoshBAN" panose="02000000000000000000" pitchFamily="2" charset="0"/>
                          </a:rPr>
                          <m:t>১০০</m:t>
                        </m:r>
                        <m:r>
                          <a:rPr lang="en-US" sz="3200" b="1">
                            <a:effectLst/>
                            <a:latin typeface="Cambria Math" panose="02040503050406030204" pitchFamily="18" charset="0"/>
                            <a:ea typeface="Calibri" panose="020F0502020204030204" pitchFamily="34" charset="0"/>
                            <a:cs typeface="NikoshBAN" panose="02000000000000000000" pitchFamily="2" charset="0"/>
                          </a:rPr>
                          <m:t>(</m:t>
                        </m:r>
                        <m:r>
                          <a:rPr lang="bn-IN" sz="3200" b="1" i="1">
                            <a:effectLst/>
                            <a:latin typeface="Cambria Math" panose="02040503050406030204" pitchFamily="18" charset="0"/>
                            <a:ea typeface="Calibri" panose="020F0502020204030204" pitchFamily="34" charset="0"/>
                            <a:cs typeface="NikoshBAN" panose="02000000000000000000" pitchFamily="2" charset="0"/>
                          </a:rPr>
                          <m:t>১</m:t>
                        </m:r>
                        <m:r>
                          <a:rPr lang="en-US" sz="3200" b="1">
                            <a:effectLst/>
                            <a:latin typeface="Cambria Math" panose="02040503050406030204" pitchFamily="18" charset="0"/>
                            <a:ea typeface="Calibri" panose="020F0502020204030204" pitchFamily="34" charset="0"/>
                            <a:cs typeface="NikoshBAN" panose="02000000000000000000" pitchFamily="2" charset="0"/>
                          </a:rPr>
                          <m:t>+</m:t>
                        </m:r>
                        <m:f>
                          <m:fPr>
                            <m:ctrlPr>
                              <a:rPr lang="en-US" sz="3200" i="1">
                                <a:latin typeface="Cambria Math" panose="02040503050406030204" pitchFamily="18" charset="0"/>
                              </a:rPr>
                            </m:ctrlPr>
                          </m:fPr>
                          <m:num>
                            <m:r>
                              <a:rPr lang="bn-IN" sz="3200">
                                <a:latin typeface="Cambria Math" panose="02040503050406030204" pitchFamily="18" charset="0"/>
                              </a:rPr>
                              <m:t>১</m:t>
                            </m:r>
                          </m:num>
                          <m:den>
                            <m:r>
                              <a:rPr lang="bn-IN" sz="3200">
                                <a:latin typeface="Cambria Math" panose="02040503050406030204" pitchFamily="18" charset="0"/>
                              </a:rPr>
                              <m:t>১২</m:t>
                            </m:r>
                          </m:den>
                        </m:f>
                        <m:r>
                          <a:rPr lang="en-US" sz="3200" b="1">
                            <a:effectLst/>
                            <a:latin typeface="Cambria Math" panose="02040503050406030204" pitchFamily="18" charset="0"/>
                            <a:ea typeface="Calibri" panose="020F0502020204030204" pitchFamily="34" charset="0"/>
                            <a:cs typeface="NikoshBAN" panose="02000000000000000000" pitchFamily="2" charset="0"/>
                          </a:rPr>
                          <m:t>)</m:t>
                        </m:r>
                      </m:e>
                      <m:sup>
                        <m:eqArr>
                          <m:eqArrPr>
                            <m:ctrlPr>
                              <a:rPr lang="bn-IN" b="1" i="1">
                                <a:latin typeface="Cambria Math" panose="02040503050406030204" pitchFamily="18" charset="0"/>
                              </a:rPr>
                            </m:ctrlPr>
                          </m:eqArrPr>
                          <m:e>
                            <m:r>
                              <m:rPr>
                                <m:nor/>
                              </m:rPr>
                              <a:rPr lang="bn-IN" b="1"/>
                              <m:t>(</m:t>
                            </m:r>
                            <m:r>
                              <m:rPr>
                                <m:nor/>
                              </m:rPr>
                              <a:rPr lang="bn-IN" b="1"/>
                              <m:t>১ </m:t>
                            </m:r>
                            <m:r>
                              <m:rPr>
                                <m:nor/>
                              </m:rPr>
                              <a:rPr lang="en-US" b="1"/>
                              <m:t>x</m:t>
                            </m:r>
                            <m:r>
                              <m:rPr>
                                <m:nor/>
                              </m:rPr>
                              <a:rPr lang="en-US" b="1"/>
                              <m:t> </m:t>
                            </m:r>
                            <m:r>
                              <m:rPr>
                                <m:nor/>
                              </m:rPr>
                              <a:rPr lang="bn-IN" b="1"/>
                              <m:t>১২</m:t>
                            </m:r>
                            <m:r>
                              <m:rPr>
                                <m:nor/>
                              </m:rPr>
                              <a:rPr lang="bn-IN" b="1"/>
                              <m:t>) </m:t>
                            </m:r>
                          </m:e>
                          <m:e>
                            <m:r>
                              <m:rPr>
                                <m:nor/>
                              </m:rPr>
                              <a:rPr lang="bn-IN" b="1"/>
                              <m:t> </m:t>
                            </m:r>
                            <m:r>
                              <m:rPr>
                                <m:nor/>
                              </m:rPr>
                              <a:rPr lang="en-US" b="1"/>
                              <m:t> </m:t>
                            </m:r>
                          </m:e>
                        </m:eqArr>
                      </m:sup>
                    </m:sSup>
                  </m:oMath>
                </a14:m>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                       =  ১১০.৪৬ টাকা। </a:t>
                </a:r>
                <a:endParaRPr lang="en-US" sz="3200" dirty="0">
                  <a:latin typeface="NikoshBAN" panose="02000000000000000000" pitchFamily="2" charset="0"/>
                  <a:cs typeface="NikoshBAN" panose="02000000000000000000" pitchFamily="2" charset="0"/>
                </a:endParaRPr>
              </a:p>
            </p:txBody>
          </p:sp>
        </mc:Choice>
        <mc:Fallback xmlns="">
          <p:sp>
            <p:nvSpPr>
              <p:cNvPr id="6" name="TextBox 5">
                <a:extLst>
                  <a:ext uri="{FF2B5EF4-FFF2-40B4-BE49-F238E27FC236}">
                    <a16:creationId xmlns:a16="http://schemas.microsoft.com/office/drawing/2014/main" id="{C3EB83A3-3B8E-4CD4-B8A2-09266711C85D}"/>
                  </a:ext>
                </a:extLst>
              </p:cNvPr>
              <p:cNvSpPr txBox="1">
                <a:spLocks noRot="1" noChangeAspect="1" noMove="1" noResize="1" noEditPoints="1" noAdjustHandles="1" noChangeArrowheads="1" noChangeShapeType="1" noTextEdit="1"/>
              </p:cNvSpPr>
              <p:nvPr/>
            </p:nvSpPr>
            <p:spPr>
              <a:xfrm>
                <a:off x="140677" y="2027102"/>
                <a:ext cx="11910646" cy="4524315"/>
              </a:xfrm>
              <a:prstGeom prst="rect">
                <a:avLst/>
              </a:prstGeom>
              <a:blipFill>
                <a:blip r:embed="rId2"/>
                <a:stretch>
                  <a:fillRect l="-1279" t="-1752"/>
                </a:stretch>
              </a:blipFill>
            </p:spPr>
            <p:txBody>
              <a:bodyPr/>
              <a:lstStyle/>
              <a:p>
                <a:r>
                  <a:rPr lang="en-US">
                    <a:noFill/>
                  </a:rPr>
                  <a:t> </a:t>
                </a:r>
              </a:p>
            </p:txBody>
          </p:sp>
        </mc:Fallback>
      </mc:AlternateContent>
    </p:spTree>
    <p:extLst>
      <p:ext uri="{BB962C8B-B14F-4D97-AF65-F5344CB8AC3E}">
        <p14:creationId xmlns:p14="http://schemas.microsoft.com/office/powerpoint/2010/main" val="399226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C164DD-7773-4236-99D5-FC4D5068E041}"/>
              </a:ext>
            </a:extLst>
          </p:cNvPr>
          <p:cNvSpPr>
            <a:spLocks noGrp="1"/>
          </p:cNvSpPr>
          <p:nvPr>
            <p:ph type="ftr" sz="quarter" idx="11"/>
          </p:nvPr>
        </p:nvSpPr>
        <p:spPr>
          <a:xfrm>
            <a:off x="2210916" y="6375645"/>
            <a:ext cx="6672887" cy="365125"/>
          </a:xfrm>
        </p:spPr>
        <p:txBody>
          <a:bodyPr/>
          <a:lstStyle/>
          <a:p>
            <a:pPr algn="ctr"/>
            <a:r>
              <a:rPr lang="bn-IN" dirty="0"/>
              <a:t>রাজিব চন্দ্র নাথ,খাইয়ারা উচ্চ বিদ্যালয়, ফেনী সদর, ফেনী। </a:t>
            </a:r>
            <a:endParaRPr lang="en-US" dirty="0"/>
          </a:p>
        </p:txBody>
      </p:sp>
      <p:sp>
        <p:nvSpPr>
          <p:cNvPr id="3" name="TextBox 2">
            <a:extLst>
              <a:ext uri="{FF2B5EF4-FFF2-40B4-BE49-F238E27FC236}">
                <a16:creationId xmlns:a16="http://schemas.microsoft.com/office/drawing/2014/main" id="{3F838441-3571-4F1F-9F42-E0383EF8AB62}"/>
              </a:ext>
            </a:extLst>
          </p:cNvPr>
          <p:cNvSpPr txBox="1"/>
          <p:nvPr/>
        </p:nvSpPr>
        <p:spPr>
          <a:xfrm>
            <a:off x="-1" y="0"/>
            <a:ext cx="12192001" cy="1446550"/>
          </a:xfrm>
          <a:prstGeom prst="rect">
            <a:avLst/>
          </a:prstGeom>
          <a:solidFill>
            <a:schemeClr val="accent5">
              <a:lumMod val="60000"/>
              <a:lumOff val="40000"/>
            </a:schemeClr>
          </a:solidFill>
        </p:spPr>
        <p:txBody>
          <a:bodyPr wrap="square" rtlCol="0">
            <a:spAutoFit/>
          </a:bodyPr>
          <a:lstStyle/>
          <a:p>
            <a:pPr algn="ctr"/>
            <a:r>
              <a:rPr lang="bn-IN" sz="8800" dirty="0">
                <a:latin typeface="NikoshBAN" panose="02000000000000000000" pitchFamily="2" charset="0"/>
                <a:cs typeface="NikoshBAN" panose="02000000000000000000" pitchFamily="2" charset="0"/>
              </a:rPr>
              <a:t>অনুশীলনমূলক কাজঃ </a:t>
            </a:r>
            <a:endParaRPr lang="en-US" sz="8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717529C-09AD-4A45-822F-437AC79F61FD}"/>
              </a:ext>
            </a:extLst>
          </p:cNvPr>
          <p:cNvSpPr txBox="1"/>
          <p:nvPr/>
        </p:nvSpPr>
        <p:spPr>
          <a:xfrm>
            <a:off x="1012873" y="1439943"/>
            <a:ext cx="11038449" cy="954107"/>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২) মাসিক ১৩.৫% চক্রবৃদ্ধি সুদে ৫০,০০০ টাকা ব্যাংকে এখন জমা রাখলে ১০ বছর পর কত টাকা পাওয়া যাবে?  </a:t>
            </a:r>
            <a:endParaRPr lang="en-US" sz="2800" b="1" dirty="0">
              <a:latin typeface="NikoshBAN" panose="02000000000000000000" pitchFamily="2" charset="0"/>
              <a:cs typeface="NikoshBAN" panose="02000000000000000000" pitchFamily="2" charset="0"/>
            </a:endParaRPr>
          </a:p>
        </p:txBody>
      </p:sp>
      <p:sp>
        <p:nvSpPr>
          <p:cNvPr id="5" name="Arrow: Right 4">
            <a:extLst>
              <a:ext uri="{FF2B5EF4-FFF2-40B4-BE49-F238E27FC236}">
                <a16:creationId xmlns:a16="http://schemas.microsoft.com/office/drawing/2014/main" id="{68DAAEA9-A12C-4BE2-B890-7220030B9CBF}"/>
              </a:ext>
            </a:extLst>
          </p:cNvPr>
          <p:cNvSpPr/>
          <p:nvPr/>
        </p:nvSpPr>
        <p:spPr>
          <a:xfrm>
            <a:off x="0" y="1493156"/>
            <a:ext cx="1012873"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EB83A3-3B8E-4CD4-B8A2-09266711C85D}"/>
                  </a:ext>
                </a:extLst>
              </p:cNvPr>
              <p:cNvSpPr txBox="1"/>
              <p:nvPr/>
            </p:nvSpPr>
            <p:spPr>
              <a:xfrm>
                <a:off x="140676" y="2154257"/>
                <a:ext cx="11910645" cy="4524315"/>
              </a:xfrm>
              <a:prstGeom prst="rect">
                <a:avLst/>
              </a:prstGeom>
              <a:noFill/>
            </p:spPr>
            <p:txBody>
              <a:bodyPr wrap="square" numCol="2" rtlCol="0">
                <a:spAutoFit/>
              </a:bodyPr>
              <a:lstStyle/>
              <a:p>
                <a:r>
                  <a:rPr lang="bn-IN" sz="3600" dirty="0">
                    <a:latin typeface="NikoshBAN" panose="02000000000000000000" pitchFamily="2" charset="0"/>
                    <a:cs typeface="NikoshBAN" panose="02000000000000000000" pitchFamily="2" charset="0"/>
                  </a:rPr>
                  <a:t>এখানে,</a:t>
                </a:r>
              </a:p>
              <a:p>
                <a:r>
                  <a:rPr lang="bn-IN" sz="36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বর্তমান মূল্য </a:t>
                </a:r>
                <a:r>
                  <a:rPr lang="en-US"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Pv</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৫০,০০০</a:t>
                </a:r>
                <a:r>
                  <a:rPr lang="bn-IN" sz="3200" dirty="0">
                    <a:latin typeface="NikoshBAN" panose="02000000000000000000" pitchFamily="2" charset="0"/>
                    <a:cs typeface="NikoshBAN" panose="02000000000000000000" pitchFamily="2" charset="0"/>
                  </a:rPr>
                  <a:t> টাকা  </a:t>
                </a:r>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        সুদের হার (</a:t>
                </a:r>
                <a:r>
                  <a:rPr lang="en-US" sz="3600" dirty="0" err="1">
                    <a:latin typeface="NikoshBAN" panose="02000000000000000000" pitchFamily="2" charset="0"/>
                    <a:cs typeface="NikoshBAN" panose="02000000000000000000" pitchFamily="2" charset="0"/>
                  </a:rPr>
                  <a:t>i</a:t>
                </a:r>
                <a:r>
                  <a:rPr lang="en-US" sz="3600" dirty="0">
                    <a:latin typeface="NikoshBAN" panose="02000000000000000000" pitchFamily="2" charset="0"/>
                    <a:cs typeface="NikoshBAN" panose="02000000000000000000" pitchFamily="2" charset="0"/>
                  </a:rPr>
                  <a:t>) = </a:t>
                </a:r>
                <a:r>
                  <a:rPr lang="bn-IN" sz="3600" b="1" dirty="0">
                    <a:latin typeface="NikoshBAN" panose="02000000000000000000" pitchFamily="2" charset="0"/>
                    <a:cs typeface="NikoshBAN" panose="02000000000000000000" pitchFamily="2" charset="0"/>
                  </a:rPr>
                  <a:t>১৩.৫%</a:t>
                </a:r>
                <a:r>
                  <a:rPr lang="en-US" sz="3600" dirty="0">
                    <a:latin typeface="NikoshBAN" panose="02000000000000000000" pitchFamily="2" charset="0"/>
                    <a:cs typeface="NikoshBAN" panose="02000000000000000000" pitchFamily="2" charset="0"/>
                  </a:rPr>
                  <a:t> </a:t>
                </a:r>
              </a:p>
              <a:p>
                <a:r>
                  <a:rPr lang="bn-IN" sz="3600" dirty="0">
                    <a:latin typeface="NikoshBAN" panose="02000000000000000000" pitchFamily="2" charset="0"/>
                    <a:cs typeface="NikoshBAN" panose="02000000000000000000" pitchFamily="2" charset="0"/>
                  </a:rPr>
                  <a:t>        বছরে চক্রবৃদ্ধির সংখ্যা (</a:t>
                </a:r>
                <a:r>
                  <a:rPr lang="en-US" sz="3600" dirty="0">
                    <a:latin typeface="NikoshBAN" panose="02000000000000000000" pitchFamily="2" charset="0"/>
                    <a:cs typeface="NikoshBAN" panose="02000000000000000000" pitchFamily="2" charset="0"/>
                  </a:rPr>
                  <a:t>m) = </a:t>
                </a:r>
                <a:r>
                  <a:rPr lang="bn-IN" sz="3600" dirty="0">
                    <a:latin typeface="NikoshBAN" panose="02000000000000000000" pitchFamily="2" charset="0"/>
                    <a:cs typeface="NikoshBAN" panose="02000000000000000000" pitchFamily="2" charset="0"/>
                  </a:rPr>
                  <a:t>১২</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        বছরের সংখ্যা (</a:t>
                </a:r>
                <a:r>
                  <a:rPr lang="en-US" sz="3600" dirty="0">
                    <a:latin typeface="NikoshBAN" panose="02000000000000000000" pitchFamily="2" charset="0"/>
                    <a:cs typeface="NikoshBAN" panose="02000000000000000000" pitchFamily="2" charset="0"/>
                  </a:rPr>
                  <a:t>n) = </a:t>
                </a:r>
                <a:r>
                  <a:rPr lang="bn-IN" sz="3600" b="1" dirty="0">
                    <a:latin typeface="NikoshBAN" panose="02000000000000000000" pitchFamily="2" charset="0"/>
                    <a:cs typeface="NikoshBAN" panose="02000000000000000000" pitchFamily="2" charset="0"/>
                  </a:rPr>
                  <a:t>১০ </a:t>
                </a:r>
                <a:r>
                  <a:rPr lang="bn-IN" sz="3600" dirty="0">
                    <a:latin typeface="NikoshBAN" panose="02000000000000000000" pitchFamily="2" charset="0"/>
                    <a:cs typeface="NikoshBAN" panose="02000000000000000000" pitchFamily="2" charset="0"/>
                  </a:rPr>
                  <a:t>বছর </a:t>
                </a:r>
              </a:p>
              <a:p>
                <a:r>
                  <a:rPr lang="bn-IN" sz="3600" dirty="0">
                    <a:latin typeface="NikoshBAN" panose="02000000000000000000" pitchFamily="2" charset="0"/>
                    <a:cs typeface="NikoshBAN" panose="02000000000000000000" pitchFamily="2" charset="0"/>
                  </a:rPr>
                  <a:t>        ভবিষ্যৎ মূল্য ( </a:t>
                </a:r>
                <a:r>
                  <a:rPr lang="en-US" sz="3600" dirty="0">
                    <a:latin typeface="NikoshBAN" panose="02000000000000000000" pitchFamily="2" charset="0"/>
                    <a:cs typeface="NikoshBAN" panose="02000000000000000000" pitchFamily="2" charset="0"/>
                  </a:rPr>
                  <a:t>FV) = </a:t>
                </a:r>
                <a:r>
                  <a:rPr lang="bn-IN" sz="3600" dirty="0">
                    <a:latin typeface="NikoshBAN" panose="02000000000000000000" pitchFamily="2" charset="0"/>
                    <a:cs typeface="NikoshBAN" panose="02000000000000000000" pitchFamily="2" charset="0"/>
                  </a:rPr>
                  <a:t>কত? </a:t>
                </a:r>
              </a:p>
              <a:p>
                <a:endParaRPr lang="bn-IN" sz="3600" dirty="0">
                  <a:solidFill>
                    <a:srgbClr val="FF0000"/>
                  </a:solidFill>
                  <a:latin typeface="NikoshBAN" panose="02000000000000000000" pitchFamily="2" charset="0"/>
                  <a:cs typeface="NikoshBAN" panose="02000000000000000000" pitchFamily="2" charset="0"/>
                </a:endParaRPr>
              </a:p>
              <a:p>
                <a:endParaRPr lang="bn-IN" sz="3600" dirty="0">
                  <a:solidFill>
                    <a:srgbClr val="FF0000"/>
                  </a:solidFill>
                  <a:latin typeface="NikoshBAN" panose="02000000000000000000" pitchFamily="2" charset="0"/>
                  <a:cs typeface="NikoshBAN" panose="02000000000000000000" pitchFamily="2" charset="0"/>
                </a:endParaRPr>
              </a:p>
              <a:p>
                <a:r>
                  <a:rPr lang="bn-IN" sz="3600" dirty="0">
                    <a:solidFill>
                      <a:srgbClr val="FF0000"/>
                    </a:solidFill>
                    <a:latin typeface="NikoshBAN" panose="02000000000000000000" pitchFamily="2" charset="0"/>
                    <a:cs typeface="NikoshBAN" panose="02000000000000000000" pitchFamily="2" charset="0"/>
                  </a:rPr>
                  <a:t>সূত্রে মান বসিয়ে,   </a:t>
                </a:r>
                <a14:m>
                  <m:oMath xmlns:m="http://schemas.openxmlformats.org/officeDocument/2006/math">
                    <m:sSup>
                      <m:sSupPr>
                        <m:ctrlPr>
                          <a:rPr lang="en-US" sz="3600" i="1" smtClean="0">
                            <a:effectLst/>
                            <a:latin typeface="Cambria Math" panose="02040503050406030204" pitchFamily="18" charset="0"/>
                            <a:ea typeface="Calibri" panose="020F0502020204030204" pitchFamily="34" charset="0"/>
                            <a:cs typeface="NikoshBAN" panose="02000000000000000000" pitchFamily="2" charset="0"/>
                          </a:rPr>
                        </m:ctrlPr>
                      </m:sSupPr>
                      <m:e>
                        <m:r>
                          <a:rPr lang="en-US" sz="3600" b="0" i="1">
                            <a:effectLst/>
                            <a:latin typeface="Cambria Math" panose="02040503050406030204" pitchFamily="18" charset="0"/>
                            <a:ea typeface="Calibri" panose="020F0502020204030204" pitchFamily="34" charset="0"/>
                            <a:cs typeface="NikoshBAN" panose="02000000000000000000" pitchFamily="2" charset="0"/>
                          </a:rPr>
                          <m:t>𝐹𝑉</m:t>
                        </m:r>
                        <m:r>
                          <a:rPr lang="en-US" sz="3600" b="0">
                            <a:effectLst/>
                            <a:latin typeface="Cambria Math" panose="02040503050406030204" pitchFamily="18" charset="0"/>
                            <a:ea typeface="Calibri" panose="020F0502020204030204" pitchFamily="34" charset="0"/>
                            <a:cs typeface="NikoshBAN" panose="02000000000000000000" pitchFamily="2" charset="0"/>
                          </a:rPr>
                          <m:t>=</m:t>
                        </m:r>
                        <m:r>
                          <m:rPr>
                            <m:nor/>
                          </m:rPr>
                          <a:rPr lang="bn-IN" sz="3600" dirty="0">
                            <a:latin typeface="NikoshBAN" panose="02000000000000000000" pitchFamily="2" charset="0"/>
                            <a:cs typeface="NikoshBAN" panose="02000000000000000000" pitchFamily="2" charset="0"/>
                          </a:rPr>
                          <m:t>৫০</m:t>
                        </m:r>
                        <m:r>
                          <m:rPr>
                            <m:nor/>
                          </m:rPr>
                          <a:rPr lang="bn-IN" sz="3600" dirty="0">
                            <a:latin typeface="NikoshBAN" panose="02000000000000000000" pitchFamily="2" charset="0"/>
                            <a:cs typeface="NikoshBAN" panose="02000000000000000000" pitchFamily="2" charset="0"/>
                          </a:rPr>
                          <m:t>,</m:t>
                        </m:r>
                        <m:r>
                          <m:rPr>
                            <m:nor/>
                          </m:rPr>
                          <a:rPr lang="bn-IN" sz="3600" dirty="0">
                            <a:latin typeface="NikoshBAN" panose="02000000000000000000" pitchFamily="2" charset="0"/>
                            <a:cs typeface="NikoshBAN" panose="02000000000000000000" pitchFamily="2" charset="0"/>
                          </a:rPr>
                          <m:t>০০০</m:t>
                        </m:r>
                        <m:r>
                          <a:rPr lang="en-US" sz="3600" b="0">
                            <a:effectLst/>
                            <a:latin typeface="Cambria Math" panose="02040503050406030204" pitchFamily="18" charset="0"/>
                            <a:ea typeface="Calibri" panose="020F0502020204030204" pitchFamily="34" charset="0"/>
                            <a:cs typeface="NikoshBAN" panose="02000000000000000000" pitchFamily="2" charset="0"/>
                          </a:rPr>
                          <m:t>(</m:t>
                        </m:r>
                        <m:r>
                          <a:rPr lang="bn-IN" sz="3600" b="0" i="1">
                            <a:effectLst/>
                            <a:latin typeface="Cambria Math" panose="02040503050406030204" pitchFamily="18" charset="0"/>
                            <a:ea typeface="Calibri" panose="020F0502020204030204" pitchFamily="34" charset="0"/>
                            <a:cs typeface="NikoshBAN" panose="02000000000000000000" pitchFamily="2" charset="0"/>
                          </a:rPr>
                          <m:t>১</m:t>
                        </m:r>
                        <m:r>
                          <a:rPr lang="en-US" sz="3600" b="0">
                            <a:effectLst/>
                            <a:latin typeface="Cambria Math" panose="02040503050406030204" pitchFamily="18" charset="0"/>
                            <a:ea typeface="Calibri" panose="020F0502020204030204" pitchFamily="34" charset="0"/>
                            <a:cs typeface="NikoshBAN" panose="02000000000000000000" pitchFamily="2" charset="0"/>
                          </a:rPr>
                          <m:t>+</m:t>
                        </m:r>
                        <m:f>
                          <m:fPr>
                            <m:ctrlPr>
                              <a:rPr lang="en-US" sz="3600" i="1">
                                <a:latin typeface="Cambria Math" panose="02040503050406030204" pitchFamily="18" charset="0"/>
                              </a:rPr>
                            </m:ctrlPr>
                          </m:fPr>
                          <m:num>
                            <m:r>
                              <m:rPr>
                                <m:nor/>
                              </m:rPr>
                              <a:rPr lang="en-US"/>
                              <m:t>০</m:t>
                            </m:r>
                            <m:r>
                              <m:rPr>
                                <m:nor/>
                              </m:rPr>
                              <a:rPr lang="en-US"/>
                              <m:t>.</m:t>
                            </m:r>
                            <m:r>
                              <m:rPr>
                                <m:nor/>
                              </m:rPr>
                              <a:rPr lang="en-US"/>
                              <m:t>১৩৫ </m:t>
                            </m:r>
                          </m:num>
                          <m:den>
                            <m:r>
                              <m:rPr>
                                <m:nor/>
                              </m:rPr>
                              <a:rPr lang="bn-IN" sz="3600" dirty="0">
                                <a:latin typeface="NikoshBAN" panose="02000000000000000000" pitchFamily="2" charset="0"/>
                                <a:cs typeface="NikoshBAN" panose="02000000000000000000" pitchFamily="2" charset="0"/>
                              </a:rPr>
                              <m:t>১২</m:t>
                            </m:r>
                          </m:den>
                        </m:f>
                        <m:r>
                          <a:rPr lang="en-US" sz="3600" b="0">
                            <a:effectLst/>
                            <a:latin typeface="Cambria Math" panose="02040503050406030204" pitchFamily="18" charset="0"/>
                            <a:ea typeface="Calibri" panose="020F0502020204030204" pitchFamily="34" charset="0"/>
                            <a:cs typeface="NikoshBAN" panose="02000000000000000000" pitchFamily="2" charset="0"/>
                          </a:rPr>
                          <m:t>)</m:t>
                        </m:r>
                      </m:e>
                      <m:sup>
                        <m:eqArr>
                          <m:eqArrPr>
                            <m:ctrlPr>
                              <a:rPr lang="bn-IN" sz="2000" i="1">
                                <a:latin typeface="Cambria Math" panose="02040503050406030204" pitchFamily="18" charset="0"/>
                              </a:rPr>
                            </m:ctrlPr>
                          </m:eqArrPr>
                          <m:e>
                            <m:r>
                              <m:rPr>
                                <m:nor/>
                              </m:rPr>
                              <a:rPr lang="en-US"/>
                              <m:t>(</m:t>
                            </m:r>
                            <m:r>
                              <m:rPr>
                                <m:nor/>
                              </m:rPr>
                              <a:rPr lang="en-US"/>
                              <m:t>১০ </m:t>
                            </m:r>
                            <m:r>
                              <m:rPr>
                                <m:nor/>
                              </m:rPr>
                              <a:rPr lang="en-US"/>
                              <m:t>x</m:t>
                            </m:r>
                            <m:r>
                              <m:rPr>
                                <m:nor/>
                              </m:rPr>
                              <a:rPr lang="en-US"/>
                              <m:t> </m:t>
                            </m:r>
                            <m:r>
                              <m:rPr>
                                <m:nor/>
                              </m:rPr>
                              <a:rPr lang="bn-IN"/>
                              <m:t>১২</m:t>
                            </m:r>
                            <m:r>
                              <m:rPr>
                                <m:nor/>
                              </m:rPr>
                              <a:rPr lang="bn-IN"/>
                              <m:t>)</m:t>
                            </m:r>
                            <m:r>
                              <m:rPr>
                                <m:nor/>
                              </m:rPr>
                              <a:rPr lang="en-US"/>
                              <m:t> </m:t>
                            </m:r>
                          </m:e>
                          <m:e>
                            <m:r>
                              <m:rPr>
                                <m:nor/>
                              </m:rPr>
                              <a:rPr lang="bn-IN" sz="2000"/>
                              <m:t> </m:t>
                            </m:r>
                            <m:r>
                              <m:rPr>
                                <m:nor/>
                              </m:rPr>
                              <a:rPr lang="en-US" sz="2000"/>
                              <m:t> </m:t>
                            </m:r>
                          </m:e>
                        </m:eqArr>
                      </m:sup>
                    </m:sSup>
                  </m:oMath>
                </a14:m>
                <a:endParaRPr lang="bn-IN" sz="3600"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      </a:t>
                </a:r>
                <a14:m>
                  <m:oMath xmlns:m="http://schemas.openxmlformats.org/officeDocument/2006/math">
                    <m:sSup>
                      <m:sSupPr>
                        <m:ctrlPr>
                          <a:rPr lang="en-US" sz="3600" b="1" i="1" smtClean="0">
                            <a:latin typeface="Cambria Math" panose="02040503050406030204" pitchFamily="18" charset="0"/>
                            <a:ea typeface="Calibri" panose="020F0502020204030204" pitchFamily="34" charset="0"/>
                            <a:cs typeface="NikoshBAN" panose="02000000000000000000" pitchFamily="2" charset="0"/>
                          </a:rPr>
                        </m:ctrlPr>
                      </m:sSupPr>
                      <m:e>
                        <m:r>
                          <a:rPr lang="en-US" sz="3600" b="1">
                            <a:latin typeface="Cambria Math" panose="02040503050406030204" pitchFamily="18" charset="0"/>
                            <a:ea typeface="Calibri" panose="020F0502020204030204" pitchFamily="34" charset="0"/>
                            <a:cs typeface="NikoshBAN" panose="02000000000000000000" pitchFamily="2" charset="0"/>
                          </a:rPr>
                          <m:t>=</m:t>
                        </m:r>
                        <m:r>
                          <m:rPr>
                            <m:nor/>
                          </m:rPr>
                          <a:rPr lang="bn-IN" sz="3600" b="1" dirty="0">
                            <a:latin typeface="NikoshBAN" panose="02000000000000000000" pitchFamily="2" charset="0"/>
                            <a:cs typeface="NikoshBAN" panose="02000000000000000000" pitchFamily="2" charset="0"/>
                          </a:rPr>
                          <m:t>৫০</m:t>
                        </m:r>
                        <m:r>
                          <m:rPr>
                            <m:nor/>
                          </m:rPr>
                          <a:rPr lang="bn-IN" sz="3600" b="1" dirty="0">
                            <a:latin typeface="NikoshBAN" panose="02000000000000000000" pitchFamily="2" charset="0"/>
                            <a:cs typeface="NikoshBAN" panose="02000000000000000000" pitchFamily="2" charset="0"/>
                          </a:rPr>
                          <m:t>,</m:t>
                        </m:r>
                        <m:r>
                          <m:rPr>
                            <m:nor/>
                          </m:rPr>
                          <a:rPr lang="bn-IN" sz="3600" b="1" dirty="0">
                            <a:latin typeface="NikoshBAN" panose="02000000000000000000" pitchFamily="2" charset="0"/>
                            <a:cs typeface="NikoshBAN" panose="02000000000000000000" pitchFamily="2" charset="0"/>
                          </a:rPr>
                          <m:t>০০০</m:t>
                        </m:r>
                        <m:r>
                          <a:rPr lang="en-US" sz="3600" b="1">
                            <a:latin typeface="Cambria Math" panose="02040503050406030204" pitchFamily="18" charset="0"/>
                            <a:ea typeface="Calibri" panose="020F0502020204030204" pitchFamily="34" charset="0"/>
                            <a:cs typeface="NikoshBAN" panose="02000000000000000000" pitchFamily="2" charset="0"/>
                          </a:rPr>
                          <m:t>(</m:t>
                        </m:r>
                        <m:r>
                          <m:rPr>
                            <m:nor/>
                          </m:rPr>
                          <a:rPr lang="bn-IN" sz="2400" b="1">
                            <a:latin typeface="NikoshBAN" panose="02000000000000000000" pitchFamily="2" charset="0"/>
                            <a:cs typeface="NikoshBAN" panose="02000000000000000000" pitchFamily="2" charset="0"/>
                          </a:rPr>
                          <m:t>১</m:t>
                        </m:r>
                        <m:r>
                          <m:rPr>
                            <m:nor/>
                          </m:rPr>
                          <a:rPr lang="bn-IN" sz="2400" b="1">
                            <a:latin typeface="NikoshBAN" panose="02000000000000000000" pitchFamily="2" charset="0"/>
                            <a:cs typeface="NikoshBAN" panose="02000000000000000000" pitchFamily="2" charset="0"/>
                          </a:rPr>
                          <m:t>.</m:t>
                        </m:r>
                        <m:r>
                          <m:rPr>
                            <m:nor/>
                          </m:rPr>
                          <a:rPr lang="bn-IN" sz="2400" b="1">
                            <a:latin typeface="NikoshBAN" panose="02000000000000000000" pitchFamily="2" charset="0"/>
                            <a:cs typeface="NikoshBAN" panose="02000000000000000000" pitchFamily="2" charset="0"/>
                          </a:rPr>
                          <m:t>০১১</m:t>
                        </m:r>
                        <m:r>
                          <a:rPr lang="en-US" sz="3600" b="1">
                            <a:latin typeface="Cambria Math" panose="02040503050406030204" pitchFamily="18" charset="0"/>
                            <a:ea typeface="Calibri" panose="020F0502020204030204" pitchFamily="34" charset="0"/>
                            <a:cs typeface="NikoshBAN" panose="02000000000000000000" pitchFamily="2" charset="0"/>
                          </a:rPr>
                          <m:t>)</m:t>
                        </m:r>
                      </m:e>
                      <m:sup>
                        <m:eqArr>
                          <m:eqArrPr>
                            <m:ctrlPr>
                              <a:rPr lang="bn-IN" sz="2000" b="1" i="1">
                                <a:latin typeface="Cambria Math" panose="02040503050406030204" pitchFamily="18" charset="0"/>
                              </a:rPr>
                            </m:ctrlPr>
                          </m:eqArrPr>
                          <m:e>
                            <m:r>
                              <m:rPr>
                                <m:nor/>
                              </m:rPr>
                              <a:rPr lang="en-US"/>
                              <m:t>(</m:t>
                            </m:r>
                            <m:r>
                              <m:rPr>
                                <m:nor/>
                              </m:rPr>
                              <a:rPr lang="en-US"/>
                              <m:t>১০ </m:t>
                            </m:r>
                            <m:r>
                              <m:rPr>
                                <m:nor/>
                              </m:rPr>
                              <a:rPr lang="en-US"/>
                              <m:t>x</m:t>
                            </m:r>
                            <m:r>
                              <m:rPr>
                                <m:nor/>
                              </m:rPr>
                              <a:rPr lang="en-US"/>
                              <m:t> </m:t>
                            </m:r>
                            <m:r>
                              <m:rPr>
                                <m:nor/>
                              </m:rPr>
                              <a:rPr lang="bn-IN"/>
                              <m:t>১২</m:t>
                            </m:r>
                            <m:r>
                              <m:rPr>
                                <m:nor/>
                              </m:rPr>
                              <a:rPr lang="bn-IN"/>
                              <m:t>)</m:t>
                            </m:r>
                            <m:r>
                              <m:rPr>
                                <m:nor/>
                              </m:rPr>
                              <a:rPr lang="en-US"/>
                              <m:t> </m:t>
                            </m:r>
                          </m:e>
                          <m:e>
                            <m:r>
                              <m:rPr>
                                <m:nor/>
                              </m:rPr>
                              <a:rPr lang="bn-IN" sz="2000" b="1"/>
                              <m:t> </m:t>
                            </m:r>
                            <m:r>
                              <m:rPr>
                                <m:nor/>
                              </m:rPr>
                              <a:rPr lang="en-US" sz="2000" b="1"/>
                              <m:t> </m:t>
                            </m:r>
                          </m:e>
                        </m:eqArr>
                      </m:sup>
                    </m:sSup>
                  </m:oMath>
                </a14:m>
                <a:endParaRPr lang="bn-IN" sz="3600" b="1" dirty="0">
                  <a:latin typeface="NikoshBAN" panose="02000000000000000000" pitchFamily="2" charset="0"/>
                  <a:cs typeface="NikoshBAN" panose="02000000000000000000" pitchFamily="2" charset="0"/>
                </a:endParaRPr>
              </a:p>
              <a:p>
                <a:r>
                  <a:rPr lang="bn-IN" sz="3600" dirty="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 ৫০,০০০ </a:t>
                </a:r>
                <a:r>
                  <a:rPr lang="en-US" sz="3600" b="1" dirty="0">
                    <a:latin typeface="NikoshBAN" panose="02000000000000000000" pitchFamily="2" charset="0"/>
                    <a:cs typeface="NikoshBAN" panose="02000000000000000000" pitchFamily="2" charset="0"/>
                  </a:rPr>
                  <a:t>x </a:t>
                </a:r>
                <a:r>
                  <a:rPr lang="bn-IN" sz="3600" b="1" dirty="0">
                    <a:latin typeface="NikoshBAN" panose="02000000000000000000" pitchFamily="2" charset="0"/>
                    <a:cs typeface="NikoshBAN" panose="02000000000000000000" pitchFamily="2" charset="0"/>
                  </a:rPr>
                  <a:t>৩.৮২৮</a:t>
                </a:r>
              </a:p>
              <a:p>
                <a:r>
                  <a:rPr lang="bn-IN" sz="3600" b="1" dirty="0">
                    <a:latin typeface="NikoshBAN" panose="02000000000000000000" pitchFamily="2" charset="0"/>
                    <a:cs typeface="NikoshBAN" panose="02000000000000000000" pitchFamily="2" charset="0"/>
                  </a:rPr>
                  <a:t>      = ১,৯১,৪২৩.০২ টাকা। </a:t>
                </a:r>
                <a:endParaRPr lang="en-US" sz="3200" b="1" dirty="0">
                  <a:latin typeface="NikoshBAN" panose="02000000000000000000" pitchFamily="2" charset="0"/>
                  <a:cs typeface="NikoshBAN" panose="02000000000000000000" pitchFamily="2" charset="0"/>
                </a:endParaRPr>
              </a:p>
            </p:txBody>
          </p:sp>
        </mc:Choice>
        <mc:Fallback xmlns="">
          <p:sp>
            <p:nvSpPr>
              <p:cNvPr id="6" name="TextBox 5">
                <a:extLst>
                  <a:ext uri="{FF2B5EF4-FFF2-40B4-BE49-F238E27FC236}">
                    <a16:creationId xmlns:a16="http://schemas.microsoft.com/office/drawing/2014/main" id="{C3EB83A3-3B8E-4CD4-B8A2-09266711C85D}"/>
                  </a:ext>
                </a:extLst>
              </p:cNvPr>
              <p:cNvSpPr txBox="1">
                <a:spLocks noRot="1" noChangeAspect="1" noMove="1" noResize="1" noEditPoints="1" noAdjustHandles="1" noChangeArrowheads="1" noChangeShapeType="1" noTextEdit="1"/>
              </p:cNvSpPr>
              <p:nvPr/>
            </p:nvSpPr>
            <p:spPr>
              <a:xfrm>
                <a:off x="140676" y="2154257"/>
                <a:ext cx="11910645" cy="4524315"/>
              </a:xfrm>
              <a:prstGeom prst="rect">
                <a:avLst/>
              </a:prstGeom>
              <a:blipFill>
                <a:blip r:embed="rId2"/>
                <a:stretch>
                  <a:fillRect l="-1535" t="-2019"/>
                </a:stretch>
              </a:blipFill>
            </p:spPr>
            <p:txBody>
              <a:bodyPr/>
              <a:lstStyle/>
              <a:p>
                <a:r>
                  <a:rPr lang="en-US">
                    <a:noFill/>
                  </a:rPr>
                  <a:t> </a:t>
                </a:r>
              </a:p>
            </p:txBody>
          </p:sp>
        </mc:Fallback>
      </mc:AlternateContent>
    </p:spTree>
    <p:extLst>
      <p:ext uri="{BB962C8B-B14F-4D97-AF65-F5344CB8AC3E}">
        <p14:creationId xmlns:p14="http://schemas.microsoft.com/office/powerpoint/2010/main" val="386142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80">
                                          <p:stCondLst>
                                            <p:cond delay="0"/>
                                          </p:stCondLst>
                                        </p:cTn>
                                        <p:tgtEl>
                                          <p:spTgt spid="6">
                                            <p:txEl>
                                              <p:pRg st="8" end="8"/>
                                            </p:txEl>
                                          </p:spTgt>
                                        </p:tgtEl>
                                      </p:cBhvr>
                                    </p:animEffect>
                                    <p:anim calcmode="lin" valueType="num">
                                      <p:cBhvr>
                                        <p:cTn id="48"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xEl>
                                              <p:pRg st="8" end="8"/>
                                            </p:txEl>
                                          </p:spTgt>
                                        </p:tgtEl>
                                      </p:cBhvr>
                                      <p:to x="100000" y="60000"/>
                                    </p:animScale>
                                    <p:animScale>
                                      <p:cBhvr>
                                        <p:cTn id="54" dur="166" decel="50000">
                                          <p:stCondLst>
                                            <p:cond delay="676"/>
                                          </p:stCondLst>
                                        </p:cTn>
                                        <p:tgtEl>
                                          <p:spTgt spid="6">
                                            <p:txEl>
                                              <p:pRg st="8" end="8"/>
                                            </p:txEl>
                                          </p:spTgt>
                                        </p:tgtEl>
                                      </p:cBhvr>
                                      <p:to x="100000" y="100000"/>
                                    </p:animScale>
                                    <p:animScale>
                                      <p:cBhvr>
                                        <p:cTn id="55" dur="26">
                                          <p:stCondLst>
                                            <p:cond delay="1312"/>
                                          </p:stCondLst>
                                        </p:cTn>
                                        <p:tgtEl>
                                          <p:spTgt spid="6">
                                            <p:txEl>
                                              <p:pRg st="8" end="8"/>
                                            </p:txEl>
                                          </p:spTgt>
                                        </p:tgtEl>
                                      </p:cBhvr>
                                      <p:to x="100000" y="80000"/>
                                    </p:animScale>
                                    <p:animScale>
                                      <p:cBhvr>
                                        <p:cTn id="56" dur="166" decel="50000">
                                          <p:stCondLst>
                                            <p:cond delay="1338"/>
                                          </p:stCondLst>
                                        </p:cTn>
                                        <p:tgtEl>
                                          <p:spTgt spid="6">
                                            <p:txEl>
                                              <p:pRg st="8" end="8"/>
                                            </p:txEl>
                                          </p:spTgt>
                                        </p:tgtEl>
                                      </p:cBhvr>
                                      <p:to x="100000" y="100000"/>
                                    </p:animScale>
                                    <p:animScale>
                                      <p:cBhvr>
                                        <p:cTn id="57" dur="26">
                                          <p:stCondLst>
                                            <p:cond delay="1642"/>
                                          </p:stCondLst>
                                        </p:cTn>
                                        <p:tgtEl>
                                          <p:spTgt spid="6">
                                            <p:txEl>
                                              <p:pRg st="8" end="8"/>
                                            </p:txEl>
                                          </p:spTgt>
                                        </p:tgtEl>
                                      </p:cBhvr>
                                      <p:to x="100000" y="90000"/>
                                    </p:animScale>
                                    <p:animScale>
                                      <p:cBhvr>
                                        <p:cTn id="58" dur="166" decel="50000">
                                          <p:stCondLst>
                                            <p:cond delay="1668"/>
                                          </p:stCondLst>
                                        </p:cTn>
                                        <p:tgtEl>
                                          <p:spTgt spid="6">
                                            <p:txEl>
                                              <p:pRg st="8" end="8"/>
                                            </p:txEl>
                                          </p:spTgt>
                                        </p:tgtEl>
                                      </p:cBhvr>
                                      <p:to x="100000" y="100000"/>
                                    </p:animScale>
                                    <p:animScale>
                                      <p:cBhvr>
                                        <p:cTn id="59" dur="26">
                                          <p:stCondLst>
                                            <p:cond delay="1808"/>
                                          </p:stCondLst>
                                        </p:cTn>
                                        <p:tgtEl>
                                          <p:spTgt spid="6">
                                            <p:txEl>
                                              <p:pRg st="8" end="8"/>
                                            </p:txEl>
                                          </p:spTgt>
                                        </p:tgtEl>
                                      </p:cBhvr>
                                      <p:to x="100000" y="95000"/>
                                    </p:animScale>
                                    <p:animScale>
                                      <p:cBhvr>
                                        <p:cTn id="60" dur="166" decel="50000">
                                          <p:stCondLst>
                                            <p:cond delay="1834"/>
                                          </p:stCondLst>
                                        </p:cTn>
                                        <p:tgtEl>
                                          <p:spTgt spid="6">
                                            <p:txEl>
                                              <p:pRg st="8" end="8"/>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 calcmode="lin" valueType="num">
                                      <p:cBhvr additive="base">
                                        <p:cTn id="6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anim calcmode="lin" valueType="num">
                                      <p:cBhvr additive="base">
                                        <p:cTn id="7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11" end="11"/>
                                            </p:txEl>
                                          </p:spTgt>
                                        </p:tgtEl>
                                        <p:attrNameLst>
                                          <p:attrName>style.visibility</p:attrName>
                                        </p:attrNameLst>
                                      </p:cBhvr>
                                      <p:to>
                                        <p:strVal val="visible"/>
                                      </p:to>
                                    </p:set>
                                    <p:anim calcmode="lin" valueType="num">
                                      <p:cBhvr additive="base">
                                        <p:cTn id="7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BE3D40-4793-4E39-AF8D-7F8638026DA8}"/>
              </a:ext>
            </a:extLst>
          </p:cNvPr>
          <p:cNvSpPr>
            <a:spLocks noGrp="1"/>
          </p:cNvSpPr>
          <p:nvPr>
            <p:ph type="ftr" sz="quarter" idx="11"/>
          </p:nvPr>
        </p:nvSpPr>
        <p:spPr>
          <a:xfrm>
            <a:off x="2362746" y="6319373"/>
            <a:ext cx="6672887" cy="365125"/>
          </a:xfrm>
        </p:spPr>
        <p:txBody>
          <a:bodyPr/>
          <a:lstStyle/>
          <a:p>
            <a:pPr algn="ctr"/>
            <a:r>
              <a:rPr lang="bn-IN" dirty="0">
                <a:latin typeface="NikoshBAN" panose="02000000000000000000" pitchFamily="2" charset="0"/>
                <a:cs typeface="NikoshBAN" panose="02000000000000000000" pitchFamily="2" charset="0"/>
              </a:rPr>
              <a:t>রাজিব চন্দ্র নাথ,খাইয়ারা উচ্চ বিদ্যালয়, ফেনী সদর, ফেনী। </a:t>
            </a:r>
            <a:endParaRPr lang="en-US"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5BB7AA8-BF9B-4BDB-A199-66C98C1B2B1D}"/>
              </a:ext>
            </a:extLst>
          </p:cNvPr>
          <p:cNvSpPr txBox="1"/>
          <p:nvPr/>
        </p:nvSpPr>
        <p:spPr>
          <a:xfrm>
            <a:off x="363415" y="1351508"/>
            <a:ext cx="11662117" cy="4154984"/>
          </a:xfrm>
          <a:prstGeom prst="rect">
            <a:avLst/>
          </a:prstGeom>
          <a:noFill/>
        </p:spPr>
        <p:txBody>
          <a:bodyPr wrap="square" rtlCol="0">
            <a:spAutoFit/>
          </a:bodyPr>
          <a:lstStyle/>
          <a:p>
            <a:pPr algn="just"/>
            <a:r>
              <a:rPr lang="bn-IN" sz="6600" b="1" dirty="0">
                <a:latin typeface="NikoshBAN" panose="02000000000000000000" pitchFamily="2" charset="0"/>
                <a:cs typeface="NikoshBAN" panose="02000000000000000000" pitchFamily="2" charset="0"/>
              </a:rPr>
              <a:t>সুতরাং </a:t>
            </a:r>
          </a:p>
          <a:p>
            <a:pPr algn="just"/>
            <a:r>
              <a:rPr lang="bn-IN" sz="6600" b="1" dirty="0">
                <a:latin typeface="NikoshBAN" panose="02000000000000000000" pitchFamily="2" charset="0"/>
                <a:cs typeface="NikoshBAN" panose="02000000000000000000" pitchFamily="2" charset="0"/>
              </a:rPr>
              <a:t>এখনকার ৫০,০০০ টাকা এবং উক্ত পলিসির ১০ বছর পরের ১,৯১,৪২৩.০২ টাকা সমান মূল্য বহন করে।  </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290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2646B-17BE-4F8D-B5CE-292FD9B9163A}"/>
              </a:ext>
            </a:extLst>
          </p:cNvPr>
          <p:cNvSpPr txBox="1"/>
          <p:nvPr/>
        </p:nvSpPr>
        <p:spPr>
          <a:xfrm>
            <a:off x="0" y="0"/>
            <a:ext cx="12192000" cy="1836500"/>
          </a:xfrm>
          <a:prstGeom prst="rect">
            <a:avLst/>
          </a:prstGeom>
          <a:blipFill>
            <a:blip r:embed="rId2"/>
            <a:tile tx="0" ty="0" sx="100000" sy="100000" flip="none" algn="tl"/>
          </a:blipFill>
        </p:spPr>
        <p:txBody>
          <a:bodyPr wrap="square" rtlCol="0">
            <a:spAutoFit/>
          </a:bodyPr>
          <a:lstStyle/>
          <a:p>
            <a:pPr algn="ctr"/>
            <a:r>
              <a:rPr lang="bn-BD" sz="9600" b="1" u="sng" dirty="0">
                <a:effectLst>
                  <a:outerShdw blurRad="38100" dist="38100" dir="2700000" algn="tl">
                    <a:srgbClr val="000000">
                      <a:alpha val="43137"/>
                    </a:srgbClr>
                  </a:outerShdw>
                </a:effectLst>
                <a:latin typeface="NikoshBAN" pitchFamily="2" charset="0"/>
                <a:cs typeface="NikoshBAN" pitchFamily="2" charset="0"/>
              </a:rPr>
              <a:t>মুল্যায়ণ-</a:t>
            </a:r>
          </a:p>
          <a:p>
            <a:endParaRPr lang="en-US" dirty="0"/>
          </a:p>
        </p:txBody>
      </p:sp>
      <p:sp>
        <p:nvSpPr>
          <p:cNvPr id="6" name="TextBox 5">
            <a:extLst>
              <a:ext uri="{FF2B5EF4-FFF2-40B4-BE49-F238E27FC236}">
                <a16:creationId xmlns:a16="http://schemas.microsoft.com/office/drawing/2014/main" id="{EF00542B-0928-4724-BAFA-DD87F9BF96C6}"/>
              </a:ext>
            </a:extLst>
          </p:cNvPr>
          <p:cNvSpPr txBox="1"/>
          <p:nvPr/>
        </p:nvSpPr>
        <p:spPr>
          <a:xfrm>
            <a:off x="1645920" y="2034922"/>
            <a:ext cx="5387926" cy="1015663"/>
          </a:xfrm>
          <a:prstGeom prst="rect">
            <a:avLst/>
          </a:prstGeom>
          <a:noFill/>
        </p:spPr>
        <p:txBody>
          <a:bodyPr wrap="square" rtlCol="0">
            <a:spAutoFit/>
          </a:bodyPr>
          <a:lstStyle/>
          <a:p>
            <a:r>
              <a:rPr lang="bn-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 কী? </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22D2EF0-766B-41F3-9F92-C6B620540BE7}"/>
              </a:ext>
            </a:extLst>
          </p:cNvPr>
          <p:cNvSpPr txBox="1"/>
          <p:nvPr/>
        </p:nvSpPr>
        <p:spPr>
          <a:xfrm>
            <a:off x="1645916" y="3240240"/>
            <a:ext cx="6098344" cy="1015663"/>
          </a:xfrm>
          <a:prstGeom prst="rect">
            <a:avLst/>
          </a:prstGeom>
          <a:noFill/>
        </p:spPr>
        <p:txBody>
          <a:bodyPr wrap="square">
            <a:spAutoFit/>
          </a:bodyPr>
          <a:lstStyle/>
          <a:p>
            <a:r>
              <a:rPr lang="bn-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সুদের হার কী? </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359B823D-CB18-4937-82DE-2AF8233B5785}"/>
              </a:ext>
            </a:extLst>
          </p:cNvPr>
          <p:cNvSpPr txBox="1"/>
          <p:nvPr/>
        </p:nvSpPr>
        <p:spPr>
          <a:xfrm>
            <a:off x="1645917" y="4381841"/>
            <a:ext cx="8398412" cy="1015663"/>
          </a:xfrm>
          <a:prstGeom prst="rect">
            <a:avLst/>
          </a:prstGeom>
          <a:noFill/>
        </p:spPr>
        <p:txBody>
          <a:bodyPr wrap="square">
            <a:spAutoFit/>
          </a:bodyPr>
          <a:lstStyle/>
          <a:p>
            <a:r>
              <a:rPr lang="bn-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চক্রবৃদ্ধিকরণ বলতে কী বুঝ? </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5A3342EF-5BE2-41AF-B51B-018BF5492DF6}"/>
              </a:ext>
            </a:extLst>
          </p:cNvPr>
          <p:cNvSpPr txBox="1"/>
          <p:nvPr/>
        </p:nvSpPr>
        <p:spPr>
          <a:xfrm>
            <a:off x="1645917" y="5479992"/>
            <a:ext cx="8299935" cy="1015663"/>
          </a:xfrm>
          <a:prstGeom prst="rect">
            <a:avLst/>
          </a:prstGeom>
          <a:noFill/>
        </p:spPr>
        <p:txBody>
          <a:bodyPr wrap="square">
            <a:spAutoFit/>
          </a:bodyPr>
          <a:lstStyle/>
          <a:p>
            <a:r>
              <a:rPr lang="bn-IN"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মাসিক চক্রবৃদ্ধির সূত্রটি কী? </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Arrow: Right 12">
            <a:extLst>
              <a:ext uri="{FF2B5EF4-FFF2-40B4-BE49-F238E27FC236}">
                <a16:creationId xmlns:a16="http://schemas.microsoft.com/office/drawing/2014/main" id="{CA2FE732-AB14-4B3C-B5C0-5670F5ACCCCC}"/>
              </a:ext>
            </a:extLst>
          </p:cNvPr>
          <p:cNvSpPr/>
          <p:nvPr/>
        </p:nvSpPr>
        <p:spPr>
          <a:xfrm>
            <a:off x="576772" y="2164431"/>
            <a:ext cx="1069145" cy="559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CE37AC3-4141-4A76-AAED-42B44E20903D}"/>
              </a:ext>
            </a:extLst>
          </p:cNvPr>
          <p:cNvSpPr/>
          <p:nvPr/>
        </p:nvSpPr>
        <p:spPr>
          <a:xfrm>
            <a:off x="576771" y="3390249"/>
            <a:ext cx="1069145" cy="559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8501DA5D-B1A1-4D71-9087-DCE66418CE05}"/>
              </a:ext>
            </a:extLst>
          </p:cNvPr>
          <p:cNvSpPr/>
          <p:nvPr/>
        </p:nvSpPr>
        <p:spPr>
          <a:xfrm>
            <a:off x="576772" y="4561584"/>
            <a:ext cx="1069145" cy="559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AE88C2A-4313-4509-9C78-5E41A655B531}"/>
              </a:ext>
            </a:extLst>
          </p:cNvPr>
          <p:cNvSpPr/>
          <p:nvPr/>
        </p:nvSpPr>
        <p:spPr>
          <a:xfrm>
            <a:off x="576772" y="5612487"/>
            <a:ext cx="1069145" cy="559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1">
            <a:extLst>
              <a:ext uri="{FF2B5EF4-FFF2-40B4-BE49-F238E27FC236}">
                <a16:creationId xmlns:a16="http://schemas.microsoft.com/office/drawing/2014/main" id="{32D96EBF-4D32-4C8F-A49A-D5EA4E1CDD14}"/>
              </a:ext>
            </a:extLst>
          </p:cNvPr>
          <p:cNvSpPr>
            <a:spLocks noGrp="1"/>
          </p:cNvSpPr>
          <p:nvPr>
            <p:ph type="ftr" sz="quarter" idx="11"/>
          </p:nvPr>
        </p:nvSpPr>
        <p:spPr>
          <a:xfrm>
            <a:off x="2801555" y="6436603"/>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NikoshBAN" panose="02000000000000000000" pitchFamily="2" charset="0"/>
                <a:cs typeface="NikoshBAN" panose="02000000000000000000" pitchFamily="2" charset="0"/>
              </a:rPr>
              <a:t>। </a:t>
            </a:r>
            <a:endParaRPr kumimoji="0" lang="en-US" sz="900" b="0" i="0" u="none" strike="noStrike" kern="1200" cap="none" spc="0" normalizeH="0" baseline="0" noProof="0" dirty="0">
              <a:ln>
                <a:noFill/>
              </a:ln>
              <a:solidFill>
                <a:prstClr val="black">
                  <a:tint val="75000"/>
                </a:prstClr>
              </a:solidFill>
              <a:effectLst/>
              <a:uLnTx/>
              <a:uFillTx/>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7335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8" y="0"/>
            <a:ext cx="12187781" cy="67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2"/>
          <p:cNvSpPr txBox="1">
            <a:spLocks/>
          </p:cNvSpPr>
          <p:nvPr/>
        </p:nvSpPr>
        <p:spPr>
          <a:xfrm>
            <a:off x="1" y="5219114"/>
            <a:ext cx="12187780" cy="152288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
            <a:r>
              <a:rPr lang="bn-IN" sz="4600" b="1" dirty="0">
                <a:solidFill>
                  <a:schemeClr val="tx1"/>
                </a:solidFill>
                <a:latin typeface="NikoshBAN" pitchFamily="2" charset="0"/>
                <a:cs typeface="NikoshBAN" pitchFamily="2" charset="0"/>
              </a:rPr>
              <a:t>মাসিক ৯.৫% হার সুদে ১২,০০০ টাকা ব্যাংকে জমা রাখলে ১০ বছর পর কত টাকা পাওয়া যাবে?  </a:t>
            </a:r>
            <a:endParaRPr lang="en-US" sz="4600" b="1" dirty="0">
              <a:solidFill>
                <a:schemeClr val="tx1"/>
              </a:solidFill>
              <a:latin typeface="NikoshBAN" pitchFamily="2" charset="0"/>
              <a:cs typeface="NikoshBAN" pitchFamily="2" charset="0"/>
            </a:endParaRPr>
          </a:p>
        </p:txBody>
      </p:sp>
      <p:sp>
        <p:nvSpPr>
          <p:cNvPr id="8" name="Title 2"/>
          <p:cNvSpPr txBox="1">
            <a:spLocks/>
          </p:cNvSpPr>
          <p:nvPr/>
        </p:nvSpPr>
        <p:spPr>
          <a:xfrm>
            <a:off x="2885987" y="3151164"/>
            <a:ext cx="6415808" cy="1143000"/>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300" b="1">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5" name="Footer Placeholder 1">
            <a:extLst>
              <a:ext uri="{FF2B5EF4-FFF2-40B4-BE49-F238E27FC236}">
                <a16:creationId xmlns:a16="http://schemas.microsoft.com/office/drawing/2014/main" id="{09F8BF91-7B71-4FD4-8365-AE0E1D5E080A}"/>
              </a:ext>
            </a:extLst>
          </p:cNvPr>
          <p:cNvSpPr>
            <a:spLocks noGrp="1"/>
          </p:cNvSpPr>
          <p:nvPr>
            <p:ph type="ftr" sz="quarter" idx="11"/>
          </p:nvPr>
        </p:nvSpPr>
        <p:spPr>
          <a:xfrm>
            <a:off x="4377136" y="6376869"/>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60393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
        <p:nvSpPr>
          <p:cNvPr id="2" name="TextBox 1"/>
          <p:cNvSpPr txBox="1"/>
          <p:nvPr/>
        </p:nvSpPr>
        <p:spPr>
          <a:xfrm>
            <a:off x="0" y="4487303"/>
            <a:ext cx="3348111" cy="184665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algn="ctr"/>
            <a:r>
              <a:rPr lang="bn-BD" sz="9600" dirty="0">
                <a:latin typeface="NikoshBAN" pitchFamily="2" charset="0"/>
                <a:cs typeface="NikoshBAN" pitchFamily="2" charset="0"/>
              </a:rPr>
              <a:t>ধন্যবাদ</a:t>
            </a:r>
            <a:endParaRPr lang="en-US" dirty="0">
              <a:latin typeface="NikoshBAN" pitchFamily="2" charset="0"/>
              <a:cs typeface="NikoshBAN" pitchFamily="2" charset="0"/>
            </a:endParaRPr>
          </a:p>
          <a:p>
            <a:endParaRPr lang="en-US" dirty="0"/>
          </a:p>
        </p:txBody>
      </p:sp>
      <p:sp>
        <p:nvSpPr>
          <p:cNvPr id="5" name="TextBox 4"/>
          <p:cNvSpPr txBox="1"/>
          <p:nvPr/>
        </p:nvSpPr>
        <p:spPr>
          <a:xfrm>
            <a:off x="2956185" y="4302637"/>
            <a:ext cx="7621874" cy="369332"/>
          </a:xfrm>
          <a:prstGeom prst="rect">
            <a:avLst/>
          </a:prstGeom>
          <a:noFill/>
        </p:spPr>
        <p:txBody>
          <a:bodyPr wrap="square" rtlCol="0">
            <a:spAutoFit/>
          </a:bodyPr>
          <a:lstStyle/>
          <a:p>
            <a:pPr algn="ctr"/>
            <a:endParaRPr lang="en-US" dirty="0"/>
          </a:p>
        </p:txBody>
      </p:sp>
      <p:sp>
        <p:nvSpPr>
          <p:cNvPr id="3" name="TextBox 2">
            <a:extLst>
              <a:ext uri="{FF2B5EF4-FFF2-40B4-BE49-F238E27FC236}">
                <a16:creationId xmlns:a16="http://schemas.microsoft.com/office/drawing/2014/main" id="{2D5D97D8-A10A-492D-8CD8-7B35EA116F7B}"/>
              </a:ext>
            </a:extLst>
          </p:cNvPr>
          <p:cNvSpPr txBox="1"/>
          <p:nvPr/>
        </p:nvSpPr>
        <p:spPr>
          <a:xfrm>
            <a:off x="8269459" y="4487302"/>
            <a:ext cx="3348111" cy="1846659"/>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algn="ctr"/>
            <a:r>
              <a:rPr lang="bn-BD" sz="9600" dirty="0">
                <a:latin typeface="NikoshBAN" pitchFamily="2" charset="0"/>
                <a:cs typeface="NikoshBAN" pitchFamily="2" charset="0"/>
              </a:rPr>
              <a:t>ধন্যবাদ</a:t>
            </a:r>
            <a:endParaRPr lang="en-US" dirty="0">
              <a:latin typeface="NikoshBAN" pitchFamily="2" charset="0"/>
              <a:cs typeface="NikoshBAN" pitchFamily="2" charset="0"/>
            </a:endParaRPr>
          </a:p>
          <a:p>
            <a:endParaRPr lang="en-US" dirty="0"/>
          </a:p>
        </p:txBody>
      </p:sp>
      <p:sp>
        <p:nvSpPr>
          <p:cNvPr id="7" name="Footer Placeholder 1">
            <a:extLst>
              <a:ext uri="{FF2B5EF4-FFF2-40B4-BE49-F238E27FC236}">
                <a16:creationId xmlns:a16="http://schemas.microsoft.com/office/drawing/2014/main" id="{24DF76D2-2FEA-4D2E-B61C-E24C75AE5E70}"/>
              </a:ext>
            </a:extLst>
          </p:cNvPr>
          <p:cNvSpPr>
            <a:spLocks noGrp="1"/>
          </p:cNvSpPr>
          <p:nvPr>
            <p:ph type="ftr" sz="quarter" idx="11"/>
          </p:nvPr>
        </p:nvSpPr>
        <p:spPr>
          <a:xfrm>
            <a:off x="0" y="6413418"/>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3152183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F6926D-ACEB-4F08-8860-977EE0419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2" name="TextBox 1">
            <a:extLst>
              <a:ext uri="{FF2B5EF4-FFF2-40B4-BE49-F238E27FC236}">
                <a16:creationId xmlns:a16="http://schemas.microsoft.com/office/drawing/2014/main" id="{F1A033DA-7D7A-4325-ADB6-989DF0FF0F0C}"/>
              </a:ext>
            </a:extLst>
          </p:cNvPr>
          <p:cNvSpPr txBox="1"/>
          <p:nvPr/>
        </p:nvSpPr>
        <p:spPr>
          <a:xfrm>
            <a:off x="0" y="0"/>
            <a:ext cx="4746170" cy="3046988"/>
          </a:xfrm>
          <a:prstGeom prst="rect">
            <a:avLst/>
          </a:prstGeom>
          <a:blipFill>
            <a:blip r:embed="rId4"/>
            <a:tile tx="0" ty="0" sx="100000" sy="100000" flip="none" algn="tl"/>
          </a:blipFill>
          <a:effectLst>
            <a:glow rad="190500">
              <a:schemeClr val="accent6"/>
            </a:glow>
            <a:outerShdw blurRad="533400" dir="5400000" sx="105000" sy="105000" algn="ctr" rotWithShape="0">
              <a:srgbClr val="000000">
                <a:alpha val="58000"/>
              </a:srgbClr>
            </a:outerShdw>
          </a:effectLst>
          <a:scene3d>
            <a:camera prst="obliqueBottomRight"/>
            <a:lightRig rig="threePt" dir="t"/>
          </a:scene3d>
          <a:sp3d extrusionH="76200" contourW="12700">
            <a:extrusionClr>
              <a:srgbClr val="00B050"/>
            </a:extrusionClr>
            <a:contourClr>
              <a:srgbClr val="002060"/>
            </a:contourClr>
          </a:sp3d>
        </p:spPr>
        <p:txBody>
          <a:bodyPr wrap="square" rtlCol="0">
            <a:spAutoFit/>
          </a:bodyPr>
          <a:lstStyle/>
          <a:p>
            <a:pPr algn="ctr"/>
            <a:r>
              <a:rPr lang="bn-IN" sz="9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endParaRPr lang="en-US" sz="9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9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US" sz="9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F70206E-CA9B-409E-A5C7-4F6534D88F60}"/>
              </a:ext>
            </a:extLst>
          </p:cNvPr>
          <p:cNvSpPr txBox="1"/>
          <p:nvPr/>
        </p:nvSpPr>
        <p:spPr>
          <a:xfrm>
            <a:off x="0" y="3010793"/>
            <a:ext cx="4746171" cy="3847207"/>
          </a:xfrm>
          <a:prstGeom prst="rect">
            <a:avLst/>
          </a:prstGeom>
          <a:gradFill>
            <a:gsLst>
              <a:gs pos="10000">
                <a:srgbClr val="ABC0E4"/>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p:spPr>
        <p:txBody>
          <a:bodyPr wrap="square" rtlCol="0">
            <a:spAutoFit/>
          </a:bodyPr>
          <a:lstStyle/>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রাজিব চন্দ্র নাথ</a:t>
            </a:r>
          </a:p>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খাইয়ারা উচ্চ বিদ্যালয়</a:t>
            </a:r>
          </a:p>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ফেনী সদর, ফেনী। </a:t>
            </a:r>
          </a:p>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নংঃ ০১৮২৪-৮০১১৬৫</a:t>
            </a:r>
          </a:p>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মেইল নংঃ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rajib03011985@gmail.com</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6393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4B625-23AA-47E4-9B17-B1BB78B64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69651" cy="6858000"/>
          </a:xfrm>
          <a:prstGeom prst="rect">
            <a:avLst/>
          </a:prstGeom>
        </p:spPr>
      </p:pic>
      <p:sp>
        <p:nvSpPr>
          <p:cNvPr id="5" name="TextBox 4">
            <a:extLst>
              <a:ext uri="{FF2B5EF4-FFF2-40B4-BE49-F238E27FC236}">
                <a16:creationId xmlns:a16="http://schemas.microsoft.com/office/drawing/2014/main" id="{BB0D22D2-4ABB-4105-BFD2-94507256140E}"/>
              </a:ext>
            </a:extLst>
          </p:cNvPr>
          <p:cNvSpPr txBox="1"/>
          <p:nvPr/>
        </p:nvSpPr>
        <p:spPr>
          <a:xfrm>
            <a:off x="5269651" y="15994"/>
            <a:ext cx="6922349" cy="6863417"/>
          </a:xfrm>
          <a:prstGeom prst="rect">
            <a:avLst/>
          </a:prstGeom>
          <a:blipFill>
            <a:blip r:embed="rId3"/>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৯ম/</a:t>
            </a:r>
            <a:r>
              <a:rPr kumimoji="0" lang="bn-IN"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১০ম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ফিন্যান্স ও ব্যাংকিং</a:t>
            </a:r>
            <a:endParaRPr kumimoji="0" lang="en-US"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অধ্যায়ঃ</a:t>
            </a:r>
            <a:r>
              <a:rPr kumimoji="0" lang="bn-IN"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৩য় </a:t>
            </a:r>
          </a:p>
          <a:p>
            <a:pPr marL="0" marR="0" lvl="0" indent="0" algn="ctr" defTabSz="914400" rtl="0" eaLnBrk="1" fontAlgn="auto" latinLnBrk="0" hangingPunct="1">
              <a:lnSpc>
                <a:spcPct val="100000"/>
              </a:lnSpc>
              <a:spcBef>
                <a:spcPts val="0"/>
              </a:spcBef>
              <a:spcAft>
                <a:spcPts val="0"/>
              </a:spcAft>
              <a:buClrTx/>
              <a:buSzTx/>
              <a:buFontTx/>
              <a:buNone/>
              <a:tabLst/>
              <a:defRPr/>
            </a:pPr>
            <a:r>
              <a:rPr lang="bn-IN" sz="8800" dirty="0">
                <a:ln>
                  <a:solidFill>
                    <a:prstClr val="black"/>
                  </a:solidFill>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অর্থের সময়মূল্য </a:t>
            </a:r>
            <a:endParaRPr kumimoji="0" lang="en-US"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88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পৃষ্ঠা নংঃ ৩১-৩৪ </a:t>
            </a:r>
          </a:p>
        </p:txBody>
      </p:sp>
      <p:sp>
        <p:nvSpPr>
          <p:cNvPr id="4" name="Footer Placeholder 1">
            <a:extLst>
              <a:ext uri="{FF2B5EF4-FFF2-40B4-BE49-F238E27FC236}">
                <a16:creationId xmlns:a16="http://schemas.microsoft.com/office/drawing/2014/main" id="{D2677737-9D8C-407F-9216-24DCC762F82C}"/>
              </a:ext>
            </a:extLst>
          </p:cNvPr>
          <p:cNvSpPr>
            <a:spLocks noGrp="1"/>
          </p:cNvSpPr>
          <p:nvPr>
            <p:ph type="ftr" sz="quarter" idx="11"/>
          </p:nvPr>
        </p:nvSpPr>
        <p:spPr>
          <a:xfrm>
            <a:off x="5894388" y="6476881"/>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1298208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2" y="56272"/>
            <a:ext cx="12084148" cy="6752492"/>
          </a:xfrm>
          <a:prstGeom prst="rect">
            <a:avLst/>
          </a:prstGeom>
          <a:blipFill>
            <a:blip r:embed="rId2"/>
            <a:stretch>
              <a:fillRect/>
            </a:stretch>
          </a:blip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8800" b="1" i="0" u="none" strike="noStrike" kern="1200" cap="none" spc="0" normalizeH="0" baseline="0" noProof="0" dirty="0">
                <a:ln>
                  <a:noFill/>
                </a:ln>
                <a:solidFill>
                  <a:srgbClr val="FF0000"/>
                </a:solidFill>
                <a:effectLst/>
                <a:uLnTx/>
                <a:uFillTx/>
                <a:latin typeface="NikoshBAN" pitchFamily="2" charset="0"/>
                <a:ea typeface="+mn-ea"/>
                <a:cs typeface="NikoshBAN" pitchFamily="2" charset="0"/>
              </a:rPr>
              <a:t>শিখন ফল</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n-IN"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n-IN"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IN"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IN"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IN"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a:ln>
                  <a:noFill/>
                </a:ln>
                <a:solidFill>
                  <a:srgbClr val="2C3C43">
                    <a:lumMod val="85000"/>
                    <a:lumOff val="15000"/>
                  </a:srgbClr>
                </a:solidFill>
                <a:effectLst/>
                <a:uLnTx/>
                <a:uFillTx/>
                <a:latin typeface="NikoshBAN" pitchFamily="2" charset="0"/>
                <a:ea typeface="+mn-ea"/>
                <a:cs typeface="NikoshBAN" pitchFamily="2" charset="0"/>
              </a:rPr>
              <a:t>       </a:t>
            </a:r>
            <a:r>
              <a:rPr kumimoji="0" lang="bn-BD" sz="3200"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১।</a:t>
            </a:r>
            <a:r>
              <a:rPr kumimoji="0" lang="bn-BD"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a:noFill/>
                </a:ln>
                <a:solidFill>
                  <a:srgbClr val="7030A0"/>
                </a:solidFill>
                <a:effectLst/>
                <a:uLnTx/>
                <a:uFillTx/>
                <a:latin typeface="NikoshBAN" pitchFamily="2" charset="0"/>
                <a:ea typeface="+mn-ea"/>
                <a:cs typeface="NikoshBAN" pitchFamily="2" charset="0"/>
              </a:rPr>
              <a:t>সুদের</a:t>
            </a:r>
            <a:r>
              <a:rPr kumimoji="0" lang="en-US"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a:noFill/>
                </a:ln>
                <a:solidFill>
                  <a:srgbClr val="7030A0"/>
                </a:solidFill>
                <a:effectLst/>
                <a:uLnTx/>
                <a:uFillTx/>
                <a:latin typeface="NikoshBAN" pitchFamily="2" charset="0"/>
                <a:ea typeface="+mn-ea"/>
                <a:cs typeface="NikoshBAN" pitchFamily="2" charset="0"/>
              </a:rPr>
              <a:t>হার</a:t>
            </a:r>
            <a:r>
              <a:rPr kumimoji="0" lang="en-US"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a:noFill/>
                </a:ln>
                <a:solidFill>
                  <a:srgbClr val="7030A0"/>
                </a:solidFill>
                <a:effectLst/>
                <a:uLnTx/>
                <a:uFillTx/>
                <a:latin typeface="NikoshBAN" pitchFamily="2" charset="0"/>
                <a:ea typeface="+mn-ea"/>
                <a:cs typeface="NikoshBAN" pitchFamily="2" charset="0"/>
              </a:rPr>
              <a:t>কী</a:t>
            </a:r>
            <a:r>
              <a:rPr kumimoji="0" lang="en-US"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a:noFill/>
                </a:ln>
                <a:solidFill>
                  <a:srgbClr val="7030A0"/>
                </a:solidFill>
                <a:effectLst/>
                <a:uLnTx/>
                <a:uFillTx/>
                <a:latin typeface="NikoshBAN" pitchFamily="2" charset="0"/>
                <a:ea typeface="+mn-ea"/>
                <a:cs typeface="NikoshBAN" pitchFamily="2" charset="0"/>
              </a:rPr>
              <a:t>তা</a:t>
            </a:r>
            <a:r>
              <a:rPr kumimoji="0" lang="en-US"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a:noFill/>
                </a:ln>
                <a:solidFill>
                  <a:srgbClr val="7030A0"/>
                </a:solidFill>
                <a:effectLst/>
                <a:uLnTx/>
                <a:uFillTx/>
                <a:latin typeface="NikoshBAN" pitchFamily="2" charset="0"/>
                <a:ea typeface="+mn-ea"/>
                <a:cs typeface="NikoshBAN" pitchFamily="2" charset="0"/>
              </a:rPr>
              <a:t>বলতে</a:t>
            </a:r>
            <a:r>
              <a:rPr kumimoji="0" lang="en-US"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r>
              <a:rPr kumimoji="0" lang="en-US" sz="3200" b="1" i="0" u="none" strike="noStrike" kern="1200" cap="none" spc="0" normalizeH="0" baseline="0" noProof="0" dirty="0" err="1">
                <a:ln>
                  <a:noFill/>
                </a:ln>
                <a:solidFill>
                  <a:srgbClr val="7030A0"/>
                </a:solidFill>
                <a:effectLst/>
                <a:uLnTx/>
                <a:uFillTx/>
                <a:latin typeface="NikoshBAN" pitchFamily="2" charset="0"/>
                <a:ea typeface="+mn-ea"/>
                <a:cs typeface="NikoshBAN" pitchFamily="2" charset="0"/>
              </a:rPr>
              <a:t>পারবে</a:t>
            </a:r>
            <a:r>
              <a:rPr kumimoji="0" lang="en-US"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endParaRPr kumimoji="0" lang="bn-IN" sz="3200" b="1"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rPr>
              <a:t>      2</a:t>
            </a:r>
            <a:r>
              <a:rPr kumimoji="0" lang="bn-BD" sz="3200" b="1" i="0" u="none" strike="noStrike" kern="1200" cap="none" spc="0" normalizeH="0" baseline="0" noProof="0" dirty="0">
                <a:ln>
                  <a:noFill/>
                </a:ln>
                <a:solidFill>
                  <a:srgbClr val="7030A0"/>
                </a:solidFill>
                <a:effectLst/>
                <a:uLnTx/>
                <a:uFillTx/>
                <a:latin typeface="NikoshBAN" pitchFamily="2" charset="0"/>
                <a:ea typeface="+mn-ea"/>
                <a:cs typeface="NikoshBAN" pitchFamily="2" charset="0"/>
              </a:rPr>
              <a:t>। </a:t>
            </a:r>
            <a:r>
              <a:rPr lang="en-US" sz="3200" b="1" dirty="0" err="1">
                <a:solidFill>
                  <a:srgbClr val="7030A0"/>
                </a:solidFill>
                <a:latin typeface="NikoshBAN" panose="02000000000000000000" pitchFamily="2" charset="0"/>
                <a:cs typeface="NikoshBAN" panose="02000000000000000000" pitchFamily="2" charset="0"/>
              </a:rPr>
              <a:t>চক্রবৃদ্ধিকরণ</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পদ্ধতিটি</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ব্যাখ্যা</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করতে</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পারবে</a:t>
            </a:r>
            <a:r>
              <a:rPr lang="en-US" sz="3200" b="1" dirty="0">
                <a:solidFill>
                  <a:srgbClr val="7030A0"/>
                </a:solidFill>
                <a:latin typeface="NikoshBAN" panose="02000000000000000000" pitchFamily="2" charset="0"/>
                <a:cs typeface="NikoshBAN"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7030A0"/>
                </a:solidFill>
                <a:latin typeface="NikoshBAN" panose="02000000000000000000" pitchFamily="2" charset="0"/>
                <a:cs typeface="NikoshBAN" panose="02000000000000000000" pitchFamily="2" charset="0"/>
              </a:rPr>
              <a:t>                 ৩। </a:t>
            </a:r>
            <a:r>
              <a:rPr lang="en-US" sz="3200" b="1" dirty="0" err="1">
                <a:solidFill>
                  <a:srgbClr val="7030A0"/>
                </a:solidFill>
                <a:latin typeface="NikoshBAN" panose="02000000000000000000" pitchFamily="2" charset="0"/>
                <a:cs typeface="NikoshBAN" panose="02000000000000000000" pitchFamily="2" charset="0"/>
              </a:rPr>
              <a:t>অর্থের</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ভবিষ্যত</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মূল্য</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চক্রবৃদ্ধি</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প্রক্রিয়ায়</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নির্ণয়</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করতে</a:t>
            </a:r>
            <a:r>
              <a:rPr lang="en-US" sz="3200" b="1" dirty="0">
                <a:solidFill>
                  <a:srgbClr val="7030A0"/>
                </a:solidFill>
                <a:latin typeface="NikoshBAN" panose="02000000000000000000" pitchFamily="2" charset="0"/>
                <a:cs typeface="NikoshBAN" panose="02000000000000000000" pitchFamily="2" charset="0"/>
              </a:rPr>
              <a:t> </a:t>
            </a:r>
            <a:r>
              <a:rPr lang="en-US" sz="3200" b="1" dirty="0" err="1">
                <a:solidFill>
                  <a:srgbClr val="7030A0"/>
                </a:solidFill>
                <a:latin typeface="NikoshBAN" panose="02000000000000000000" pitchFamily="2" charset="0"/>
                <a:cs typeface="NikoshBAN" panose="02000000000000000000" pitchFamily="2" charset="0"/>
              </a:rPr>
              <a:t>পারবে</a:t>
            </a:r>
            <a:r>
              <a:rPr lang="en-US" sz="3200" b="1" dirty="0">
                <a:solidFill>
                  <a:srgbClr val="7030A0"/>
                </a:solidFill>
                <a:latin typeface="NikoshBAN" panose="02000000000000000000" pitchFamily="2" charset="0"/>
                <a:cs typeface="NikoshBAN"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BD" sz="54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NikoshBAN" pitchFamily="2" charset="0"/>
              <a:ea typeface="+mn-ea"/>
              <a:cs typeface="NikoshBAN" pitchFamily="2" charset="0"/>
            </a:endParaRPr>
          </a:p>
        </p:txBody>
      </p:sp>
      <p:sp>
        <p:nvSpPr>
          <p:cNvPr id="2" name="Footer Placeholder 1">
            <a:extLst>
              <a:ext uri="{FF2B5EF4-FFF2-40B4-BE49-F238E27FC236}">
                <a16:creationId xmlns:a16="http://schemas.microsoft.com/office/drawing/2014/main" id="{80727621-984D-48F7-BAFF-D3F962F2CCF9}"/>
              </a:ext>
            </a:extLst>
          </p:cNvPr>
          <p:cNvSpPr>
            <a:spLocks noGrp="1"/>
          </p:cNvSpPr>
          <p:nvPr>
            <p:ph type="ftr" sz="quarter" idx="11"/>
          </p:nvPr>
        </p:nvSpPr>
        <p:spPr>
          <a:xfrm>
            <a:off x="2801555" y="6436603"/>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6F06B-B452-4B0B-AC53-88857E84D411}"/>
              </a:ext>
            </a:extLst>
          </p:cNvPr>
          <p:cNvSpPr txBox="1"/>
          <p:nvPr/>
        </p:nvSpPr>
        <p:spPr>
          <a:xfrm>
            <a:off x="194603" y="1912288"/>
            <a:ext cx="11802794" cy="4524315"/>
          </a:xfrm>
          <a:prstGeom prst="rect">
            <a:avLst/>
          </a:prstGeom>
          <a:noFill/>
        </p:spPr>
        <p:txBody>
          <a:bodyPr wrap="square" rtlCol="0">
            <a:spAutoFit/>
          </a:bodyPr>
          <a:lstStyle/>
          <a:p>
            <a:pPr algn="just"/>
            <a:r>
              <a:rPr lang="en-US" sz="3600" dirty="0" err="1">
                <a:latin typeface="NikoshBAN" panose="02000000000000000000" pitchFamily="2" charset="0"/>
                <a:cs typeface="NikoshBAN" panose="02000000000000000000" pitchFamily="2" charset="0"/>
              </a:rPr>
              <a:t>জনাব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একজন</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ক্ষুদ্র ব্যবসায়ী। সে একটি এনজিওতে প্রতিমাসে ১০০ টাকা করে জমা রেখে ১০ বছর পূর্ণ করল। সে হিসেব করে দেখল প্রতিমাসে ১০০ টাকা জমা রাখলে বছরে জমা দিয়েছে ১,২০০ টাকা। সে হিসেবে ১০ বছর পর তার জমার পরিমাণ দাঁড়ায় ১,</a:t>
            </a:r>
            <a:r>
              <a:rPr lang="en-US" sz="3600" dirty="0">
                <a:latin typeface="NikoshBAN" panose="02000000000000000000" pitchFamily="2" charset="0"/>
                <a:cs typeface="NikoshBAN" panose="02000000000000000000" pitchFamily="2" charset="0"/>
              </a:rPr>
              <a:t>200x</a:t>
            </a:r>
            <a:r>
              <a:rPr lang="bn-IN" sz="3600" dirty="0">
                <a:latin typeface="NikoshBAN" panose="02000000000000000000" pitchFamily="2" charset="0"/>
                <a:cs typeface="NikoshBAN" panose="02000000000000000000" pitchFamily="2" charset="0"/>
              </a:rPr>
              <a:t>১০= ১২,০০০ টাকা। কিন্তু মেয়াদ শেষে ২২,৪২৭ টাকা পেল এবং তার লাভের পরিমাণ দাঁড়িয়েছে ২২,৪২৭-১২০০০= ১০,৪২৭ টাকা। সে কোনভাবে বুঝে উঠতে পারছে না এই টাকা সে কিভাবে পেল। তখন সে ম্যানেজারকে জিজ্ঞেস করলে ম্যানেজার উত্তর দিল প্রতিবছরের লাভসহ জমাকৃত টাকাকে পরবর্তী বছর আসল হিসেবে গণ্য করে তাকে সুদসহ এই টাকা প্রদান করা হল। </a:t>
            </a:r>
            <a:endParaRPr lang="en-US" sz="3600" dirty="0">
              <a:latin typeface="NikoshBAN" panose="02000000000000000000" pitchFamily="2" charset="0"/>
              <a:cs typeface="NikoshBAN" panose="02000000000000000000" pitchFamily="2" charset="0"/>
            </a:endParaRPr>
          </a:p>
        </p:txBody>
      </p:sp>
      <p:sp>
        <p:nvSpPr>
          <p:cNvPr id="4" name="Footer Placeholder 1">
            <a:extLst>
              <a:ext uri="{FF2B5EF4-FFF2-40B4-BE49-F238E27FC236}">
                <a16:creationId xmlns:a16="http://schemas.microsoft.com/office/drawing/2014/main" id="{392E90CD-2D03-4802-B720-7FA496D6E84A}"/>
              </a:ext>
            </a:extLst>
          </p:cNvPr>
          <p:cNvSpPr>
            <a:spLocks noGrp="1"/>
          </p:cNvSpPr>
          <p:nvPr>
            <p:ph type="ftr" sz="quarter" idx="11"/>
          </p:nvPr>
        </p:nvSpPr>
        <p:spPr>
          <a:xfrm>
            <a:off x="2801555" y="6436603"/>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8F56B67F-0F3C-4683-9D47-B8E0DEA068A7}"/>
              </a:ext>
            </a:extLst>
          </p:cNvPr>
          <p:cNvSpPr txBox="1"/>
          <p:nvPr/>
        </p:nvSpPr>
        <p:spPr>
          <a:xfrm>
            <a:off x="194603" y="56272"/>
            <a:ext cx="11802794" cy="186204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115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পূর্বজ্ঞান যাচাই </a:t>
            </a:r>
            <a:endParaRPr lang="en-US" sz="115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0914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0E19B-0C73-4D9C-9D3C-774FF164A385}"/>
              </a:ext>
            </a:extLst>
          </p:cNvPr>
          <p:cNvSpPr txBox="1"/>
          <p:nvPr/>
        </p:nvSpPr>
        <p:spPr>
          <a:xfrm>
            <a:off x="1817076" y="3503235"/>
            <a:ext cx="8557847" cy="1446550"/>
          </a:xfrm>
          <a:prstGeom prst="rect">
            <a:avLst/>
          </a:prstGeom>
          <a:noFill/>
        </p:spPr>
        <p:txBody>
          <a:bodyPr wrap="square" rtlCol="0">
            <a:spAutoFit/>
          </a:bodyPr>
          <a:lstStyle/>
          <a:p>
            <a:pPr algn="ctr"/>
            <a:r>
              <a:rPr lang="en-US" sz="8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Footer Placeholder 1">
            <a:extLst>
              <a:ext uri="{FF2B5EF4-FFF2-40B4-BE49-F238E27FC236}">
                <a16:creationId xmlns:a16="http://schemas.microsoft.com/office/drawing/2014/main" id="{2479B464-1F55-4CE2-902D-2FA2D7C22AB0}"/>
              </a:ext>
            </a:extLst>
          </p:cNvPr>
          <p:cNvSpPr>
            <a:spLocks noGrp="1"/>
          </p:cNvSpPr>
          <p:nvPr>
            <p:ph type="ftr" sz="quarter" idx="11"/>
          </p:nvPr>
        </p:nvSpPr>
        <p:spPr>
          <a:xfrm>
            <a:off x="2489984" y="6304002"/>
            <a:ext cx="6297612" cy="365125"/>
          </a:xfrm>
        </p:spPr>
        <p:txBody>
          <a:bodyPr/>
          <a:lstStyle/>
          <a:p>
            <a:pPr algn="ctr"/>
            <a:r>
              <a:rPr lang="bn-IN" sz="1000" dirty="0">
                <a:latin typeface="NikoshBAN" panose="02000000000000000000" pitchFamily="2" charset="0"/>
                <a:cs typeface="NikoshBAN" panose="02000000000000000000" pitchFamily="2" charset="0"/>
              </a:rPr>
              <a:t>রাজিব চন্দ্র নাথ,খাইয়ারা উচ্চ বিদ্যালয়, ফেনী সদর, ফেনী। </a:t>
            </a:r>
            <a:endParaRPr lang="en-US" sz="1000" dirty="0">
              <a:latin typeface="NikoshBAN" panose="02000000000000000000" pitchFamily="2" charset="0"/>
              <a:cs typeface="NikoshBAN" panose="02000000000000000000" pitchFamily="2" charset="0"/>
            </a:endParaRPr>
          </a:p>
        </p:txBody>
      </p:sp>
      <p:sp>
        <p:nvSpPr>
          <p:cNvPr id="5" name="Title 1">
            <a:extLst>
              <a:ext uri="{FF2B5EF4-FFF2-40B4-BE49-F238E27FC236}">
                <a16:creationId xmlns:a16="http://schemas.microsoft.com/office/drawing/2014/main" id="{1F5B9FAB-79A5-4E03-AA43-00EF257133A4}"/>
              </a:ext>
            </a:extLst>
          </p:cNvPr>
          <p:cNvSpPr txBox="1">
            <a:spLocks/>
          </p:cNvSpPr>
          <p:nvPr/>
        </p:nvSpPr>
        <p:spPr>
          <a:xfrm>
            <a:off x="0" y="-1"/>
            <a:ext cx="12192000" cy="1800665"/>
          </a:xfrm>
          <a:prstGeom prst="rect">
            <a:avLst/>
          </a:prstGeom>
          <a:solidFill>
            <a:srgbClr val="7030A0"/>
          </a:solidFill>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bn-BD" sz="9600" b="1" dirty="0">
                <a:solidFill>
                  <a:schemeClr val="bg1"/>
                </a:solidFill>
                <a:latin typeface="NikoshBAN" pitchFamily="2" charset="0"/>
                <a:cs typeface="NikoshBAN" pitchFamily="2" charset="0"/>
              </a:rPr>
              <a:t>আজকের</a:t>
            </a:r>
            <a:r>
              <a:rPr lang="bn-BD" dirty="0">
                <a:solidFill>
                  <a:schemeClr val="bg1"/>
                </a:solidFill>
                <a:latin typeface="NikoshBAN" pitchFamily="2" charset="0"/>
                <a:cs typeface="NikoshBAN" pitchFamily="2" charset="0"/>
              </a:rPr>
              <a:t> </a:t>
            </a:r>
            <a:r>
              <a:rPr lang="bn-BD" sz="9600" b="1" dirty="0">
                <a:solidFill>
                  <a:schemeClr val="bg1"/>
                </a:solidFill>
                <a:latin typeface="NikoshBAN" pitchFamily="2" charset="0"/>
                <a:cs typeface="NikoshBAN" pitchFamily="2" charset="0"/>
              </a:rPr>
              <a:t>পাঠ</a:t>
            </a:r>
            <a:br>
              <a:rPr lang="en-US" sz="9600" b="1" dirty="0">
                <a:solidFill>
                  <a:srgbClr val="00B0F0"/>
                </a:solidFill>
                <a:latin typeface="NikoshBAN" pitchFamily="2" charset="0"/>
                <a:cs typeface="NikoshBAN" pitchFamily="2" charset="0"/>
              </a:rPr>
            </a:br>
            <a:endParaRPr lang="en-US" dirty="0">
              <a:solidFill>
                <a:srgbClr val="00B0F0"/>
              </a:solidFill>
            </a:endParaRPr>
          </a:p>
        </p:txBody>
      </p:sp>
      <p:sp>
        <p:nvSpPr>
          <p:cNvPr id="6" name="Content Placeholder 2">
            <a:extLst>
              <a:ext uri="{FF2B5EF4-FFF2-40B4-BE49-F238E27FC236}">
                <a16:creationId xmlns:a16="http://schemas.microsoft.com/office/drawing/2014/main" id="{B15160B2-74FC-461C-8960-229923E56CB0}"/>
              </a:ext>
            </a:extLst>
          </p:cNvPr>
          <p:cNvSpPr txBox="1">
            <a:spLocks/>
          </p:cNvSpPr>
          <p:nvPr/>
        </p:nvSpPr>
        <p:spPr>
          <a:xfrm>
            <a:off x="0" y="3429000"/>
            <a:ext cx="12192000" cy="2514600"/>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en-US" sz="8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সুদের</a:t>
            </a:r>
            <a:r>
              <a:rPr lang="en-US" sz="8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a:t>
            </a:r>
            <a:r>
              <a:rPr lang="en-US" sz="8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8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চক্রবৃদ্ধিকরণ</a:t>
            </a:r>
            <a:r>
              <a:rPr lang="en-US" sz="8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8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পদ্ধতি</a:t>
            </a:r>
            <a:endParaRPr lang="en-US" sz="9600" b="1" dirty="0">
              <a:latin typeface="NikoshBAN" pitchFamily="2" charset="0"/>
              <a:cs typeface="NikoshBAN" pitchFamily="2" charset="0"/>
            </a:endParaRPr>
          </a:p>
        </p:txBody>
      </p:sp>
      <p:sp>
        <p:nvSpPr>
          <p:cNvPr id="7" name="Down Arrow 3">
            <a:extLst>
              <a:ext uri="{FF2B5EF4-FFF2-40B4-BE49-F238E27FC236}">
                <a16:creationId xmlns:a16="http://schemas.microsoft.com/office/drawing/2014/main" id="{CC0F1624-2812-4FC4-86BC-264C41E4BD7B}"/>
              </a:ext>
            </a:extLst>
          </p:cNvPr>
          <p:cNvSpPr/>
          <p:nvPr/>
        </p:nvSpPr>
        <p:spPr>
          <a:xfrm>
            <a:off x="4905600" y="1800665"/>
            <a:ext cx="2169763" cy="1839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8F124686-25E5-41F0-8B28-CE2A4D28A781}"/>
              </a:ext>
            </a:extLst>
          </p:cNvPr>
          <p:cNvSpPr>
            <a:spLocks noGrp="1"/>
          </p:cNvSpPr>
          <p:nvPr>
            <p:ph type="ftr" sz="quarter" idx="11"/>
          </p:nvPr>
        </p:nvSpPr>
        <p:spPr>
          <a:xfrm>
            <a:off x="2489984" y="6304002"/>
            <a:ext cx="6297612" cy="365125"/>
          </a:xfrm>
        </p:spPr>
        <p:txBody>
          <a:bodyPr/>
          <a:lstStyle/>
          <a:p>
            <a:pPr algn="ctr"/>
            <a:r>
              <a:rPr lang="bn-IN" sz="1000" dirty="0">
                <a:latin typeface="NikoshBAN" panose="02000000000000000000" pitchFamily="2" charset="0"/>
                <a:cs typeface="NikoshBAN" panose="02000000000000000000" pitchFamily="2" charset="0"/>
              </a:rPr>
              <a:t>রাজিব চন্দ্র নাথ,খাইয়ারা উচ্চ বিদ্যালয়, ফেনী সদর, ফেনী। </a:t>
            </a:r>
            <a:endParaRPr lang="en-US" sz="1000" dirty="0">
              <a:latin typeface="NikoshBAN" panose="02000000000000000000" pitchFamily="2" charset="0"/>
              <a:cs typeface="NikoshBAN" panose="02000000000000000000" pitchFamily="2" charset="0"/>
            </a:endParaRPr>
          </a:p>
        </p:txBody>
      </p:sp>
      <p:sp>
        <p:nvSpPr>
          <p:cNvPr id="6" name="Oval 5">
            <a:extLst>
              <a:ext uri="{FF2B5EF4-FFF2-40B4-BE49-F238E27FC236}">
                <a16:creationId xmlns:a16="http://schemas.microsoft.com/office/drawing/2014/main" id="{061FD318-FAB3-41A7-9F8C-E374CEFB9B6E}"/>
              </a:ext>
            </a:extLst>
          </p:cNvPr>
          <p:cNvSpPr/>
          <p:nvPr/>
        </p:nvSpPr>
        <p:spPr>
          <a:xfrm>
            <a:off x="0" y="1767889"/>
            <a:ext cx="2947193" cy="2648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bn-IN" sz="9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সুদ</a:t>
            </a:r>
            <a:endParaRPr lang="en-US" sz="1100" b="1" dirty="0"/>
          </a:p>
          <a:p>
            <a:pPr algn="ctr"/>
            <a:endParaRPr lang="en-US" dirty="0"/>
          </a:p>
        </p:txBody>
      </p:sp>
      <p:sp>
        <p:nvSpPr>
          <p:cNvPr id="10" name="TextBox 9">
            <a:extLst>
              <a:ext uri="{FF2B5EF4-FFF2-40B4-BE49-F238E27FC236}">
                <a16:creationId xmlns:a16="http://schemas.microsoft.com/office/drawing/2014/main" id="{FF6BE001-FF20-4F01-B5EB-597D85784D4A}"/>
              </a:ext>
            </a:extLst>
          </p:cNvPr>
          <p:cNvSpPr txBox="1"/>
          <p:nvPr/>
        </p:nvSpPr>
        <p:spPr>
          <a:xfrm>
            <a:off x="2947192" y="58846"/>
            <a:ext cx="9136955" cy="6186309"/>
          </a:xfrm>
          <a:prstGeom prst="rect">
            <a:avLst/>
          </a:prstGeom>
          <a:noFill/>
        </p:spPr>
        <p:txBody>
          <a:bodyPr wrap="square">
            <a:spAutoFit/>
          </a:bodyPr>
          <a:lstStyle/>
          <a:p>
            <a:pPr algn="just"/>
            <a:r>
              <a:rPr kumimoji="0" lang="bn-IN" sz="6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একটি নির্দিষ্ট পরিমাণ আসল টাকা কোথাও বিনিয়োগ করলে একটি নির্দিষ্ট সময় পর আসল টাকার সাথে কিছু অতিরিক্ত টাকা পাওয়া যায়। এই অতিরিক্ত টাকাই হলো সুদ। </a:t>
            </a:r>
            <a:endParaRPr lang="en-US" sz="3600" b="1" dirty="0"/>
          </a:p>
        </p:txBody>
      </p:sp>
    </p:spTree>
    <p:extLst>
      <p:ext uri="{BB962C8B-B14F-4D97-AF65-F5344CB8AC3E}">
        <p14:creationId xmlns:p14="http://schemas.microsoft.com/office/powerpoint/2010/main" val="84039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37280A-C4DA-4EC9-B966-4D6EBC199E5E}"/>
              </a:ext>
            </a:extLst>
          </p:cNvPr>
          <p:cNvSpPr>
            <a:spLocks noGrp="1"/>
          </p:cNvSpPr>
          <p:nvPr>
            <p:ph type="ftr" sz="quarter" idx="11"/>
          </p:nvPr>
        </p:nvSpPr>
        <p:spPr>
          <a:xfrm>
            <a:off x="2947193" y="6393054"/>
            <a:ext cx="6297612" cy="365125"/>
          </a:xfrm>
        </p:spPr>
        <p:txBody>
          <a:bodyPr/>
          <a:lstStyle/>
          <a:p>
            <a:pPr algn="ctr"/>
            <a:r>
              <a:rPr lang="bn-IN" sz="1000" dirty="0">
                <a:latin typeface="NikoshBAN" panose="02000000000000000000" pitchFamily="2" charset="0"/>
                <a:cs typeface="NikoshBAN" panose="02000000000000000000" pitchFamily="2" charset="0"/>
              </a:rPr>
              <a:t>রাজিব চন্দ্র নাথ,খাইয়ারা উচ্চ বিদ্যালয়, ফেনী সদর, ফেনী। </a:t>
            </a:r>
            <a:endParaRPr lang="en-US" sz="1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3A440E2-AFA1-4C11-9F09-5DDE4BA2CBFC}"/>
              </a:ext>
            </a:extLst>
          </p:cNvPr>
          <p:cNvSpPr txBox="1"/>
          <p:nvPr/>
        </p:nvSpPr>
        <p:spPr>
          <a:xfrm>
            <a:off x="154745" y="3609475"/>
            <a:ext cx="11882510" cy="2677656"/>
          </a:xfrm>
          <a:prstGeom prst="rect">
            <a:avLst/>
          </a:prstGeom>
          <a:noFill/>
        </p:spPr>
        <p:txBody>
          <a:bodyPr wrap="square" rtlCol="0">
            <a:spAutoFit/>
          </a:bodyPr>
          <a:lstStyle/>
          <a:p>
            <a:pPr algn="just"/>
            <a:r>
              <a:rPr lang="bn-IN" sz="4000" dirty="0">
                <a:latin typeface="NikoshBAN" panose="02000000000000000000" pitchFamily="2" charset="0"/>
                <a:cs typeface="NikoshBAN" panose="02000000000000000000" pitchFamily="2" charset="0"/>
              </a:rPr>
              <a:t>ধরি, জনাব রহমান ১০০ টাকা ব্যাংকে রেখে এক বছর পর তার জমাকৃত ১০০ টাকার সাথে অতিরিক্ত ১০ টাকা পেলেন। এই অতিরিক্ত ১০ টাকা হলো সুদ। এই ১০ টাকা তার মূল টাকা (১০০)-এর শতকরা ১০ ভাগ। </a:t>
            </a:r>
            <a:r>
              <a:rPr lang="bn-IN" sz="4400" dirty="0">
                <a:latin typeface="NikoshBAN" panose="02000000000000000000" pitchFamily="2" charset="0"/>
                <a:cs typeface="NikoshBAN" panose="02000000000000000000" pitchFamily="2" charset="0"/>
              </a:rPr>
              <a:t>সুতরাং সুদের হার শতকরা ১০ ভাগ। </a:t>
            </a:r>
            <a:endParaRPr lang="en-US" sz="44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2D0500D-C918-43E7-9604-E148A1064C0C}"/>
              </a:ext>
            </a:extLst>
          </p:cNvPr>
          <p:cNvSpPr txBox="1"/>
          <p:nvPr/>
        </p:nvSpPr>
        <p:spPr>
          <a:xfrm>
            <a:off x="-1" y="0"/>
            <a:ext cx="12192001" cy="1569660"/>
          </a:xfrm>
          <a:prstGeom prst="rect">
            <a:avLst/>
          </a:prstGeom>
          <a:ln w="76200">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vert="horz" wrap="square" rtlCol="0">
            <a:spAutoFit/>
          </a:bodyPr>
          <a:lstStyle/>
          <a:p>
            <a:pPr algn="ctr"/>
            <a:r>
              <a:rPr lang="bn-IN" sz="9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সুদের হার</a:t>
            </a:r>
            <a:endParaRPr lang="en-US" sz="96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88664D64-F75C-45B6-B349-AAC69702911C}"/>
              </a:ext>
            </a:extLst>
          </p:cNvPr>
          <p:cNvSpPr txBox="1"/>
          <p:nvPr/>
        </p:nvSpPr>
        <p:spPr>
          <a:xfrm>
            <a:off x="-1" y="2228671"/>
            <a:ext cx="12192000" cy="1200329"/>
          </a:xfrm>
          <a:prstGeom prst="rect">
            <a:avLst/>
          </a:prstGeom>
          <a:solidFill>
            <a:schemeClr val="accent5">
              <a:lumMod val="40000"/>
              <a:lumOff val="60000"/>
            </a:schemeClr>
          </a:solidFill>
          <a:ln>
            <a:noFill/>
          </a:ln>
        </p:spPr>
        <p:txBody>
          <a:bodyPr wrap="square" rtlCol="0">
            <a:spAutoFit/>
          </a:bodyPr>
          <a:lstStyle/>
          <a:p>
            <a:pPr algn="ctr"/>
            <a:r>
              <a:rPr lang="bn-IN" sz="5400" b="1" dirty="0">
                <a:latin typeface="NikoshBAN" panose="02000000000000000000" pitchFamily="2" charset="0"/>
                <a:cs typeface="NikoshBAN" panose="02000000000000000000" pitchFamily="2" charset="0"/>
              </a:rPr>
              <a:t>সুদের টাকা আসল টাকার যত ভাগ হয় তাই সুদের হার।</a:t>
            </a:r>
          </a:p>
          <a:p>
            <a:endParaRPr lang="en-US" dirty="0"/>
          </a:p>
        </p:txBody>
      </p:sp>
      <p:sp>
        <p:nvSpPr>
          <p:cNvPr id="7" name="Arrow: Down 6">
            <a:extLst>
              <a:ext uri="{FF2B5EF4-FFF2-40B4-BE49-F238E27FC236}">
                <a16:creationId xmlns:a16="http://schemas.microsoft.com/office/drawing/2014/main" id="{F67C4FB4-FA1C-4166-AAF0-5C24FE11AE42}"/>
              </a:ext>
            </a:extLst>
          </p:cNvPr>
          <p:cNvSpPr/>
          <p:nvPr/>
        </p:nvSpPr>
        <p:spPr>
          <a:xfrm>
            <a:off x="5556750" y="1569660"/>
            <a:ext cx="694006" cy="659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032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14D1AA-594F-4DD3-ABB7-9648C129E6BE}"/>
              </a:ext>
            </a:extLst>
          </p:cNvPr>
          <p:cNvSpPr txBox="1"/>
          <p:nvPr/>
        </p:nvSpPr>
        <p:spPr>
          <a:xfrm>
            <a:off x="0" y="0"/>
            <a:ext cx="12192000" cy="2646878"/>
          </a:xfrm>
          <a:prstGeom prst="rect">
            <a:avLst/>
          </a:prstGeom>
          <a:ln/>
          <a:effectLst>
            <a:outerShdw blurRad="50800" dist="25400" dir="5400000" rotWithShape="0">
              <a:srgbClr val="000000">
                <a:alpha val="28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kumimoji="0" lang="bn-IN" sz="13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চক্রবৃদ্ধিকরণ</a:t>
            </a:r>
            <a:r>
              <a:rPr kumimoji="0" lang="en-US" sz="13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bn-IN" sz="13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পদ্ধতি</a:t>
            </a:r>
            <a:r>
              <a:rPr kumimoji="0" lang="bn-IN" sz="16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endParaRPr lang="en-US" sz="3200" dirty="0"/>
          </a:p>
        </p:txBody>
      </p:sp>
      <p:sp>
        <p:nvSpPr>
          <p:cNvPr id="5" name="TextBox 4">
            <a:extLst>
              <a:ext uri="{FF2B5EF4-FFF2-40B4-BE49-F238E27FC236}">
                <a16:creationId xmlns:a16="http://schemas.microsoft.com/office/drawing/2014/main" id="{31248210-D6AF-4B25-A50A-4CA071FA8CAE}"/>
              </a:ext>
            </a:extLst>
          </p:cNvPr>
          <p:cNvSpPr txBox="1"/>
          <p:nvPr/>
        </p:nvSpPr>
        <p:spPr>
          <a:xfrm>
            <a:off x="0" y="2534336"/>
            <a:ext cx="12191999" cy="4154984"/>
          </a:xfrm>
          <a:prstGeom prst="rect">
            <a:avLst/>
          </a:prstGeom>
          <a:noFill/>
        </p:spPr>
        <p:txBody>
          <a:bodyPr wrap="square" rtlCol="0">
            <a:spAutoFit/>
          </a:bodyPr>
          <a:lstStyle/>
          <a:p>
            <a:pPr algn="just"/>
            <a:r>
              <a:rPr lang="bn-IN" sz="4400" b="1" dirty="0">
                <a:latin typeface="NikoshBAN" panose="02000000000000000000" pitchFamily="2" charset="0"/>
                <a:cs typeface="NikoshBAN" panose="02000000000000000000" pitchFamily="2" charset="0"/>
              </a:rPr>
              <a:t>সুদের টাকা আসল টাকার সাথে যোগ হয়ে বেড়ে সুদ-আসলে রুপান্তরিত হয়। পরের বছর এই সুদ-আসলের ওপর ঐ নির্দিষ্ট হারে সুদ ধার্য করা হলে প্রাপ্ত সুদকে চক্রবৃদ্ধি সুদ বলে এবং প্রতিবছরই এ সুদ-আসলের ওপর সুদ ধার্যের এই প্রক্রিয়া চলতে থাকে। </a:t>
            </a:r>
          </a:p>
          <a:p>
            <a:pPr algn="just"/>
            <a:r>
              <a:rPr lang="bn-IN" sz="4400" b="1" dirty="0">
                <a:solidFill>
                  <a:srgbClr val="FF0000"/>
                </a:solidFill>
                <a:latin typeface="NikoshBAN" panose="02000000000000000000" pitchFamily="2" charset="0"/>
                <a:cs typeface="NikoshBAN" panose="02000000000000000000" pitchFamily="2" charset="0"/>
              </a:rPr>
              <a:t>মূলকথাঃ</a:t>
            </a:r>
            <a:r>
              <a:rPr lang="bn-IN" sz="4400" b="1" dirty="0">
                <a:latin typeface="NikoshBAN" panose="02000000000000000000" pitchFamily="2" charset="0"/>
                <a:cs typeface="NikoshBAN" panose="02000000000000000000" pitchFamily="2" charset="0"/>
              </a:rPr>
              <a:t> এই প্রক্রিয়ায় প্রতিবছর ধার্যকৃত সুদ তার পূর্ববর্তী বছরের সুদ অপেক্ষা বেশি হয় বলে একে চক্রবৃদ্ধিকরণ পদ্ধতি বলে। </a:t>
            </a:r>
            <a:endParaRPr lang="en-US" sz="4400" b="1" dirty="0">
              <a:latin typeface="NikoshBAN" panose="02000000000000000000" pitchFamily="2" charset="0"/>
              <a:cs typeface="NikoshBAN" panose="02000000000000000000" pitchFamily="2" charset="0"/>
            </a:endParaRPr>
          </a:p>
        </p:txBody>
      </p:sp>
      <p:sp>
        <p:nvSpPr>
          <p:cNvPr id="6" name="Footer Placeholder 1">
            <a:extLst>
              <a:ext uri="{FF2B5EF4-FFF2-40B4-BE49-F238E27FC236}">
                <a16:creationId xmlns:a16="http://schemas.microsoft.com/office/drawing/2014/main" id="{1BF36FF5-FF47-4A22-BD80-CCFFC5E0E83E}"/>
              </a:ext>
            </a:extLst>
          </p:cNvPr>
          <p:cNvSpPr>
            <a:spLocks noGrp="1"/>
          </p:cNvSpPr>
          <p:nvPr>
            <p:ph type="ftr" sz="quarter" idx="11"/>
          </p:nvPr>
        </p:nvSpPr>
        <p:spPr>
          <a:xfrm>
            <a:off x="2745582" y="6506757"/>
            <a:ext cx="629761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রাজিব চন্দ্র নাথ,খাইয়ারা উচ্চ বিদ্যালয়, ফেনী সদর, ফেনী</a:t>
            </a:r>
            <a:r>
              <a:rPr kumimoji="0" lang="bn-IN" sz="900" b="0" i="0" u="none" strike="noStrike" kern="1200" cap="none" spc="0" normalizeH="0" baseline="0" noProof="0" dirty="0">
                <a:ln>
                  <a:noFill/>
                </a:ln>
                <a:solidFill>
                  <a:prstClr val="black">
                    <a:tint val="75000"/>
                  </a:prstClr>
                </a:solidFill>
                <a:effectLst/>
                <a:uLnTx/>
                <a:uFillTx/>
                <a:latin typeface="Trebuchet MS"/>
                <a:ea typeface="+mn-ea"/>
                <a:cs typeface="Vrinda" panose="020B0502040204020203" pitchFamily="34" charset="0"/>
              </a:rPr>
              <a:t>। </a:t>
            </a:r>
            <a:endParaRPr kumimoji="0" lang="en-US" sz="9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Tree>
    <p:extLst>
      <p:ext uri="{BB962C8B-B14F-4D97-AF65-F5344CB8AC3E}">
        <p14:creationId xmlns:p14="http://schemas.microsoft.com/office/powerpoint/2010/main" val="202113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412</TotalTime>
  <Words>865</Words>
  <Application>Microsoft Office PowerPoint</Application>
  <PresentationFormat>Widescreen</PresentationFormat>
  <Paragraphs>109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Cambria Math</vt:lpstr>
      <vt:lpstr>NikoshBAN</vt:lpstr>
      <vt:lpstr>Times New Roman</vt:lpstr>
      <vt:lpstr>Trebuchet MS</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Rajib Chandra Nath</dc:creator>
  <cp:lastModifiedBy>Rajib Chandra Nath</cp:lastModifiedBy>
  <cp:revision>70</cp:revision>
  <dcterms:created xsi:type="dcterms:W3CDTF">2020-09-29T15:26:06Z</dcterms:created>
  <dcterms:modified xsi:type="dcterms:W3CDTF">2020-10-02T13:54:00Z</dcterms:modified>
</cp:coreProperties>
</file>