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1"/>
  </p:sldMasterIdLst>
  <p:notesMasterIdLst>
    <p:notesMasterId r:id="rId19"/>
  </p:notesMasterIdLst>
  <p:sldIdLst>
    <p:sldId id="266" r:id="rId2"/>
    <p:sldId id="269" r:id="rId3"/>
    <p:sldId id="279" r:id="rId4"/>
    <p:sldId id="275" r:id="rId5"/>
    <p:sldId id="285" r:id="rId6"/>
    <p:sldId id="280" r:id="rId7"/>
    <p:sldId id="291" r:id="rId8"/>
    <p:sldId id="270" r:id="rId9"/>
    <p:sldId id="271" r:id="rId10"/>
    <p:sldId id="276" r:id="rId11"/>
    <p:sldId id="277" r:id="rId12"/>
    <p:sldId id="283" r:id="rId13"/>
    <p:sldId id="281" r:id="rId14"/>
    <p:sldId id="284" r:id="rId15"/>
    <p:sldId id="289" r:id="rId16"/>
    <p:sldId id="288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45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81" autoAdjust="0"/>
  </p:normalViewPr>
  <p:slideViewPr>
    <p:cSldViewPr snapToGrid="0">
      <p:cViewPr varScale="1">
        <p:scale>
          <a:sx n="63" d="100"/>
          <a:sy n="63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08CA8-5C6D-426F-A96F-EC4F8ACBC01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98B2C-3515-4F04-BE91-175E5EF0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7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8B2C-3515-4F04-BE91-175E5EF06C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5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8B2C-3515-4F04-BE91-175E5EF06C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5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8B2C-3515-4F04-BE91-175E5EF06C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0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8B2C-3515-4F04-BE91-175E5EF06C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8B2C-3515-4F04-BE91-175E5EF06C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7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639-3AB1-4D03-88C9-219ACF28ACD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6A56-B0B1-4FCA-BE5B-13845E79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3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639-3AB1-4D03-88C9-219ACF28ACD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6A56-B0B1-4FCA-BE5B-13845E79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7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639-3AB1-4D03-88C9-219ACF28ACD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6A56-B0B1-4FCA-BE5B-13845E79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639-3AB1-4D03-88C9-219ACF28ACD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6A56-B0B1-4FCA-BE5B-13845E79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639-3AB1-4D03-88C9-219ACF28ACD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6A56-B0B1-4FCA-BE5B-13845E79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8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639-3AB1-4D03-88C9-219ACF28ACD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6A56-B0B1-4FCA-BE5B-13845E79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3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639-3AB1-4D03-88C9-219ACF28ACD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6A56-B0B1-4FCA-BE5B-13845E79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6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639-3AB1-4D03-88C9-219ACF28ACD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6A56-B0B1-4FCA-BE5B-13845E79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6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639-3AB1-4D03-88C9-219ACF28ACD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6A56-B0B1-4FCA-BE5B-13845E79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639-3AB1-4D03-88C9-219ACF28ACD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6A56-B0B1-4FCA-BE5B-13845E79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0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639-3AB1-4D03-88C9-219ACF28ACD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6A56-B0B1-4FCA-BE5B-13845E79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C2639-3AB1-4D03-88C9-219ACF28ACD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6A56-B0B1-4FCA-BE5B-13845E79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5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6455391" y="136478"/>
            <a:ext cx="5927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4474929" y="394876"/>
            <a:ext cx="3303102" cy="1449325"/>
          </a:xfrm>
          <a:prstGeom prst="flowChartPunchedTap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60" y="2117482"/>
            <a:ext cx="8625840" cy="4210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3790" y="-769711"/>
            <a:ext cx="1606550" cy="3935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45829" y="-627223"/>
            <a:ext cx="1625327" cy="38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1477" y="341577"/>
            <a:ext cx="8338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প্রোটিনের শ্রেণিবিভাগ –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 অনুযায়ী প্রোটিনকে ২ ভাগে ভাগ করা যায়-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1477" y="3116425"/>
            <a:ext cx="2253243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প্রানিজ প্রোটিন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49640" y="3116425"/>
            <a:ext cx="2468880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 প্রোটিন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C:\Users\Dell\Downloads\image Protin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645" y="3989936"/>
            <a:ext cx="2903789" cy="2325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C:\Users\Dell\Downloads\pritin 4.jpg"/>
          <p:cNvPicPr>
            <a:picLocks noChangeAspect="1" noChangeArrowheads="1"/>
          </p:cNvPicPr>
          <p:nvPr/>
        </p:nvPicPr>
        <p:blipFill rotWithShape="1">
          <a:blip r:embed="rId3"/>
          <a:srcRect l="9430" r="7366"/>
          <a:stretch/>
        </p:blipFill>
        <p:spPr bwMode="auto">
          <a:xfrm>
            <a:off x="8321260" y="3989935"/>
            <a:ext cx="2925640" cy="2325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2258705" y="1541906"/>
            <a:ext cx="7410735" cy="1574519"/>
            <a:chOff x="2258705" y="1541906"/>
            <a:chExt cx="7410735" cy="1574519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2268715" y="2418961"/>
              <a:ext cx="6825" cy="6687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653521" y="2447685"/>
              <a:ext cx="0" cy="6687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58705" y="2447685"/>
              <a:ext cx="741073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039889" y="1541906"/>
              <a:ext cx="1984839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      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প্রোটিন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>
              <a:off x="6032309" y="2051899"/>
              <a:ext cx="95536" cy="3957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374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5564" y="381948"/>
            <a:ext cx="8775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অত্যাবশ্যকীয় অ্যামাইনো এসিডের পরিমাণের উপর ভিত্তি করে প্রোটিনকে ৩ ভাগে ভাগ করা হয় 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728" y="3555881"/>
            <a:ext cx="3394313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 বা প্রথম শ্রেণির প্রোটিন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3086" y="3544652"/>
            <a:ext cx="4251960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 পূর্ণ বা দ্বিতীয় শ্রেণির প্রোটিন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3091" y="3555881"/>
            <a:ext cx="3748869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অসম্পূর্ন বা তৃতীয় শ্রেণির প্রোটিন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50280" y="1582277"/>
            <a:ext cx="7895951" cy="1954981"/>
            <a:chOff x="2049843" y="1661905"/>
            <a:chExt cx="7895951" cy="195498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90247" y="3054893"/>
              <a:ext cx="785554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049843" y="1661905"/>
              <a:ext cx="7850232" cy="1954981"/>
              <a:chOff x="2112135" y="1624736"/>
              <a:chExt cx="7850232" cy="1954981"/>
            </a:xfrm>
          </p:grpSpPr>
          <p:sp>
            <p:nvSpPr>
              <p:cNvPr id="18" name="Down Arrow 17"/>
              <p:cNvSpPr/>
              <p:nvPr/>
            </p:nvSpPr>
            <p:spPr>
              <a:xfrm flipH="1">
                <a:off x="6011773" y="2464441"/>
                <a:ext cx="68938" cy="561991"/>
              </a:xfrm>
              <a:prstGeom prst="downArrow">
                <a:avLst/>
              </a:prstGeom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Down Arrow 5"/>
              <p:cNvSpPr/>
              <p:nvPr/>
            </p:nvSpPr>
            <p:spPr>
              <a:xfrm flipH="1">
                <a:off x="2112135" y="3017725"/>
                <a:ext cx="45719" cy="561992"/>
              </a:xfrm>
              <a:prstGeom prst="downArrow">
                <a:avLst/>
              </a:prstGeom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wn Arrow 8"/>
              <p:cNvSpPr/>
              <p:nvPr/>
            </p:nvSpPr>
            <p:spPr>
              <a:xfrm flipH="1">
                <a:off x="9916648" y="3017937"/>
                <a:ext cx="45719" cy="553071"/>
              </a:xfrm>
              <a:prstGeom prst="downArrow">
                <a:avLst/>
              </a:prstGeom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wn Arrow 9"/>
              <p:cNvSpPr/>
              <p:nvPr/>
            </p:nvSpPr>
            <p:spPr>
              <a:xfrm>
                <a:off x="6023611" y="2690028"/>
                <a:ext cx="57100" cy="889689"/>
              </a:xfrm>
              <a:prstGeom prst="downArrow">
                <a:avLst/>
              </a:prstGeom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100640" y="1624736"/>
                <a:ext cx="1959344" cy="83099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প্রোটিন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4251960"/>
            <a:ext cx="3336281" cy="1909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82" y="4251960"/>
            <a:ext cx="3533797" cy="1922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" y="4251960"/>
            <a:ext cx="3249965" cy="1965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0711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4360" y="563513"/>
            <a:ext cx="370332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জোড়ায়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1318" y="4560394"/>
            <a:ext cx="688848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প্রোটিনের শ্রেণিবিভাগ উল্লেখ করো।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প্রত্যেক প্রকার প্রোটিনের ১টি করে উৎস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23697" r="53298" b="5019"/>
          <a:stretch/>
        </p:blipFill>
        <p:spPr>
          <a:xfrm>
            <a:off x="4377690" y="1712803"/>
            <a:ext cx="3756659" cy="2713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9933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8120" y="253161"/>
            <a:ext cx="342900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প্রোটিনের কাজ-</a:t>
            </a:r>
            <a:endParaRPr lang="en-US" sz="48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437" y="3502906"/>
            <a:ext cx="452108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দেহ গঠন ও বৃদ্ধি সাধন করে।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9523" y="3495984"/>
            <a:ext cx="478613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২। ক্ষয় পূরণ ও রক্ষণাবেক্ষণ করে।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6788" y="619854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তাপশক্তি উৎপাদন করে।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healthy-living-for-k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62" y="4108576"/>
            <a:ext cx="3818223" cy="2089969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 b="8577"/>
          <a:stretch/>
        </p:blipFill>
        <p:spPr>
          <a:xfrm>
            <a:off x="6059592" y="1446465"/>
            <a:ext cx="3676188" cy="205781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19" y="1375619"/>
            <a:ext cx="3576351" cy="209218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969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40170" y="5908065"/>
            <a:ext cx="463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দেহাভ্যন্তরের কাজ নিয়ন্ত্রণ করে।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96" y="3447958"/>
            <a:ext cx="4414424" cy="246010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AutoShape 2" descr="C:\Users\JK\Downloads\chicken-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:\Users\JK\Downloads\chicken child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8546" y="5908066"/>
            <a:ext cx="3974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মনন শক্তির বিকাশ  ঘটায়।</a:t>
            </a:r>
            <a:endParaRPr lang="en-US" sz="3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543520" y="122554"/>
            <a:ext cx="5304682" cy="2666979"/>
            <a:chOff x="3543520" y="122554"/>
            <a:chExt cx="5304682" cy="26669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20" y="122554"/>
              <a:ext cx="5304682" cy="2666979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96" y="160338"/>
              <a:ext cx="1811604" cy="12490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87" y="3401396"/>
            <a:ext cx="4482506" cy="251640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74228" y="2826358"/>
            <a:ext cx="5843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 দেহের রোগ প্রতিরোধক  শক্তি অর্জন করে।</a:t>
            </a:r>
          </a:p>
        </p:txBody>
      </p:sp>
    </p:spTree>
    <p:extLst>
      <p:ext uri="{BB962C8B-B14F-4D97-AF65-F5344CB8AC3E}">
        <p14:creationId xmlns:p14="http://schemas.microsoft.com/office/powerpoint/2010/main" val="931414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0080" y="543685"/>
            <a:ext cx="263652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68780" y="1588116"/>
            <a:ext cx="8770620" cy="3486804"/>
            <a:chOff x="1668780" y="1588116"/>
            <a:chExt cx="8770620" cy="3486804"/>
          </a:xfrm>
        </p:grpSpPr>
        <p:sp>
          <p:nvSpPr>
            <p:cNvPr id="5" name="Down Arrow 4"/>
            <p:cNvSpPr/>
            <p:nvPr/>
          </p:nvSpPr>
          <p:spPr>
            <a:xfrm flipH="1">
              <a:off x="5562600" y="1588116"/>
              <a:ext cx="411480" cy="8812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68780" y="2440618"/>
              <a:ext cx="8770620" cy="2634302"/>
              <a:chOff x="1668780" y="2440618"/>
              <a:chExt cx="8770620" cy="263430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011680" y="2802657"/>
                <a:ext cx="8138160" cy="193899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প্রোটিন শব্দটি কোন শব্দ থেকে এসেছে ?</a:t>
                </a: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প্রোটিন কোন কোন মৌলিক পদার্থ নিয়ে গঠিত ?</a:t>
                </a: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অ্যামাইনো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এসিডের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শ্রেণিবিভাগ বলো।</a:t>
                </a:r>
              </a:p>
            </p:txBody>
          </p:sp>
          <p:sp>
            <p:nvSpPr>
              <p:cNvPr id="4" name="Bevel 3"/>
              <p:cNvSpPr/>
              <p:nvPr/>
            </p:nvSpPr>
            <p:spPr>
              <a:xfrm>
                <a:off x="1668780" y="2440618"/>
                <a:ext cx="8770620" cy="2634302"/>
              </a:xfrm>
              <a:prstGeom prst="bevel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639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54" y="701429"/>
            <a:ext cx="4600618" cy="3834819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482813" y="2819400"/>
            <a:ext cx="4457702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বাড়ীর কাজ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904" y="4628376"/>
            <a:ext cx="530352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প্রোটিনের গঠন ব্যাখ্যা করো।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২। প্রোটিনের কাজ বর্ণনা করো।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C:\Users\JK\Downloads\Structure protein.webp"/>
          <p:cNvSpPr>
            <a:spLocks noChangeAspect="1" noChangeArrowheads="1"/>
          </p:cNvSpPr>
          <p:nvPr/>
        </p:nvSpPr>
        <p:spPr bwMode="auto">
          <a:xfrm flipV="1">
            <a:off x="571303" y="805218"/>
            <a:ext cx="7400735" cy="74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20352" y="576618"/>
            <a:ext cx="300228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E045C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3" y="4334729"/>
            <a:ext cx="2310575" cy="2056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701" r="36732"/>
          <a:stretch/>
        </p:blipFill>
        <p:spPr>
          <a:xfrm rot="5400000">
            <a:off x="8647080" y="3130569"/>
            <a:ext cx="3705114" cy="221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701" r="36732"/>
          <a:stretch/>
        </p:blipFill>
        <p:spPr>
          <a:xfrm rot="5400000">
            <a:off x="-171391" y="1277589"/>
            <a:ext cx="3703005" cy="2217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039" y="394857"/>
            <a:ext cx="2164080" cy="1686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0" y="2170381"/>
            <a:ext cx="5090160" cy="42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3538" r="35913" b="12522"/>
          <a:stretch/>
        </p:blipFill>
        <p:spPr>
          <a:xfrm rot="5400000">
            <a:off x="1385124" y="2447348"/>
            <a:ext cx="3662541" cy="25130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E045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AutoShape 2" descr="C:\Users\JK\Downloads\tumblr_o5ksywIupu1vqknjlo1_12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91108" y="2239997"/>
            <a:ext cx="3104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9896" y="1872616"/>
            <a:ext cx="4175885" cy="3600986"/>
          </a:xfrm>
          <a:prstGeom prst="rect">
            <a:avLst/>
          </a:prstGeom>
          <a:noFill/>
          <a:ln w="57150">
            <a:solidFill>
              <a:srgbClr val="0E045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করবী কুন্ডু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গার্হস্থ্য বিজ্ঞান)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কানিজ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ফাতেমা গার্লস্‌ স্কুল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এন্ড কলেজ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মানিকগঞ্জ।</a:t>
            </a:r>
          </a:p>
          <a:p>
            <a:pPr algn="ctr"/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নং-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০১৭১৭৯৫৪৫১৫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bn-BD" sz="2400" b="1" dirty="0" smtClean="0"/>
              <a:t>-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knandy@gmail.com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55" y="2239997"/>
            <a:ext cx="2275119" cy="3053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67"/>
          <a:stretch/>
        </p:blipFill>
        <p:spPr>
          <a:xfrm rot="16200000">
            <a:off x="3299481" y="3438321"/>
            <a:ext cx="883916" cy="4794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67"/>
          <a:stretch/>
        </p:blipFill>
        <p:spPr>
          <a:xfrm rot="16200000" flipV="1">
            <a:off x="7869175" y="3315434"/>
            <a:ext cx="883916" cy="5040053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3971171" y="627732"/>
            <a:ext cx="3820485" cy="81866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rgbClr val="0E0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5715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dirty="0">
              <a:ln w="5715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04" y="3937772"/>
            <a:ext cx="3615119" cy="217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E045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001090" y="3427184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ডাল ও বাদাম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3439816"/>
            <a:ext cx="291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ডিম, দুধ, মাছ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মাংস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6400" y="244077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46380" y="6039952"/>
            <a:ext cx="179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সয়াবিন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4280" y="6039953"/>
            <a:ext cx="172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7950" y="453046"/>
            <a:ext cx="4526280" cy="707886"/>
          </a:xfrm>
          <a:prstGeom prst="rect">
            <a:avLst/>
          </a:prstGeom>
          <a:ln w="57150">
            <a:solidFill>
              <a:srgbClr val="0E045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খাদ্য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ell\Downloads\protin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4377" y="3898077"/>
            <a:ext cx="3562690" cy="21782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E045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64" y="1289987"/>
            <a:ext cx="3604059" cy="21498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E045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62" y="1288653"/>
            <a:ext cx="3627120" cy="21392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E045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696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0148" y="597886"/>
            <a:ext cx="710900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E045C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শিরোনাম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2491" y="3154680"/>
            <a:ext cx="10748349" cy="3079736"/>
            <a:chOff x="255917" y="3138290"/>
            <a:chExt cx="11094923" cy="3096126"/>
          </a:xfrm>
        </p:grpSpPr>
        <p:sp>
          <p:nvSpPr>
            <p:cNvPr id="9" name="Oval 8"/>
            <p:cNvSpPr/>
            <p:nvPr/>
          </p:nvSpPr>
          <p:spPr>
            <a:xfrm>
              <a:off x="255917" y="3138290"/>
              <a:ext cx="3233897" cy="309612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7150">
              <a:solidFill>
                <a:srgbClr val="0E04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পাঠ-২          </a:t>
              </a:r>
            </a:p>
            <a:p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(প্রোটিন)</a:t>
              </a:r>
              <a:endPara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দশম অধ্যায়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গার্হস্থ্য বিজ্ঞান</a:t>
              </a:r>
            </a:p>
            <a:p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 শ্রেণি</a:t>
              </a:r>
              <a:endPara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2" descr="C:\Users\Dell\Downloads\images  Protin 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72840" y="3629073"/>
              <a:ext cx="3832860" cy="2605343"/>
            </a:xfrm>
            <a:prstGeom prst="rect">
              <a:avLst/>
            </a:prstGeom>
            <a:noFill/>
            <a:ln w="38100">
              <a:solidFill>
                <a:srgbClr val="0E045C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835" y="3629073"/>
              <a:ext cx="3714005" cy="2605343"/>
            </a:xfrm>
            <a:prstGeom prst="rect">
              <a:avLst/>
            </a:prstGeom>
            <a:ln w="38100">
              <a:solidFill>
                <a:srgbClr val="0E045C"/>
              </a:solidFill>
            </a:ln>
          </p:spPr>
        </p:pic>
      </p:grpSp>
      <p:sp>
        <p:nvSpPr>
          <p:cNvPr id="3" name="Flowchart: Decision 2"/>
          <p:cNvSpPr/>
          <p:nvPr/>
        </p:nvSpPr>
        <p:spPr>
          <a:xfrm>
            <a:off x="5848525" y="2027097"/>
            <a:ext cx="3703320" cy="1478785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E0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2903" y="3276600"/>
            <a:ext cx="7955280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প্রোটিন কাকে বলে তা বলতে পারবে;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প্রোটিনের গঠন ব্যাখ্যা করতে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প্রোটিনের শ্রেণিবিভাগ উল্লেখ করতে পারবে;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প্রোটিনের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 বর্ণনা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2217" y="2009402"/>
            <a:ext cx="58176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শিক্ষার্থীরা...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4114800" y="332024"/>
            <a:ext cx="3154680" cy="1334795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14670" r="2045" b="70897"/>
          <a:stretch/>
        </p:blipFill>
        <p:spPr>
          <a:xfrm>
            <a:off x="439353" y="2606040"/>
            <a:ext cx="11322081" cy="14020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28850" r="2516" b="52413"/>
          <a:stretch/>
        </p:blipFill>
        <p:spPr>
          <a:xfrm>
            <a:off x="484678" y="4236721"/>
            <a:ext cx="11276756" cy="193547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"/>
          <a:stretch/>
        </p:blipFill>
        <p:spPr>
          <a:xfrm>
            <a:off x="439353" y="594360"/>
            <a:ext cx="11299889" cy="178307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0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t="48853" r="1887"/>
          <a:stretch/>
        </p:blipFill>
        <p:spPr>
          <a:xfrm>
            <a:off x="511197" y="640080"/>
            <a:ext cx="11147403" cy="5410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7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8"/>
          <a:stretch/>
        </p:blipFill>
        <p:spPr>
          <a:xfrm>
            <a:off x="678643" y="422240"/>
            <a:ext cx="10600427" cy="582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6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11796" r="8177" b="11632"/>
          <a:stretch/>
        </p:blipFill>
        <p:spPr>
          <a:xfrm>
            <a:off x="2240280" y="304800"/>
            <a:ext cx="7421562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5600" y="4191000"/>
            <a:ext cx="115063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প্রকৃতির বা ভিন্ন প্রকৃতির দুই অণু অ্যামাইনো এসিড যখন পরস্পরের  সাথে যুক্ত হয়,তখন এক অণু অ্যামাইনো এসিডের কার্বক্সিল মূলকের -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OH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অপর এক অণু অ্যামাইনো এসিডের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/>
              <a:t>NH</a:t>
            </a:r>
            <a:r>
              <a:rPr lang="en-US" sz="3200" b="1" baseline="-25000" dirty="0" smtClean="0"/>
              <a:t>2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মূলকের একটি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পরমাণু মিলে পানি অপসারণের পর বাকী অংশ দুটি যুক্ত হয়ে যে অ্যামাইড গঠিত হয় তাতে সৃষ্ট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(C-N)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বন্ধনকে পেপটাইড বন্ধন বলে।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57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342</Words>
  <Application>Microsoft Office PowerPoint</Application>
  <PresentationFormat>Widescreen</PresentationFormat>
  <Paragraphs>65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Times New Roman</vt:lpstr>
      <vt:lpstr>Verdana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</dc:creator>
  <cp:lastModifiedBy>JK</cp:lastModifiedBy>
  <cp:revision>224</cp:revision>
  <dcterms:created xsi:type="dcterms:W3CDTF">2020-06-24T16:36:58Z</dcterms:created>
  <dcterms:modified xsi:type="dcterms:W3CDTF">2020-10-05T13:34:30Z</dcterms:modified>
</cp:coreProperties>
</file>