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5"/>
  </p:notesMasterIdLst>
  <p:sldIdLst>
    <p:sldId id="310" r:id="rId2"/>
    <p:sldId id="305" r:id="rId3"/>
    <p:sldId id="301" r:id="rId4"/>
    <p:sldId id="263" r:id="rId5"/>
    <p:sldId id="307" r:id="rId6"/>
    <p:sldId id="261" r:id="rId7"/>
    <p:sldId id="297" r:id="rId8"/>
    <p:sldId id="259" r:id="rId9"/>
    <p:sldId id="275" r:id="rId10"/>
    <p:sldId id="270" r:id="rId11"/>
    <p:sldId id="272" r:id="rId12"/>
    <p:sldId id="264" r:id="rId13"/>
    <p:sldId id="257" r:id="rId14"/>
    <p:sldId id="308" r:id="rId15"/>
    <p:sldId id="309" r:id="rId16"/>
    <p:sldId id="258" r:id="rId17"/>
    <p:sldId id="262" r:id="rId18"/>
    <p:sldId id="287" r:id="rId19"/>
    <p:sldId id="286" r:id="rId20"/>
    <p:sldId id="285" r:id="rId21"/>
    <p:sldId id="293" r:id="rId22"/>
    <p:sldId id="292" r:id="rId23"/>
    <p:sldId id="30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66CC"/>
    <a:srgbClr val="310C50"/>
    <a:srgbClr val="601BA5"/>
    <a:srgbClr val="3333CC"/>
    <a:srgbClr val="FF0066"/>
    <a:srgbClr val="3399FF"/>
    <a:srgbClr val="0066FF"/>
    <a:srgbClr val="43106E"/>
    <a:srgbClr val="7EC8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9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6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252B8-8E02-462F-8644-8962F2AB27DD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30C04-80DE-449A-8AA6-13DDA3CC79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4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30C04-80DE-449A-8AA6-13DDA3CC792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62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30C04-80DE-449A-8AA6-13DDA3CC792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72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7" y="1531777"/>
            <a:ext cx="9157367" cy="53262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3367" y="30707"/>
            <a:ext cx="9143999" cy="144655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sz="6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52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52400"/>
            <a:ext cx="5181600" cy="1066800"/>
          </a:xfrm>
          <a:blipFill>
            <a:blip r:embed="rId2" cstate="print"/>
            <a:tile tx="0" ty="0" sx="100000" sy="100000" flip="none" algn="tl"/>
          </a:blip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বিবাহের ধারণা  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524000"/>
            <a:ext cx="8382000" cy="50292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62500" lnSpcReduction="20000"/>
          </a:bodyPr>
          <a:lstStyle/>
          <a:p>
            <a:pPr marL="457200" indent="-457200" algn="just"/>
            <a:r>
              <a:rPr lang="en-US" sz="3800" b="1" dirty="0" smtClean="0"/>
              <a:t>   </a:t>
            </a:r>
          </a:p>
          <a:p>
            <a:pPr marL="457200" indent="-457200" algn="just"/>
            <a:endParaRPr lang="en-US" sz="3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/>
            <a:endParaRPr lang="en-US" sz="3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bn-IN" sz="5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স্বামী-স্ত্রীর মধ্যে বৈধ যৌনাচার, সন্তান উৎপাদন ও লালন-পালনের জন্য ধর্মের অনুমোদন ও আইনের সমর্থনে যে চুক্তি হয়, সেটিই বিবাহ। </a:t>
            </a:r>
            <a:endParaRPr lang="en-US" sz="51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/>
            <a:endParaRPr lang="en-US" sz="51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5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5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5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bn-IN" sz="5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1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5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5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আইনে</a:t>
            </a:r>
            <a:r>
              <a:rPr lang="bn-IN" sz="5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5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বৌদ্ধ ধর্ম অনুযায়ী - </a:t>
            </a:r>
            <a:endParaRPr lang="en-US" sz="51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5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খ্রিস্টান</a:t>
            </a:r>
            <a:r>
              <a:rPr lang="en-US" sz="5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5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bn-IN" sz="5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5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51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/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0" indent="-457200" algn="just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609600"/>
            <a:ext cx="3962400" cy="9144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lvl="0"/>
            <a:r>
              <a:rPr lang="en-US" sz="49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</a:t>
            </a:r>
            <a:r>
              <a:rPr lang="bn-IN" sz="49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IN" sz="49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বিবাহের বৈশিষ্ট্য 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52600"/>
            <a:ext cx="8305800" cy="43434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IN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বৈধ সম্পর্ক সৃষ্টি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IN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সমাজব্যবস্থা টিকিয়ে রাখা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IN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সম্পর্ক নির্ধারণ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IN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জ্ঞাতি সম্পর্ক সৃষ্টি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IN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 ভিত্তি স্বরূপ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IN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সর্বোৎকৃষ্ট প্রতিষ্ঠান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IN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সর্বজনীন প্রতিষ্ঠান </a:t>
            </a:r>
          </a:p>
          <a:p>
            <a:pPr>
              <a:buFont typeface="Wingdings" pitchFamily="2" charset="2"/>
              <a:buChar char="v"/>
            </a:pP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181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bn-IN" dirty="0" smtClean="0">
                <a:solidFill>
                  <a:srgbClr val="176B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 গঠন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bn-IN" dirty="0" smtClean="0">
                <a:solidFill>
                  <a:srgbClr val="176B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যৌন চাহিদা পূরণ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bn-IN" dirty="0" smtClean="0">
                <a:solidFill>
                  <a:srgbClr val="176B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সম্পর্ক সৃষ্টি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bn-IN" dirty="0" smtClean="0">
                <a:solidFill>
                  <a:srgbClr val="176B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 গ্রহণ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bn-IN" dirty="0" smtClean="0">
                <a:solidFill>
                  <a:srgbClr val="176B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অনাচার প্রতিরোধ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bn-IN" dirty="0" smtClean="0">
                <a:solidFill>
                  <a:srgbClr val="176B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কর্তব্য বন্টন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bn-IN" dirty="0" smtClean="0">
                <a:solidFill>
                  <a:srgbClr val="176B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 অবক্ষয় থেকে রক্ষা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bn-IN" dirty="0" smtClean="0">
                <a:solidFill>
                  <a:srgbClr val="176B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নিয়ম-শৃঙ্খলা রক্ষা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bn-IN" dirty="0" smtClean="0">
                <a:solidFill>
                  <a:srgbClr val="176B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ঘাতক ব্যাধি এইডস থেকে মুক্ত  </a:t>
            </a:r>
            <a:endParaRPr lang="en-US" dirty="0">
              <a:solidFill>
                <a:srgbClr val="176B4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228600"/>
            <a:ext cx="5410200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বিবাহের কার্যাবলি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8600"/>
            <a:ext cx="810838" cy="883997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467600" cy="8382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sunset" dir="t"/>
          </a:scene3d>
        </p:spPr>
        <p:txBody>
          <a:bodyPr/>
          <a:lstStyle/>
          <a:p>
            <a:pPr marL="0" indent="0" algn="just">
              <a:buNone/>
            </a:pPr>
            <a:endParaRPr lang="bn-IN" sz="2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সাধারণভাবে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বিবাহবন্ধনের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স্ত্রীলোক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যৌথভাবে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>
              <a:buFont typeface="Wingdings" pitchFamily="2" charset="2"/>
              <a:buChar char="v"/>
            </a:pP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বিশ্লেষকদের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যৌন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সুনির্দিষ্ট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জুটি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প্রসবের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লালন-পালনের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স্বামী-স্ত্রী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বন্ধনের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মাধ্যমেই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তোলে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marL="0" indent="0" algn="just">
              <a:buNone/>
            </a:pPr>
            <a:endParaRPr lang="en-US" sz="2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itchFamily="2" charset="2"/>
              <a:buChar char="v"/>
            </a:pP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itchFamily="2" charset="2"/>
              <a:buChar char="v"/>
            </a:pP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0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316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762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IN" sz="4000" b="1" dirty="0" smtClean="0">
                <a:solidFill>
                  <a:srgbClr val="601BA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 কার্যাবলি  </a:t>
            </a:r>
            <a:endParaRPr lang="en-US" sz="4000" dirty="0">
              <a:solidFill>
                <a:srgbClr val="601BA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5626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জৈবিক কাজ</a:t>
            </a:r>
          </a:p>
          <a:p>
            <a:pPr algn="just">
              <a:buFont typeface="Wingdings" pitchFamily="2" charset="2"/>
              <a:buChar char="v"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সন্তান প্রজনন ও লালন-পালন করা</a:t>
            </a:r>
          </a:p>
          <a:p>
            <a:pPr algn="just">
              <a:buFont typeface="Wingdings" pitchFamily="2" charset="2"/>
              <a:buChar char="v"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সামাজিকীকরণ </a:t>
            </a:r>
          </a:p>
          <a:p>
            <a:pPr algn="just">
              <a:buFont typeface="Wingdings" pitchFamily="2" charset="2"/>
              <a:buChar char="v"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কাজ</a:t>
            </a:r>
          </a:p>
          <a:p>
            <a:pPr algn="just">
              <a:buFont typeface="Wingdings" pitchFamily="2" charset="2"/>
              <a:buChar char="v"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শিক্ষামূলক কাজ</a:t>
            </a:r>
          </a:p>
          <a:p>
            <a:pPr algn="just">
              <a:buFont typeface="Wingdings" pitchFamily="2" charset="2"/>
              <a:buChar char="v"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বিনোদনমূলক কাজ</a:t>
            </a:r>
          </a:p>
          <a:p>
            <a:pPr algn="just">
              <a:buFont typeface="Wingdings" pitchFamily="2" charset="2"/>
              <a:buChar char="v"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নিরাপত্তামূলক কাজ</a:t>
            </a:r>
          </a:p>
          <a:p>
            <a:pPr algn="just">
              <a:buFont typeface="Wingdings" pitchFamily="2" charset="2"/>
              <a:buChar char="v"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সম্পত্তির উত্তরাধিকার নির্ধারণ</a:t>
            </a:r>
          </a:p>
          <a:p>
            <a:pPr algn="just">
              <a:buFont typeface="Wingdings" pitchFamily="2" charset="2"/>
              <a:buChar char="v"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 কার্যাবলি  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14400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2600" u="heavy" dirty="0" smtClean="0">
                <a:blipFill>
                  <a:blip r:embed="rId2"/>
                  <a:tile tx="0" ty="0" sx="100000" sy="100000" flip="none" algn="tl"/>
                </a:blipFill>
              </a:rPr>
              <a:t/>
            </a:r>
            <a:br>
              <a:rPr lang="en-US" sz="2600" u="heavy" dirty="0" smtClean="0">
                <a:blipFill>
                  <a:blip r:embed="rId2"/>
                  <a:tile tx="0" ty="0" sx="100000" sy="100000" flip="none" algn="tl"/>
                </a:blipFill>
              </a:rPr>
            </a:br>
            <a:r>
              <a:rPr lang="bn-IN" sz="4400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সমস্যা প্রতিরোধে বিবাহ ও পরিবারের ভূমিকা </a:t>
            </a:r>
            <a:r>
              <a:rPr lang="as-IN" sz="4400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="1" dirty="0" smtClean="0">
                <a:solidFill>
                  <a:srgbClr val="804DE5"/>
                </a:solidFill>
              </a:rPr>
              <a:t/>
            </a:r>
            <a:br>
              <a:rPr lang="en-US" b="1" dirty="0" smtClean="0">
                <a:solidFill>
                  <a:srgbClr val="804DE5"/>
                </a:solidFill>
              </a:rPr>
            </a:br>
            <a:endParaRPr lang="en-US" b="1" dirty="0">
              <a:solidFill>
                <a:srgbClr val="804D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যৌতুক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বাল্যবিবাহ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যৌন হয়রানি ও নিপীড়ন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শিশু ও নারী নির্যাতন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 সমস্যা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জঙ্গিবাদ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533400"/>
            <a:ext cx="3505200" cy="762000"/>
          </a:xfrm>
          <a:solidFill>
            <a:srgbClr val="7EC86A"/>
          </a:solidFill>
        </p:spPr>
        <p:txBody>
          <a:bodyPr>
            <a:normAutofit fontScale="90000"/>
          </a:bodyPr>
          <a:lstStyle/>
          <a:p>
            <a:pPr algn="ctr"/>
            <a:r>
              <a:rPr lang="bn-IN" sz="4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r>
              <a:rPr lang="en-US" sz="4900" b="1" dirty="0" smtClean="0"/>
              <a:t>  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95400"/>
            <a:ext cx="8534400" cy="5334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দু’টি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দলে ভাগ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হয়ে -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- ১। ‘সরকার নয়, জনসাধারণের সচেতনতাই পারে যৌতুক ও বাল্যবিবাহ রোধ করতে’ - এর পক্ষে-বিপক্ষে মতামত ব্যক্ত করো।  </a:t>
            </a:r>
          </a:p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- ২। বিবাহ ও পরিবারের ভূমিকা উন্নয়নে সমাজকর্মী কীভাবে ভূমিকা রাখতে পারে? </a:t>
            </a:r>
          </a:p>
          <a:p>
            <a:pPr algn="just"/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85800"/>
            <a:ext cx="8534400" cy="9144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lvl="0" algn="ctr"/>
            <a:r>
              <a:rPr lang="en-US" sz="4900" b="1" dirty="0" smtClean="0">
                <a:sym typeface="Wingdings"/>
              </a:rPr>
              <a:t></a:t>
            </a:r>
            <a:r>
              <a:rPr lang="bn-IN" sz="4900" b="1" dirty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IN" sz="49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কোন প্রশ্ন আছে?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600200"/>
            <a:ext cx="6934200" cy="40386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endParaRPr lang="en-US" dirty="0">
              <a:solidFill>
                <a:srgbClr val="3333C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00200"/>
            <a:ext cx="6934200" cy="40386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b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বিপুল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রেজা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কোম্পানীগঞ্জ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নোয়াখালী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০১৭১০০৮৩০১৩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514600"/>
            <a:ext cx="2837092" cy="35599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34556" y="283430"/>
            <a:ext cx="384432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 -</a:t>
            </a:r>
            <a:endParaRPr lang="en-US" sz="7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457200"/>
            <a:ext cx="6248400" cy="8382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bn-IN" sz="49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447800"/>
            <a:ext cx="8534400" cy="5181600"/>
          </a:xfrm>
          <a:blipFill>
            <a:blip r:embed="rId3" cstate="print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১। বিবাহের মাধ্যমে কী গঠিত হয়?</a:t>
            </a:r>
          </a:p>
          <a:p>
            <a:pPr algn="just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  ক) পরিবার                               খ) সমাজ </a:t>
            </a:r>
          </a:p>
          <a:p>
            <a:pPr algn="just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  গ) গোত্র                                   ঘ) আত্মীয়  </a:t>
            </a:r>
          </a:p>
          <a:p>
            <a:pPr algn="just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endParaRPr lang="bn-IN" sz="3200" b="1" dirty="0">
              <a:solidFill>
                <a:srgbClr val="3333CC"/>
              </a:solidFill>
              <a:latin typeface="NikoshBAN" panose="02000000000000000000" pitchFamily="2" charset="0"/>
              <a:cs typeface="NikoshBAN" panose="02000000000000000000" pitchFamily="2" charset="0"/>
              <a:sym typeface="Wingdings"/>
            </a:endParaRPr>
          </a:p>
          <a:p>
            <a:pPr algn="just"/>
            <a:r>
              <a:rPr lang="bn-IN" sz="32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২। শিশুকে সামাজিকীকরণের শিক্ষা দিয়ে থাকে কোনটি?</a:t>
            </a:r>
          </a:p>
          <a:p>
            <a:pPr algn="just"/>
            <a:r>
              <a:rPr lang="bn-IN" sz="3200" b="1" dirty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IN" sz="32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   ক) বন্ধুদল                                খ) বিদ্যালয় </a:t>
            </a:r>
          </a:p>
          <a:p>
            <a:pPr algn="just"/>
            <a:r>
              <a:rPr lang="bn-IN" sz="3200" b="1" dirty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IN" sz="32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   গ) পরিবার                               ঘ) সমিতি </a:t>
            </a:r>
            <a:endParaRPr lang="bn-IN" b="1" dirty="0" smtClean="0">
              <a:solidFill>
                <a:srgbClr val="3333CC"/>
              </a:solidFill>
              <a:latin typeface="NikoshBAN" panose="02000000000000000000" pitchFamily="2" charset="0"/>
              <a:cs typeface="NikoshBAN" panose="02000000000000000000" pitchFamily="2" charset="0"/>
              <a:sym typeface="Wingdings"/>
            </a:endParaRPr>
          </a:p>
          <a:p>
            <a:pPr algn="just"/>
            <a:r>
              <a:rPr lang="bn-IN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endParaRPr lang="bn-IN" b="1" dirty="0">
              <a:latin typeface="NikoshBAN" panose="02000000000000000000" pitchFamily="2" charset="0"/>
              <a:cs typeface="NikoshBAN" panose="02000000000000000000" pitchFamily="2" charset="0"/>
              <a:sym typeface="Wingdings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3820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bn-IN" sz="4400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b="1" dirty="0">
              <a:solidFill>
                <a:srgbClr val="310C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534400" cy="5075238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মিনিটের মধ্যে উত্তর করবে - </a:t>
            </a:r>
            <a:endParaRPr lang="bn-IN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 সম্পর্কে কার্ল মার্কস প্রদত্ত সংজ্ঞাটি যথার্থ হয়েছে কি? তোমার মতামত দাও।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52400"/>
            <a:ext cx="3200400" cy="9144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bn-IN" sz="5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r>
              <a:rPr lang="en-US" sz="5300" b="1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6388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b="1" dirty="0" smtClean="0">
                <a:solidFill>
                  <a:srgbClr val="310C50"/>
                </a:solidFill>
              </a:rPr>
              <a:t>    </a:t>
            </a:r>
            <a:endParaRPr lang="bn-IN" sz="2400" b="1" dirty="0">
              <a:solidFill>
                <a:srgbClr val="310C5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bn-IN" b="1" dirty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সংশ্লিষ্ট পাঠ সম্পর্কীয় সৃজনশীল প্রশ্ন পড়বে। </a:t>
            </a:r>
            <a:endParaRPr lang="en-US" b="1" dirty="0">
              <a:solidFill>
                <a:srgbClr val="310C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026" y="5334000"/>
            <a:ext cx="9125974" cy="1524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8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60" y="0"/>
            <a:ext cx="9184148" cy="533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bn-IN" b="1" dirty="0" smtClean="0"/>
              <a:t/>
            </a:r>
            <a:br>
              <a:rPr lang="bn-IN" b="1" dirty="0" smtClean="0"/>
            </a:b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দ্বাদশ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সমাজকর্ম ২য় পত্র (২৭২)</a:t>
            </a:r>
            <a:b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৪র্থঃ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সংস্থা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২.৬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30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সেপ্টেম্বর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২০২০   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289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03166" y="62805"/>
            <a:ext cx="4137672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7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72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828800"/>
            <a:ext cx="2962275" cy="38977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274">
        <p15:prstTrans prst="peelOff"/>
      </p:transition>
    </mc:Choice>
    <mc:Fallback xmlns="">
      <p:transition spd="slow" advTm="152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43000" y="130552"/>
            <a:ext cx="7010400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ছবির দ্বারা আমরা কি বুঝতে পারি?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6883"/>
            <a:ext cx="9144000" cy="6081118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ছবির দ্বারাও আমরা আসলে কি বুঝতে পারি? </a:t>
            </a:r>
            <a:endParaRPr lang="en-US" sz="49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25" y="3412"/>
            <a:ext cx="7208723" cy="53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0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648200"/>
          </a:xfr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 algn="just">
              <a:buNone/>
            </a:pPr>
            <a:r>
              <a:rPr lang="en-US" sz="2000" dirty="0" smtClean="0"/>
              <a:t> </a:t>
            </a:r>
          </a:p>
          <a:p>
            <a:endParaRPr lang="en-US" dirty="0"/>
          </a:p>
        </p:txBody>
      </p:sp>
      <p:sp>
        <p:nvSpPr>
          <p:cNvPr id="2" name="Snip Diagonal Corner Rectangle 1"/>
          <p:cNvSpPr/>
          <p:nvPr/>
        </p:nvSpPr>
        <p:spPr>
          <a:xfrm>
            <a:off x="2667000" y="3810000"/>
            <a:ext cx="4114800" cy="914400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২ – ২.৬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1066800" y="2218730"/>
            <a:ext cx="7010400" cy="1591270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প্রতিষ্ঠান হিসেবে পরিবার এবং বিবাহের ধারণা ও কার্যাবলি 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3782" y="1295400"/>
            <a:ext cx="4191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ঘোষণা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28600"/>
            <a:ext cx="3962400" cy="9144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bn-IN" sz="73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INTRODUCTION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219200"/>
            <a:ext cx="8305800" cy="5334000"/>
          </a:xfrm>
          <a:blipFill>
            <a:blip r:embed="rId4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তোমরা –</a:t>
            </a:r>
          </a:p>
          <a:p>
            <a:pPr algn="just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সামাজিক প্রতিষ্ঠান হিসেবে বিবাহ ও পরিবারের ধারণা বলতে পারবে;</a:t>
            </a:r>
          </a:p>
          <a:p>
            <a:pPr algn="just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প্রতিষ্ঠান হিসেবে বিবাহ ও পরিবারের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 ব্যাখ্যা করতে পারবে;</a:t>
            </a:r>
          </a:p>
          <a:p>
            <a:pPr algn="just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সামাজিক সমস্যা প্রতিরোধে বিবাহ ও পরিবারের ভূমিকা বিশ্লেষণ করতে পারবে;  </a:t>
            </a:r>
          </a:p>
          <a:p>
            <a:pPr algn="just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বিবাহ ও পরিবারের ভূমিকা উন্নয়নে সমাজকর্মীর হস্তক্ষেপ ব্যাখ্যা করতে পারবে। </a:t>
            </a:r>
            <a:endPara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6624"/>
            <a:ext cx="9144000" cy="514350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6771" y="393751"/>
            <a:ext cx="7350457" cy="10668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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সামাজিক প্রতিষ্ঠান হিসেবে বিবাহ  </a:t>
            </a:r>
            <a:endParaRPr lang="en-US" sz="4900" dirty="0">
              <a:solidFill>
                <a:srgbClr val="176B4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76400"/>
            <a:ext cx="5562600" cy="518160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1258"/>
            <a:ext cx="9144000" cy="53667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1104</TotalTime>
  <Words>409</Words>
  <Application>Microsoft Office PowerPoint</Application>
  <PresentationFormat>On-screen Show (4:3)</PresentationFormat>
  <Paragraphs>103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Calibri</vt:lpstr>
      <vt:lpstr>Franklin Gothic Book</vt:lpstr>
      <vt:lpstr>Franklin Gothic Medium</vt:lpstr>
      <vt:lpstr>NikoshBAN</vt:lpstr>
      <vt:lpstr>Vrinda</vt:lpstr>
      <vt:lpstr>Wingdings</vt:lpstr>
      <vt:lpstr>Wingdings 2</vt:lpstr>
      <vt:lpstr>Trek</vt:lpstr>
      <vt:lpstr>PowerPoint Presentation</vt:lpstr>
      <vt:lpstr>                                                        মোঃ বিপুল রেজা         প্রভাষক, সমাজকর্ম বিভাগ         সরকারি মুজিব কলেজ         কোম্পানীগঞ্জ, নোয়াখালী।         মোবাঃ ০১৭১০০৮৩০১৩          </vt:lpstr>
      <vt:lpstr>  শ্রেণিঃ দ্বাদশ  বিষয়ঃ সমাজকর্ম ২য় পত্র (২৭২) অধ্যায় – ৪র্থঃ সামাজিক সমস্যা প্রতিরোধ এবং সামাজিক প্রতিষ্ঠান ও সংস্থা   পাঠঃ ২ – ২.৬   তারিখঃ 30 সেপ্টেম্বর, ২০২০                                        সময়ঃ ৪৫ মিনিট</vt:lpstr>
      <vt:lpstr>PowerPoint Presentation</vt:lpstr>
      <vt:lpstr> এই ছবির দ্বারাও আমরা আসলে কি বুঝতে পারি? </vt:lpstr>
      <vt:lpstr>PowerPoint Presentation</vt:lpstr>
      <vt:lpstr>শিখনফল                           INTRODUCTION</vt:lpstr>
      <vt:lpstr>PowerPoint Presentation</vt:lpstr>
      <vt:lpstr>সামাজিক প্রতিষ্ঠান হিসেবে বিবাহ  </vt:lpstr>
      <vt:lpstr>বিবাহের ধারণা   </vt:lpstr>
      <vt:lpstr> বিবাহের বৈশিষ্ট্য   </vt:lpstr>
      <vt:lpstr>PowerPoint Presentation</vt:lpstr>
      <vt:lpstr>সামাজিক প্রতিষ্ঠান হিসেবে পরিবার </vt:lpstr>
      <vt:lpstr>PowerPoint Presentation</vt:lpstr>
      <vt:lpstr>PowerPoint Presentation</vt:lpstr>
      <vt:lpstr>পরিবারের কার্যাবলি  </vt:lpstr>
      <vt:lpstr> সামাজিক সমস্যা প্রতিরোধে বিবাহ ও পরিবারের ভূমিকা    </vt:lpstr>
      <vt:lpstr>দলীয় কাজ     </vt:lpstr>
      <vt:lpstr> কোন প্রশ্ন আছে?  </vt:lpstr>
      <vt:lpstr>মূল্যায়ন  </vt:lpstr>
      <vt:lpstr>একক কাজ </vt:lpstr>
      <vt:lpstr> বাড়ির কাজ   </vt:lpstr>
      <vt:lpstr>ধন্যবাদ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INTRODUCTION</dc:title>
  <dc:creator>''SHAHJAHAN''</dc:creator>
  <cp:lastModifiedBy>bipul.sw@gmail.com</cp:lastModifiedBy>
  <cp:revision>502</cp:revision>
  <dcterms:created xsi:type="dcterms:W3CDTF">2006-08-16T00:00:00Z</dcterms:created>
  <dcterms:modified xsi:type="dcterms:W3CDTF">2020-10-05T15:09:08Z</dcterms:modified>
</cp:coreProperties>
</file>