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7"/>
  </p:notesMasterIdLst>
  <p:sldIdLst>
    <p:sldId id="296" r:id="rId2"/>
    <p:sldId id="307" r:id="rId3"/>
    <p:sldId id="326" r:id="rId4"/>
    <p:sldId id="302" r:id="rId5"/>
    <p:sldId id="308" r:id="rId6"/>
    <p:sldId id="297" r:id="rId7"/>
    <p:sldId id="306" r:id="rId8"/>
    <p:sldId id="313" r:id="rId9"/>
    <p:sldId id="355" r:id="rId10"/>
    <p:sldId id="329" r:id="rId11"/>
    <p:sldId id="285" r:id="rId12"/>
    <p:sldId id="314" r:id="rId13"/>
    <p:sldId id="356" r:id="rId14"/>
    <p:sldId id="292" r:id="rId15"/>
    <p:sldId id="310" r:id="rId16"/>
    <p:sldId id="257" r:id="rId17"/>
    <p:sldId id="270" r:id="rId18"/>
    <p:sldId id="261" r:id="rId19"/>
    <p:sldId id="359" r:id="rId20"/>
    <p:sldId id="357" r:id="rId21"/>
    <p:sldId id="317" r:id="rId22"/>
    <p:sldId id="286" r:id="rId23"/>
    <p:sldId id="293" r:id="rId24"/>
    <p:sldId id="358" r:id="rId25"/>
    <p:sldId id="29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1AA65D"/>
    <a:srgbClr val="43106E"/>
    <a:srgbClr val="601BA5"/>
    <a:srgbClr val="FF0066"/>
    <a:srgbClr val="3333CC"/>
    <a:srgbClr val="176B4F"/>
    <a:srgbClr val="310C50"/>
    <a:srgbClr val="3399FF"/>
    <a:srgbClr val="7EC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9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C5FDA-91ED-4608-9FEF-E98A192A6433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F9393B-89F3-4460-8881-56E8E81ABCCC}">
      <dgm:prSet phldrT="[Text]"/>
      <dgm:spPr/>
      <dgm:t>
        <a:bodyPr/>
        <a:lstStyle/>
        <a:p>
          <a:r>
            <a:rPr lang="bn-IN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সমাজকর্ম বিশ্বকোষ  </a:t>
          </a:r>
          <a:endParaRPr lang="en-US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9CB494-ED2B-47B6-8281-8B38C8B86FAB}" type="parTrans" cxnId="{1EC7EE8E-D698-4F35-9FD6-851FD5F37399}">
      <dgm:prSet/>
      <dgm:spPr/>
      <dgm:t>
        <a:bodyPr/>
        <a:lstStyle/>
        <a:p>
          <a:endParaRPr lang="en-US"/>
        </a:p>
      </dgm:t>
    </dgm:pt>
    <dgm:pt modelId="{417B08E0-9253-4852-9D5A-F4487263E7EA}" type="sibTrans" cxnId="{1EC7EE8E-D698-4F35-9FD6-851FD5F37399}">
      <dgm:prSet/>
      <dgm:spPr/>
      <dgm:t>
        <a:bodyPr/>
        <a:lstStyle/>
        <a:p>
          <a:endParaRPr lang="en-US"/>
        </a:p>
      </dgm:t>
    </dgm:pt>
    <dgm:pt modelId="{FE7B47EA-D77E-45D2-9738-7C6ACA814FC1}">
      <dgm:prSet phldrT="[Text]" custT="1"/>
      <dgm:spPr/>
      <dgm:t>
        <a:bodyPr/>
        <a:lstStyle/>
        <a:p>
          <a:r>
            <a:rPr lang="bn-IN" sz="3200" dirty="0" smtClean="0">
              <a:solidFill>
                <a:srgbClr val="176B4F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সমাজকর্ম অভিধান  </a:t>
          </a:r>
          <a:endParaRPr lang="en-US" sz="3200" dirty="0">
            <a:solidFill>
              <a:srgbClr val="176B4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E65D81-9F35-4699-B5EF-4B6F86C3C98B}" type="parTrans" cxnId="{AD789111-4B05-4CBF-923A-52804DF61ADC}">
      <dgm:prSet/>
      <dgm:spPr/>
      <dgm:t>
        <a:bodyPr/>
        <a:lstStyle/>
        <a:p>
          <a:endParaRPr lang="en-US"/>
        </a:p>
      </dgm:t>
    </dgm:pt>
    <dgm:pt modelId="{4D8AA983-A19E-4B5A-8D0A-1F4847A06869}" type="sibTrans" cxnId="{AD789111-4B05-4CBF-923A-52804DF61ADC}">
      <dgm:prSet/>
      <dgm:spPr/>
      <dgm:t>
        <a:bodyPr/>
        <a:lstStyle/>
        <a:p>
          <a:endParaRPr lang="en-US"/>
        </a:p>
      </dgm:t>
    </dgm:pt>
    <dgm:pt modelId="{7CECACFA-DF49-4843-87EA-C58CABC44614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আরএ স্কিডমোর এবং এমজি থ্যাকারী  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2611DD-C501-495E-8F17-053ADD42AF5E}" type="parTrans" cxnId="{C670DB91-FE48-4363-8BF0-7D9441EA7B3E}">
      <dgm:prSet/>
      <dgm:spPr/>
      <dgm:t>
        <a:bodyPr/>
        <a:lstStyle/>
        <a:p>
          <a:endParaRPr lang="en-US"/>
        </a:p>
      </dgm:t>
    </dgm:pt>
    <dgm:pt modelId="{0961A2C4-0D10-494A-90F2-521AA2071BE0}" type="sibTrans" cxnId="{C670DB91-FE48-4363-8BF0-7D9441EA7B3E}">
      <dgm:prSet/>
      <dgm:spPr/>
      <dgm:t>
        <a:bodyPr/>
        <a:lstStyle/>
        <a:p>
          <a:endParaRPr lang="en-US"/>
        </a:p>
      </dgm:t>
    </dgm:pt>
    <dgm:pt modelId="{A48E414D-B5AA-44D2-8038-7734A40332D4}" type="pres">
      <dgm:prSet presAssocID="{9E3C5FDA-91ED-4608-9FEF-E98A192A643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B0F7A3D-260B-42D2-9FB4-2D998C449BD0}" type="pres">
      <dgm:prSet presAssocID="{0EF9393B-89F3-4460-8881-56E8E81ABCCC}" presName="singleCycle" presStyleCnt="0"/>
      <dgm:spPr/>
    </dgm:pt>
    <dgm:pt modelId="{0FB4A199-0B9E-4CC4-B05D-3EFD61A39500}" type="pres">
      <dgm:prSet presAssocID="{0EF9393B-89F3-4460-8881-56E8E81ABCCC}" presName="singleCenter" presStyleLbl="node1" presStyleIdx="0" presStyleCnt="3" custScaleX="171454" custLinFactNeighborX="-2347" custLinFactNeighborY="-3051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A73B0F2-D145-4598-B990-A05C2254B31D}" type="pres">
      <dgm:prSet presAssocID="{73E65D81-9F35-4699-B5EF-4B6F86C3C98B}" presName="Name56" presStyleLbl="parChTrans1D2" presStyleIdx="0" presStyleCnt="2"/>
      <dgm:spPr/>
      <dgm:t>
        <a:bodyPr/>
        <a:lstStyle/>
        <a:p>
          <a:endParaRPr lang="en-US"/>
        </a:p>
      </dgm:t>
    </dgm:pt>
    <dgm:pt modelId="{B6C06DE9-FB7A-4E1E-AE43-138A6F4F9FD7}" type="pres">
      <dgm:prSet presAssocID="{FE7B47EA-D77E-45D2-9738-7C6ACA814FC1}" presName="text0" presStyleLbl="node1" presStyleIdx="1" presStyleCnt="3" custScaleX="261194" custScaleY="142540" custRadScaleRad="135342" custRadScaleInc="133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47B2C-FCBB-4488-9ABE-3BA438BEB245}" type="pres">
      <dgm:prSet presAssocID="{1A2611DD-C501-495E-8F17-053ADD42AF5E}" presName="Name56" presStyleLbl="parChTrans1D2" presStyleIdx="1" presStyleCnt="2"/>
      <dgm:spPr/>
      <dgm:t>
        <a:bodyPr/>
        <a:lstStyle/>
        <a:p>
          <a:endParaRPr lang="en-US"/>
        </a:p>
      </dgm:t>
    </dgm:pt>
    <dgm:pt modelId="{53EB66CB-4AB3-4F6E-BB63-09D65E9C8898}" type="pres">
      <dgm:prSet presAssocID="{7CECACFA-DF49-4843-87EA-C58CABC44614}" presName="text0" presStyleLbl="node1" presStyleIdx="2" presStyleCnt="3" custScaleX="345602" custScaleY="135913" custRadScaleRad="131243" custRadScaleInc="63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0461FE-AA03-4C29-87E4-579CBF12702A}" type="presOf" srcId="{0EF9393B-89F3-4460-8881-56E8E81ABCCC}" destId="{0FB4A199-0B9E-4CC4-B05D-3EFD61A39500}" srcOrd="0" destOrd="0" presId="urn:microsoft.com/office/officeart/2008/layout/RadialCluster"/>
    <dgm:cxn modelId="{B79BAF0C-78E1-4A3C-A416-2D09C2AF5D83}" type="presOf" srcId="{1A2611DD-C501-495E-8F17-053ADD42AF5E}" destId="{E5847B2C-FCBB-4488-9ABE-3BA438BEB245}" srcOrd="0" destOrd="0" presId="urn:microsoft.com/office/officeart/2008/layout/RadialCluster"/>
    <dgm:cxn modelId="{1EC7EE8E-D698-4F35-9FD6-851FD5F37399}" srcId="{9E3C5FDA-91ED-4608-9FEF-E98A192A6433}" destId="{0EF9393B-89F3-4460-8881-56E8E81ABCCC}" srcOrd="0" destOrd="0" parTransId="{E49CB494-ED2B-47B6-8281-8B38C8B86FAB}" sibTransId="{417B08E0-9253-4852-9D5A-F4487263E7EA}"/>
    <dgm:cxn modelId="{C670DB91-FE48-4363-8BF0-7D9441EA7B3E}" srcId="{0EF9393B-89F3-4460-8881-56E8E81ABCCC}" destId="{7CECACFA-DF49-4843-87EA-C58CABC44614}" srcOrd="1" destOrd="0" parTransId="{1A2611DD-C501-495E-8F17-053ADD42AF5E}" sibTransId="{0961A2C4-0D10-494A-90F2-521AA2071BE0}"/>
    <dgm:cxn modelId="{FBFB1B83-8085-4097-8213-FA81BB9C9B08}" type="presOf" srcId="{7CECACFA-DF49-4843-87EA-C58CABC44614}" destId="{53EB66CB-4AB3-4F6E-BB63-09D65E9C8898}" srcOrd="0" destOrd="0" presId="urn:microsoft.com/office/officeart/2008/layout/RadialCluster"/>
    <dgm:cxn modelId="{AD789111-4B05-4CBF-923A-52804DF61ADC}" srcId="{0EF9393B-89F3-4460-8881-56E8E81ABCCC}" destId="{FE7B47EA-D77E-45D2-9738-7C6ACA814FC1}" srcOrd="0" destOrd="0" parTransId="{73E65D81-9F35-4699-B5EF-4B6F86C3C98B}" sibTransId="{4D8AA983-A19E-4B5A-8D0A-1F4847A06869}"/>
    <dgm:cxn modelId="{3D46F83C-3A24-4893-A55D-FEA4E106B996}" type="presOf" srcId="{FE7B47EA-D77E-45D2-9738-7C6ACA814FC1}" destId="{B6C06DE9-FB7A-4E1E-AE43-138A6F4F9FD7}" srcOrd="0" destOrd="0" presId="urn:microsoft.com/office/officeart/2008/layout/RadialCluster"/>
    <dgm:cxn modelId="{31CAAA97-78CE-40F7-A376-C0C19DD6CCC1}" type="presOf" srcId="{9E3C5FDA-91ED-4608-9FEF-E98A192A6433}" destId="{A48E414D-B5AA-44D2-8038-7734A40332D4}" srcOrd="0" destOrd="0" presId="urn:microsoft.com/office/officeart/2008/layout/RadialCluster"/>
    <dgm:cxn modelId="{C715047A-B9BA-4C01-ABCB-FC56C2EE9EB0}" type="presOf" srcId="{73E65D81-9F35-4699-B5EF-4B6F86C3C98B}" destId="{DA73B0F2-D145-4598-B990-A05C2254B31D}" srcOrd="0" destOrd="0" presId="urn:microsoft.com/office/officeart/2008/layout/RadialCluster"/>
    <dgm:cxn modelId="{D5824083-46DE-451A-A84E-F4CBBDB9AF0A}" type="presParOf" srcId="{A48E414D-B5AA-44D2-8038-7734A40332D4}" destId="{1B0F7A3D-260B-42D2-9FB4-2D998C449BD0}" srcOrd="0" destOrd="0" presId="urn:microsoft.com/office/officeart/2008/layout/RadialCluster"/>
    <dgm:cxn modelId="{D795A2A3-3AFB-4310-93D8-EAB88023D0E8}" type="presParOf" srcId="{1B0F7A3D-260B-42D2-9FB4-2D998C449BD0}" destId="{0FB4A199-0B9E-4CC4-B05D-3EFD61A39500}" srcOrd="0" destOrd="0" presId="urn:microsoft.com/office/officeart/2008/layout/RadialCluster"/>
    <dgm:cxn modelId="{4ED2517E-DC4F-47E3-A7F6-EDE775113E96}" type="presParOf" srcId="{1B0F7A3D-260B-42D2-9FB4-2D998C449BD0}" destId="{DA73B0F2-D145-4598-B990-A05C2254B31D}" srcOrd="1" destOrd="0" presId="urn:microsoft.com/office/officeart/2008/layout/RadialCluster"/>
    <dgm:cxn modelId="{AF4AA152-D900-499F-8B37-FDC6F03BE146}" type="presParOf" srcId="{1B0F7A3D-260B-42D2-9FB4-2D998C449BD0}" destId="{B6C06DE9-FB7A-4E1E-AE43-138A6F4F9FD7}" srcOrd="2" destOrd="0" presId="urn:microsoft.com/office/officeart/2008/layout/RadialCluster"/>
    <dgm:cxn modelId="{D28C85DC-1778-4432-9EB2-A70F61DCD863}" type="presParOf" srcId="{1B0F7A3D-260B-42D2-9FB4-2D998C449BD0}" destId="{E5847B2C-FCBB-4488-9ABE-3BA438BEB245}" srcOrd="3" destOrd="0" presId="urn:microsoft.com/office/officeart/2008/layout/RadialCluster"/>
    <dgm:cxn modelId="{11410D2D-669A-4D43-9346-4E19573D4BC7}" type="presParOf" srcId="{1B0F7A3D-260B-42D2-9FB4-2D998C449BD0}" destId="{53EB66CB-4AB3-4F6E-BB63-09D65E9C8898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5F1F4E-D0FE-4A33-960E-685AEBE00E74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44984CC0-6068-4207-958A-318F40BBF144}">
      <dgm:prSet phldrT="[Text]" custT="1"/>
      <dgm:spPr/>
      <dgm:t>
        <a:bodyPr/>
        <a:lstStyle/>
        <a:p>
          <a:pPr algn="l"/>
          <a:r>
            <a:rPr lang="bn-IN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</a:t>
          </a:r>
          <a:r>
            <a:rPr lang="bn-IN" sz="4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A2090E-E8CD-47DD-A177-BDFC621ACD7D}" type="parTrans" cxnId="{8EAE0F78-548F-4800-868E-91743613C7AE}">
      <dgm:prSet/>
      <dgm:spPr/>
      <dgm:t>
        <a:bodyPr/>
        <a:lstStyle/>
        <a:p>
          <a:endParaRPr lang="en-US"/>
        </a:p>
      </dgm:t>
    </dgm:pt>
    <dgm:pt modelId="{47A59359-8CA8-4D1D-B1AD-95C650FFE911}" type="sibTrans" cxnId="{8EAE0F78-548F-4800-868E-91743613C7AE}">
      <dgm:prSet/>
      <dgm:spPr/>
      <dgm:t>
        <a:bodyPr/>
        <a:lstStyle/>
        <a:p>
          <a:endParaRPr lang="en-US"/>
        </a:p>
      </dgm:t>
    </dgm:pt>
    <dgm:pt modelId="{0873F244-20BE-4EC4-AFCC-9877F9E02EBD}">
      <dgm:prSet phldrT="[Text]" custT="1"/>
      <dgm:spPr/>
      <dgm:t>
        <a:bodyPr/>
        <a:lstStyle/>
        <a:p>
          <a:pPr algn="ctr"/>
          <a:r>
            <a:rPr lang="bn-IN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সমস্যা বা পরিবর্তন এলাকা 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21EA13-01C5-40AA-8661-142F56022AE6}" type="parTrans" cxnId="{A7DB6585-FBC6-4BF0-A488-A3858E14B31A}">
      <dgm:prSet/>
      <dgm:spPr/>
      <dgm:t>
        <a:bodyPr/>
        <a:lstStyle/>
        <a:p>
          <a:endParaRPr lang="en-US"/>
        </a:p>
      </dgm:t>
    </dgm:pt>
    <dgm:pt modelId="{EABFF217-829D-4B22-87FB-32BE365DA116}" type="sibTrans" cxnId="{A7DB6585-FBC6-4BF0-A488-A3858E14B31A}">
      <dgm:prSet/>
      <dgm:spPr/>
      <dgm:t>
        <a:bodyPr/>
        <a:lstStyle/>
        <a:p>
          <a:endParaRPr lang="en-US"/>
        </a:p>
      </dgm:t>
    </dgm:pt>
    <dgm:pt modelId="{8C087FD6-CF9F-435B-9AB3-44C9F0CF917F}">
      <dgm:prSet phldrT="[Text]" custT="1"/>
      <dgm:spPr/>
      <dgm:t>
        <a:bodyPr/>
        <a:lstStyle/>
        <a:p>
          <a:pPr algn="ctr"/>
          <a:r>
            <a:rPr lang="bn-IN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পারিপার্শ্বিক পরিবেশ 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101272-AB43-40A9-9663-755D3D8AB3E9}" type="parTrans" cxnId="{F725D0E7-6E28-49AA-8F00-A045EA2F510C}">
      <dgm:prSet/>
      <dgm:spPr/>
      <dgm:t>
        <a:bodyPr/>
        <a:lstStyle/>
        <a:p>
          <a:endParaRPr lang="en-US"/>
        </a:p>
      </dgm:t>
    </dgm:pt>
    <dgm:pt modelId="{41B91D46-BB5F-41BC-9568-63CE387F15D2}" type="sibTrans" cxnId="{F725D0E7-6E28-49AA-8F00-A045EA2F510C}">
      <dgm:prSet/>
      <dgm:spPr/>
      <dgm:t>
        <a:bodyPr/>
        <a:lstStyle/>
        <a:p>
          <a:endParaRPr lang="en-US"/>
        </a:p>
      </dgm:t>
    </dgm:pt>
    <dgm:pt modelId="{217EFEF7-793A-4D12-9489-31F0FA84174D}" type="pres">
      <dgm:prSet presAssocID="{835F1F4E-D0FE-4A33-960E-685AEBE00E74}" presName="composite" presStyleCnt="0">
        <dgm:presLayoutVars>
          <dgm:chMax val="5"/>
          <dgm:dir/>
          <dgm:resizeHandles val="exact"/>
        </dgm:presLayoutVars>
      </dgm:prSet>
      <dgm:spPr/>
    </dgm:pt>
    <dgm:pt modelId="{B85224B3-DCB1-4BEB-8298-8CF5CE21BDA8}" type="pres">
      <dgm:prSet presAssocID="{44984CC0-6068-4207-958A-318F40BBF144}" presName="circle1" presStyleLbl="lnNode1" presStyleIdx="0" presStyleCnt="3" custLinFactNeighborX="11807" custLinFactNeighborY="-12228"/>
      <dgm:spPr>
        <a:solidFill>
          <a:schemeClr val="accent5">
            <a:lumMod val="20000"/>
            <a:lumOff val="80000"/>
          </a:schemeClr>
        </a:solidFill>
      </dgm:spPr>
    </dgm:pt>
    <dgm:pt modelId="{E3D3D428-4571-4003-82D9-EACB72663777}" type="pres">
      <dgm:prSet presAssocID="{44984CC0-6068-4207-958A-318F40BBF144}" presName="text1" presStyleLbl="revTx" presStyleIdx="0" presStyleCnt="3" custScaleX="76878" custScaleY="90551" custLinFactNeighborX="2544" custLinFactNeighborY="-22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57BDE-E724-437B-A1F7-E1CFCC7AA4F8}" type="pres">
      <dgm:prSet presAssocID="{44984CC0-6068-4207-958A-318F40BBF144}" presName="line1" presStyleLbl="callout" presStyleIdx="0" presStyleCnt="6"/>
      <dgm:spPr>
        <a:ln>
          <a:solidFill>
            <a:schemeClr val="tx1"/>
          </a:solidFill>
        </a:ln>
      </dgm:spPr>
    </dgm:pt>
    <dgm:pt modelId="{BF01AA89-8B75-4E02-840C-B63D7927AC87}" type="pres">
      <dgm:prSet presAssocID="{44984CC0-6068-4207-958A-318F40BBF144}" presName="d1" presStyleLbl="callout" presStyleIdx="1" presStyleCnt="6" custLinFactNeighborY="0"/>
      <dgm:spPr>
        <a:ln>
          <a:solidFill>
            <a:schemeClr val="tx1"/>
          </a:solidFill>
        </a:ln>
      </dgm:spPr>
    </dgm:pt>
    <dgm:pt modelId="{D025B12E-975E-421D-81D3-50D0E7275B9A}" type="pres">
      <dgm:prSet presAssocID="{0873F244-20BE-4EC4-AFCC-9877F9E02EBD}" presName="circle2" presStyleLbl="lnNode1" presStyleIdx="1" presStyleCnt="3" custScaleX="125266" custScaleY="111111" custLinFactNeighborX="9613" custLinFactNeighborY="1780"/>
      <dgm:spPr>
        <a:solidFill>
          <a:schemeClr val="bg2">
            <a:lumMod val="90000"/>
          </a:schemeClr>
        </a:solidFill>
        <a:ln>
          <a:solidFill>
            <a:schemeClr val="tx1"/>
          </a:solidFill>
        </a:ln>
      </dgm:spPr>
    </dgm:pt>
    <dgm:pt modelId="{5541C24F-9293-4C9D-816A-6A4583E4372F}" type="pres">
      <dgm:prSet presAssocID="{0873F244-20BE-4EC4-AFCC-9877F9E02EBD}" presName="text2" presStyleLbl="revTx" presStyleIdx="1" presStyleCnt="3" custScaleX="111111" custScaleY="123559" custLinFactNeighborX="-2924" custLinFactNeighborY="-10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673FE-5988-4E61-8B7C-9CAA00E74558}" type="pres">
      <dgm:prSet presAssocID="{0873F244-20BE-4EC4-AFCC-9877F9E02EBD}" presName="line2" presStyleLbl="callout" presStyleIdx="2" presStyleCnt="6"/>
      <dgm:spPr>
        <a:ln>
          <a:solidFill>
            <a:schemeClr val="tx1"/>
          </a:solidFill>
        </a:ln>
      </dgm:spPr>
    </dgm:pt>
    <dgm:pt modelId="{167AE691-E88D-4870-BA3D-E56170040CFD}" type="pres">
      <dgm:prSet presAssocID="{0873F244-20BE-4EC4-AFCC-9877F9E02EBD}" presName="d2" presStyleLbl="callout" presStyleIdx="3" presStyleCnt="6"/>
      <dgm:spPr>
        <a:ln>
          <a:solidFill>
            <a:schemeClr val="tx1"/>
          </a:solidFill>
        </a:ln>
      </dgm:spPr>
    </dgm:pt>
    <dgm:pt modelId="{257C7568-479D-4BA9-9E5B-543B8CCD8A9B}" type="pres">
      <dgm:prSet presAssocID="{8C087FD6-CF9F-435B-9AB3-44C9F0CF917F}" presName="circle3" presStyleLbl="lnNode1" presStyleIdx="2" presStyleCnt="3" custScaleX="127810" custScaleY="115119" custLinFactNeighborX="7501" custLinFactNeighborY="-5217"/>
      <dgm:spPr>
        <a:solidFill>
          <a:schemeClr val="bg1">
            <a:lumMod val="95000"/>
          </a:schemeClr>
        </a:solidFill>
      </dgm:spPr>
    </dgm:pt>
    <dgm:pt modelId="{2C5529FA-B12C-454D-A986-69CFDAC6A3BD}" type="pres">
      <dgm:prSet presAssocID="{8C087FD6-CF9F-435B-9AB3-44C9F0CF917F}" presName="text3" presStyleLbl="revTx" presStyleIdx="2" presStyleCnt="3" custScaleX="93353" custScaleY="79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BB18E-D451-46D9-B9D5-E22E0EA0939D}" type="pres">
      <dgm:prSet presAssocID="{8C087FD6-CF9F-435B-9AB3-44C9F0CF917F}" presName="line3" presStyleLbl="callout" presStyleIdx="4" presStyleCnt="6" custLinFactNeighborX="90846" custLinFactNeighborY="97883"/>
      <dgm:spPr>
        <a:ln>
          <a:solidFill>
            <a:schemeClr val="tx1"/>
          </a:solidFill>
        </a:ln>
      </dgm:spPr>
    </dgm:pt>
    <dgm:pt modelId="{D2115681-0A86-4422-9958-2698A0A81649}" type="pres">
      <dgm:prSet presAssocID="{8C087FD6-CF9F-435B-9AB3-44C9F0CF917F}" presName="d3" presStyleLbl="callout" presStyleIdx="5" presStyleCnt="6" custLinFactNeighborX="48359" custLinFactNeighborY="1015"/>
      <dgm:spPr>
        <a:ln>
          <a:solidFill>
            <a:schemeClr val="tx1"/>
          </a:solidFill>
        </a:ln>
      </dgm:spPr>
    </dgm:pt>
  </dgm:ptLst>
  <dgm:cxnLst>
    <dgm:cxn modelId="{A7DB6585-FBC6-4BF0-A488-A3858E14B31A}" srcId="{835F1F4E-D0FE-4A33-960E-685AEBE00E74}" destId="{0873F244-20BE-4EC4-AFCC-9877F9E02EBD}" srcOrd="1" destOrd="0" parTransId="{6C21EA13-01C5-40AA-8661-142F56022AE6}" sibTransId="{EABFF217-829D-4B22-87FB-32BE365DA116}"/>
    <dgm:cxn modelId="{68D23D1A-72AD-4412-B7EC-B13783C61532}" type="presOf" srcId="{0873F244-20BE-4EC4-AFCC-9877F9E02EBD}" destId="{5541C24F-9293-4C9D-816A-6A4583E4372F}" srcOrd="0" destOrd="0" presId="urn:microsoft.com/office/officeart/2005/8/layout/target1"/>
    <dgm:cxn modelId="{F725D0E7-6E28-49AA-8F00-A045EA2F510C}" srcId="{835F1F4E-D0FE-4A33-960E-685AEBE00E74}" destId="{8C087FD6-CF9F-435B-9AB3-44C9F0CF917F}" srcOrd="2" destOrd="0" parTransId="{D7101272-AB43-40A9-9663-755D3D8AB3E9}" sibTransId="{41B91D46-BB5F-41BC-9568-63CE387F15D2}"/>
    <dgm:cxn modelId="{2DFA1EAE-028A-45BA-B568-797304F1C801}" type="presOf" srcId="{835F1F4E-D0FE-4A33-960E-685AEBE00E74}" destId="{217EFEF7-793A-4D12-9489-31F0FA84174D}" srcOrd="0" destOrd="0" presId="urn:microsoft.com/office/officeart/2005/8/layout/target1"/>
    <dgm:cxn modelId="{8EAE0F78-548F-4800-868E-91743613C7AE}" srcId="{835F1F4E-D0FE-4A33-960E-685AEBE00E74}" destId="{44984CC0-6068-4207-958A-318F40BBF144}" srcOrd="0" destOrd="0" parTransId="{33A2090E-E8CD-47DD-A177-BDFC621ACD7D}" sibTransId="{47A59359-8CA8-4D1D-B1AD-95C650FFE911}"/>
    <dgm:cxn modelId="{DE6D14D3-E1EE-4CDE-B46D-3B539DBA6305}" type="presOf" srcId="{8C087FD6-CF9F-435B-9AB3-44C9F0CF917F}" destId="{2C5529FA-B12C-454D-A986-69CFDAC6A3BD}" srcOrd="0" destOrd="0" presId="urn:microsoft.com/office/officeart/2005/8/layout/target1"/>
    <dgm:cxn modelId="{8BF167CD-BA25-48EA-9519-F76FB33C6D98}" type="presOf" srcId="{44984CC0-6068-4207-958A-318F40BBF144}" destId="{E3D3D428-4571-4003-82D9-EACB72663777}" srcOrd="0" destOrd="0" presId="urn:microsoft.com/office/officeart/2005/8/layout/target1"/>
    <dgm:cxn modelId="{AF0660DD-F0BF-486E-AE12-2D1001525016}" type="presParOf" srcId="{217EFEF7-793A-4D12-9489-31F0FA84174D}" destId="{B85224B3-DCB1-4BEB-8298-8CF5CE21BDA8}" srcOrd="0" destOrd="0" presId="urn:microsoft.com/office/officeart/2005/8/layout/target1"/>
    <dgm:cxn modelId="{44B6F3E3-E191-41B5-BED0-7C424F641B62}" type="presParOf" srcId="{217EFEF7-793A-4D12-9489-31F0FA84174D}" destId="{E3D3D428-4571-4003-82D9-EACB72663777}" srcOrd="1" destOrd="0" presId="urn:microsoft.com/office/officeart/2005/8/layout/target1"/>
    <dgm:cxn modelId="{0CC2DA84-E5A6-48B6-9233-3D5EE0AF8566}" type="presParOf" srcId="{217EFEF7-793A-4D12-9489-31F0FA84174D}" destId="{DCD57BDE-E724-437B-A1F7-E1CFCC7AA4F8}" srcOrd="2" destOrd="0" presId="urn:microsoft.com/office/officeart/2005/8/layout/target1"/>
    <dgm:cxn modelId="{79551BC3-DB4E-4C98-8A3B-516F20D90250}" type="presParOf" srcId="{217EFEF7-793A-4D12-9489-31F0FA84174D}" destId="{BF01AA89-8B75-4E02-840C-B63D7927AC87}" srcOrd="3" destOrd="0" presId="urn:microsoft.com/office/officeart/2005/8/layout/target1"/>
    <dgm:cxn modelId="{0E4EDF25-5D89-43CA-8C85-239938B7D3CB}" type="presParOf" srcId="{217EFEF7-793A-4D12-9489-31F0FA84174D}" destId="{D025B12E-975E-421D-81D3-50D0E7275B9A}" srcOrd="4" destOrd="0" presId="urn:microsoft.com/office/officeart/2005/8/layout/target1"/>
    <dgm:cxn modelId="{247AD88A-31C1-498B-BAB3-D8535D276EDE}" type="presParOf" srcId="{217EFEF7-793A-4D12-9489-31F0FA84174D}" destId="{5541C24F-9293-4C9D-816A-6A4583E4372F}" srcOrd="5" destOrd="0" presId="urn:microsoft.com/office/officeart/2005/8/layout/target1"/>
    <dgm:cxn modelId="{17D1CCA1-A69C-4F17-99DD-FF06FF33DE0A}" type="presParOf" srcId="{217EFEF7-793A-4D12-9489-31F0FA84174D}" destId="{B7B673FE-5988-4E61-8B7C-9CAA00E74558}" srcOrd="6" destOrd="0" presId="urn:microsoft.com/office/officeart/2005/8/layout/target1"/>
    <dgm:cxn modelId="{19D90480-2663-4C18-BB6C-DF7987614FB0}" type="presParOf" srcId="{217EFEF7-793A-4D12-9489-31F0FA84174D}" destId="{167AE691-E88D-4870-BA3D-E56170040CFD}" srcOrd="7" destOrd="0" presId="urn:microsoft.com/office/officeart/2005/8/layout/target1"/>
    <dgm:cxn modelId="{C1F5F27C-0841-49BE-A86A-AEA8B395CEFD}" type="presParOf" srcId="{217EFEF7-793A-4D12-9489-31F0FA84174D}" destId="{257C7568-479D-4BA9-9E5B-543B8CCD8A9B}" srcOrd="8" destOrd="0" presId="urn:microsoft.com/office/officeart/2005/8/layout/target1"/>
    <dgm:cxn modelId="{93EE8726-688C-4CF7-9FB1-C296BE69D2B4}" type="presParOf" srcId="{217EFEF7-793A-4D12-9489-31F0FA84174D}" destId="{2C5529FA-B12C-454D-A986-69CFDAC6A3BD}" srcOrd="9" destOrd="0" presId="urn:microsoft.com/office/officeart/2005/8/layout/target1"/>
    <dgm:cxn modelId="{62A704EE-8675-45F0-9D97-44117306D1B7}" type="presParOf" srcId="{217EFEF7-793A-4D12-9489-31F0FA84174D}" destId="{DAFBB18E-D451-46D9-B9D5-E22E0EA0939D}" srcOrd="10" destOrd="0" presId="urn:microsoft.com/office/officeart/2005/8/layout/target1"/>
    <dgm:cxn modelId="{6C5A2CCC-B8AE-4287-9EE5-B39AE76F0FEB}" type="presParOf" srcId="{217EFEF7-793A-4D12-9489-31F0FA84174D}" destId="{D2115681-0A86-4422-9958-2698A0A81649}" srcOrd="11" destOrd="0" presId="urn:microsoft.com/office/officeart/2005/8/layout/target1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252B8-8E02-462F-8644-8962F2AB27DD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30C04-80DE-449A-8AA6-13DDA3C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2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4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69B0-8AB6-419F-95A4-A0153E08358C}" type="datetime1">
              <a:rPr lang="en-US" smtClean="0"/>
              <a:t>10/5/2020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A698-DEF0-4130-81D3-D99A1A3844E0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F564-A56F-4CFF-B1BE-452C2F556744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C798-2127-44A7-A09D-E115715802A8}" type="datetime1">
              <a:rPr lang="en-US" smtClean="0"/>
              <a:t>10/5/2020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5363-9EFD-4251-A600-10B73FA801A8}" type="datetime1">
              <a:rPr lang="en-US" smtClean="0"/>
              <a:t>10/5/2020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0F51-5C8A-44EB-BED0-412E667BCF6F}" type="datetime1">
              <a:rPr lang="en-US" smtClean="0"/>
              <a:t>10/5/2020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72B3-2BCE-498F-B578-4FF55974C6FD}" type="datetime1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333B-3E54-4F62-8044-7C561EB6266E}" type="datetime1">
              <a:rPr lang="en-US" smtClean="0"/>
              <a:t>10/5/2020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4C01-54C2-4F50-8FF9-199FD7F8D1ED}" type="datetime1">
              <a:rPr lang="en-US" smtClean="0"/>
              <a:t>10/5/2020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FC7-F730-44B0-B4EF-4BA69C35E5F5}" type="datetime1">
              <a:rPr lang="en-US" smtClean="0"/>
              <a:t>10/5/2020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611B-9492-49C1-82B5-45B933C0C0A6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D70C5B-3E7F-4695-BB72-71891844138A}" type="datetime1">
              <a:rPr lang="en-US" smtClean="0"/>
              <a:t>10/5/2020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/>
  <p:hf sldNum="0"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3" cstate="print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সবাইকে </a:t>
            </a:r>
            <a:b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CA92A-A592-4F04-AB16-C7C5FFD76B52}" type="datetime1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bipul.sw@gmail.com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42615"/>
            <a:ext cx="9124666" cy="48006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48200"/>
            <a:ext cx="9144000" cy="22098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সুতরাং, সমাজকর্ম হলো এমন এক পেশাদার সেবাকর্ম, যা বৈজ্ঞানিক জ্ঞান, মানব সম্পর্ক বিষয়ক দক্ষতা এবং বিশেষ কৌশল-পদ্ধতি প্রয়োগের মাধ্যমে মানুষের ব্যক্তিগত, দলীয় ও সমষ্টি পর্যায়ের সমস্যা সমাধানে নিয়োজিত।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" y="457200"/>
            <a:ext cx="4038600" cy="4419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bn-IN" sz="42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সংজ্ঞাঃ </a:t>
            </a:r>
          </a:p>
          <a:p>
            <a:pPr algn="just"/>
            <a:r>
              <a:rPr lang="bn-IN" sz="3200" b="1" u="sng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 হলো এমন একটি বিজ্ঞান ও কলাভিত্তিক পেশা যা কতিপয় পদ্ধতির মাধ্যমে মানুষের ব্যক্তিগত, দলীয় ও সমষ্টিগত মনো-সামাজিক সমস্যার সমাধান করে যাতে ব্যক্তি ও পরিবেশের মধ্যে সামঞ্জস্যবিধান করা যায়। বর্তমান বিশ্বে সমাজকর্ম বলতে পেশাদার সমাজকর্মকেই বুঝানো হয়।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14800" y="457200"/>
            <a:ext cx="5029200" cy="4419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bn-IN" sz="3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(NASW, 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1995:4)</a:t>
            </a:r>
            <a:r>
              <a:rPr lang="en-US" sz="3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সংজ্ঞানুযায়ী,  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1AA6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“Social Work is the  professional activity of helping individuals, groups or communities to enhance or restore their capacity for social  functioning and creating societal conditions </a:t>
            </a:r>
            <a:r>
              <a:rPr lang="en-US" dirty="0" err="1" smtClean="0">
                <a:solidFill>
                  <a:srgbClr val="1AA6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favourable</a:t>
            </a:r>
            <a:r>
              <a:rPr lang="en-US" dirty="0" smtClean="0">
                <a:solidFill>
                  <a:srgbClr val="1AA6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to that goals.</a:t>
            </a:r>
            <a:r>
              <a:rPr lang="bn-IN" dirty="0" smtClean="0">
                <a:solidFill>
                  <a:srgbClr val="1AA6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dirty="0" smtClean="0">
                <a:solidFill>
                  <a:srgbClr val="1AA6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1AA6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FC7-F730-44B0-B4EF-4BA69C35E5F5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bipul.sw@gmail.com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96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239000" cy="13716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80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বৈশিষ্ট্য  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5029200"/>
          </a:xfr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just"/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অর্থনৈতিক ও সামাজিক কমিশন (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Economic and Social Commission of United Nations)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 ১৯৫০ সালে পরিচালিত প্রথম আন্তর্জাতিক জরিপে সমাজকর্মের তিনটি বৈশিষ্ট্য শনাক্ত করা হয়। এগুলো হল - </a:t>
            </a:r>
          </a:p>
          <a:p>
            <a:pPr marL="857250" indent="-857250" algn="just">
              <a:buFont typeface="+mj-lt"/>
              <a:buAutoNum type="romanLcPeriod"/>
            </a:pPr>
            <a:r>
              <a:rPr lang="bn-IN" sz="5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সাহায্যকারী কার্যক্রম;</a:t>
            </a:r>
          </a:p>
          <a:p>
            <a:pPr marL="857250" indent="-857250" algn="just">
              <a:buFont typeface="+mj-lt"/>
              <a:buAutoNum type="romanLcPeriod"/>
            </a:pPr>
            <a:r>
              <a:rPr lang="bn-IN" sz="5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সামাজিক কার্যক্রম;</a:t>
            </a:r>
          </a:p>
          <a:p>
            <a:pPr marL="857250" indent="-857250" algn="just">
              <a:buFont typeface="+mj-lt"/>
              <a:buAutoNum type="romanLcPeriod"/>
            </a:pPr>
            <a:r>
              <a:rPr lang="bn-IN" sz="5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সংযোগকারী </a:t>
            </a:r>
            <a:r>
              <a:rPr lang="bn-IN" sz="5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কার্যক্রম। </a:t>
            </a:r>
            <a:endParaRPr lang="bn-IN" sz="4400" b="1" dirty="0" smtClean="0">
              <a:solidFill>
                <a:srgbClr val="43106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5800" b="1" dirty="0" smtClean="0">
                <a:solidFill>
                  <a:srgbClr val="431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সাধারণ বৈশিষ্ট্যঃ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সাহায্যকারী ও সক্ষমকারী পেশা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সুশৃঙ্খল বিশেষ জ্ঞান ও দক্ষতা নির্ভর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সুসংগঠিত পদ্ধতি নির্ভর সমাধান প্রক্রিয়া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পেশাদার সেবাকর্ম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বহুমুখী সমস্যা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 প্রক্রিয়া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C639-4422-4CBE-97E6-85816BC2D805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65124"/>
            <a:ext cx="8686800" cy="98493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সাহায্যার্থীর বহুমুখী সমস্যার সমাধান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7530-264B-4684-BBF0-4ADB7D9CE688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3843159"/>
              </p:ext>
            </p:extLst>
          </p:nvPr>
        </p:nvGraphicFramePr>
        <p:xfrm>
          <a:off x="533401" y="1524000"/>
          <a:ext cx="7696200" cy="520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1098121" y="2972374"/>
            <a:ext cx="1086131" cy="14243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220125" y="2080547"/>
            <a:ext cx="1170275" cy="1440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8853675">
            <a:off x="1757210" y="307628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সমাজকর্মী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 rot="19059089">
            <a:off x="1932076" y="3345908"/>
            <a:ext cx="1570895" cy="93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হস্তক্ষেপ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c 11"/>
          <p:cNvSpPr/>
          <p:nvPr/>
        </p:nvSpPr>
        <p:spPr>
          <a:xfrm rot="16652473">
            <a:off x="2050873" y="3817899"/>
            <a:ext cx="2219962" cy="1462497"/>
          </a:xfrm>
          <a:prstGeom prst="arc">
            <a:avLst>
              <a:gd name="adj1" fmla="val 16200000"/>
              <a:gd name="adj2" fmla="val 318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0"/>
            <a:ext cx="8534400" cy="5943600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/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IN" sz="3900" b="1" dirty="0" smtClean="0">
                <a:solidFill>
                  <a:srgbClr val="1AA6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স্বতন্ত্র বা বিশেষ বৈশিষ্ট্যঃ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 দৃষ্টিভঙ্গি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বহুমুখী পেশা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সম্পর্ক ও মানব সম্পর্কের উন্নয়ন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কলা, বিজ্ঞান ও পেশার সমন্বয়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 সদ্ব্যবহার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 পেশাগত সংগঠন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কর্মী-সাহায্যার্থী সম্পর্ক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পৃথক মূল্যবোধ ও ব্যবহারিক নীতিমালা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সামঞ্জস্য বিধান  </a:t>
            </a:r>
          </a:p>
          <a:p>
            <a:pPr algn="just"/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C639-4422-4CBE-97E6-85816BC2D805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14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5124"/>
            <a:ext cx="6172200" cy="854075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লক্ষ্য  </a:t>
            </a:r>
            <a:r>
              <a:rPr lang="bn-IN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3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2578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প্রধান লক্ষ্যঃ সমাজের সার্বিক কল্যাণ সাধন করা।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bn-IN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Warner W Boehm </a:t>
            </a: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তিনটি মৌলিক লক্ষ্যের উল্লেখ করেছেন -  </a:t>
            </a:r>
          </a:p>
          <a:p>
            <a:pPr marL="0" indent="0"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১। মানুষের হারানো ক্ষমতা পুনরুদ্ধার করা; </a:t>
            </a:r>
          </a:p>
          <a:p>
            <a:pPr marL="0" indent="0"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২।</a:t>
            </a:r>
            <a:r>
              <a:rPr lang="en-US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 সামাজিক ভূমিকা পালনের জন্য ব্যক্তিগত ও সামাজিক সম্পদ সরবরাহ করা; </a:t>
            </a:r>
            <a:endParaRPr lang="bn-IN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৩। সামাজিক বিপর্যয় প্রতিরোধ করা ।  </a:t>
            </a:r>
          </a:p>
          <a:p>
            <a:pPr marL="0" indent="0" algn="just">
              <a:buNone/>
            </a:pP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bn-IN" b="1" dirty="0" smtClean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4109-59DA-4139-99B7-49034946FE34}" type="datetime1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013325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IN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১৯৮১ সালে আমেরিকার জাতীয় সমাজকর্ম সমিতি (</a:t>
            </a:r>
            <a:r>
              <a:rPr lang="en-US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NASW) </a:t>
            </a:r>
            <a:r>
              <a:rPr lang="bn-IN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চারটি লক্ষ্য ও উদ্দেশ্য নির্ধারণ করেছে। তা হলো – </a:t>
            </a:r>
          </a:p>
          <a:p>
            <a:pPr marL="571500" indent="-571500">
              <a:buFont typeface="+mj-lt"/>
              <a:buAutoNum type="romanLcPeriod"/>
            </a:pP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সমস্যার সমাধান, উপযোজন এবং উন্নয়ন ক্ষমতার বিকাশ সাধন;</a:t>
            </a:r>
          </a:p>
          <a:p>
            <a:pPr marL="571500" indent="-571500">
              <a:buFont typeface="+mj-lt"/>
              <a:buAutoNum type="romanLcPeriod"/>
            </a:pP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সম্পদ, সেবা ও সুযোগের সাথে মানুষের সংযোগ ঘটানো;</a:t>
            </a:r>
          </a:p>
          <a:p>
            <a:pPr marL="571500" indent="-571500">
              <a:buFont typeface="+mj-lt"/>
              <a:buAutoNum type="romanLcPeriod"/>
            </a:pP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 ও মানবীয় সেবা ব্যবস্থা ত্বরান্বিত করা ও </a:t>
            </a:r>
          </a:p>
          <a:p>
            <a:pPr marL="571500" indent="-571500">
              <a:buFont typeface="+mj-lt"/>
              <a:buAutoNum type="romanLcPeriod"/>
            </a:pP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নীতির বিকাশ ও উন্নয়ন।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3B40-5EE7-4B26-9CE8-2F7D7A144857}" type="datetime1">
              <a:rPr lang="en-US" smtClean="0"/>
              <a:t>10/5/2020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40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28601"/>
            <a:ext cx="7848600" cy="838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উদ্দেশ্য  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791200"/>
          </a:xfr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sunset" dir="t"/>
          </a:scene3d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সামগ্রিক কল্যাণ সাধন 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ভূমিকা পালনে সহায়তা  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আন্তঃক্রিয়ার উন্নয়ন 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 সমাজসেবা ব্যবস্থার উন্নয়ন 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 শ্রেণির উন্নয়ন 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সামঞ্জস্য বিধান করা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 সদ্ব্যবহার 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সুপ্ত ক্ষমতার বিকাশ সাধন 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বাঞ্ছিত আর্থ-সামাজিক কাঠামো সৃষ্টি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সামাজিক পরিবর্তন 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নীতির পরিবর্তন</a:t>
            </a:r>
          </a:p>
          <a:p>
            <a:pPr algn="just">
              <a:buFont typeface="Wingdings" pitchFamily="2" charset="2"/>
              <a:buChar char="v"/>
            </a:pP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 বৈজ্ঞানিক সমাধান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3539-C1BC-43C5-B57B-613CB1820A5D}" type="datetime1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59438"/>
            <a:ext cx="7848600" cy="935962"/>
          </a:xfrm>
          <a:blipFill>
            <a:blip r:embed="rId2" cstate="print"/>
            <a:tile tx="0" ty="0" sx="100000" sy="100000" flip="none" algn="tl"/>
          </a:blip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প্রকৃতি 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87" y="1371600"/>
            <a:ext cx="8839200" cy="54864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 lvl="0" algn="just"/>
            <a:r>
              <a:rPr lang="bn-IN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বর্তমান বিশ্বে সমাজকর্ম অন্যতম কল্যাণকামী পেশা হিসেবে স্বীকৃতি লাভ করেছে। </a:t>
            </a:r>
            <a:r>
              <a:rPr lang="en-US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Rex A. Skidmore</a:t>
            </a:r>
            <a:r>
              <a:rPr lang="bn-IN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অন্যান্যরা সমাজকর্মের কিছু সুনির্দিষ্ট প্রকৃতি উল্লেখ করেছেন –</a:t>
            </a:r>
          </a:p>
          <a:p>
            <a:pPr lvl="0"/>
            <a:r>
              <a:rPr lang="bn-IN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অন্যান্য পেশার ন্যায় সমাজকর্মেও সমস্যা সমাধানের কার্যাবলি বিদ্যমান।</a:t>
            </a:r>
          </a:p>
          <a:p>
            <a:pPr lvl="0"/>
            <a:r>
              <a:rPr lang="bn-IN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সমাজকর্ম অনুশীলন একটি কলা যেখানে বৈজ্ঞানিক জ্ঞান এবং মূল্যবোধ উপস্থিত। </a:t>
            </a:r>
          </a:p>
          <a:p>
            <a:pPr lvl="0"/>
            <a:r>
              <a:rPr lang="bn-IN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সামাজ স্বীকৃত আকাঙ্ক্ষা ও মানুষের প্রয়োজন পূরণে সমাজকর্ম একটি পেশা হিসেবে আবির্ভূত এবং এর উন্নয়নের ধারা প্রতিনিয়তই বিকাশমান।   </a:t>
            </a:r>
          </a:p>
          <a:p>
            <a:pPr lvl="0"/>
            <a:r>
              <a:rPr lang="bn-IN" sz="1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সমাজকর্ম অনুশীলনের মূল্যবোধগুলো অধিকাংশই সমাজ হতে গৃহীত হয়।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AB27-7669-46BA-A68B-98413486E90A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714999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algn="just">
              <a:buNone/>
            </a:pPr>
            <a:r>
              <a:rPr lang="en-US" sz="2000" dirty="0" smtClean="0"/>
              <a:t> </a:t>
            </a:r>
          </a:p>
          <a:p>
            <a:pPr marL="0" indent="0" algn="just"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সমাজকর্মের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ভিত্তিতে তিন ধরনের জ্ঞান রয়েছে; যথা – ক) তত্ত্বীয় জ্ঞান, খ) অনুকল্পনির্ভর জ্ঞান, যা পরবর্তীতে তত্ত্বীয় জ্ঞানে পরিণত হয় এবং গ) অনুমান নির্ভর জ্ঞান, যা প্রথমে অনুকল্প নির্ভর জ্ঞান এবং পরে তত্ত্বীয় জ্ঞানে পরিবর্তিত হয়। </a:t>
            </a:r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সমাজকর্ম অনুশীলনে যে জ্ঞানের প্রয়োজন হয় তা সমস্যার প্রয়োজনীয় সমাধান, কার্যাবলি ও লক্ষ্যের উপর নির্ভর করে। </a:t>
            </a:r>
          </a:p>
          <a:p>
            <a:pPr marL="0" indent="0" algn="just"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সমাজকর্মীদের জন্য পেশাগত জ্ঞান ও মূল্যবোধের প্রসার একটি গুরত্বপূর্ণ বৈশিষ্ট্য, যেখানে সমাজকর্মী নিজেই পেশাগত সাহায্য প্রদানের মাধ্যম হিসেবে কাজ করে। </a:t>
            </a:r>
          </a:p>
          <a:p>
            <a:pPr marL="0" indent="0" algn="just"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সর্বোপরি, সমাজকর্মীর পেশাগত দক্ষতা তার কার্যক্রমের মধ্যে প্রকাশ পায়।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just">
              <a:buNone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C797-8BF9-4D6E-8B0B-E15D0953910B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714999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bn-IN" sz="4000" dirty="0" smtClean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পেশার ন্যায় সমাজকর্মেরও রয়েছে আলাদা প্রকৃতি বা স্বভাব। যেমনঃ  </a:t>
            </a:r>
            <a:endParaRPr lang="bn-IN" sz="2000" dirty="0" smtClean="0">
              <a:solidFill>
                <a:srgbClr val="0066FF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জ্ঞানগত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দক্ষতাগত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ভূমিকাগত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প্রয়োগক্ষেত্রগত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পরিচিতিগত</a:t>
            </a:r>
            <a:endParaRPr lang="en-US" sz="4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C797-8BF9-4D6E-8B0B-E15D0953910B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4555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356177" cy="396147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200" b="1" dirty="0" smtClean="0">
                <a:solidFill>
                  <a:srgbClr val="601B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বিপুলরেজা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প্রভাষক, সমাজকর্ম বিভাগ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মুজিব কলেজ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 নোয়াখালী। 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bipul.sw@gmail.com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01710-083013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4648200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AE81-963F-438B-92F8-B38A107F7927}" type="datetime1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77" y="1828800"/>
            <a:ext cx="4518280" cy="3961470"/>
          </a:xfrm>
        </p:spPr>
      </p:pic>
    </p:spTree>
    <p:extLst>
      <p:ext uri="{BB962C8B-B14F-4D97-AF65-F5344CB8AC3E}">
        <p14:creationId xmlns:p14="http://schemas.microsoft.com/office/powerpoint/2010/main" val="15949602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65124"/>
            <a:ext cx="7239000" cy="131127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80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5029200"/>
          </a:xfr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টি দলে ভাগ হয়ে - </a:t>
            </a:r>
          </a:p>
          <a:p>
            <a:pPr algn="just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- ১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সমাজকর্মের লক্ষ্য সমূহ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বাংলাদেশের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জন্য প্রযোজ্য লক্ষ্যসমূহ বাছাই করবে। 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– ২। বিভিন্ন প্রেক্ষিতে সমাজকর্মের প্রকৃতি আগামী ক্লাসে উপস্থাপন করবে। 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C639-4422-4CBE-97E6-85816BC2D805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9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381000"/>
            <a:ext cx="61722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প্রশ্ন আছে  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71CD-F7EA-4773-9166-9486807BC2BC}" type="datetime1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04439"/>
            <a:ext cx="76962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21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01578"/>
            <a:ext cx="8534400" cy="9144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 algn="ctr"/>
            <a:r>
              <a:rPr lang="en-US" sz="3200" b="1" dirty="0" smtClean="0">
                <a:sym typeface="Wingdings"/>
              </a:rPr>
              <a:t>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মূল্যায়ন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49042"/>
            <a:ext cx="8534400" cy="424215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“Introduction to Social Work” </a:t>
            </a:r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গ্রন্থের লেখক কে?</a:t>
            </a:r>
          </a:p>
          <a:p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ক) ওয়াল্টার এ ফ্রিডল্যান্ডার             খ) মুরেলস ও শেফর   </a:t>
            </a:r>
          </a:p>
          <a:p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গ) রবার্ট এল বার্কার                      ঘ) স্কিডমোর ও থ্যাকারী</a:t>
            </a:r>
            <a:endParaRPr lang="en-US" sz="3200" dirty="0" smtClean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‘সমাজকর্ম’ এর ইংরেজি হলো - </a:t>
            </a:r>
          </a:p>
          <a:p>
            <a:r>
              <a:rPr lang="bn-IN" sz="32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ক) </a:t>
            </a:r>
            <a:r>
              <a:rPr lang="en-US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Social Science   </a:t>
            </a:r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Social Welfare </a:t>
            </a:r>
            <a:endParaRPr lang="bn-IN" sz="3200" dirty="0" smtClean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গ) </a:t>
            </a:r>
            <a:r>
              <a:rPr lang="en-US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Sociology             </a:t>
            </a:r>
            <a:r>
              <a:rPr lang="bn-IN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32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Social Work </a:t>
            </a:r>
            <a:endParaRPr lang="en-US" sz="2000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DDDC-4E6C-4FBF-A3A0-DC47FA9D6998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8382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534400" cy="50752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27432" indent="0">
              <a:buNone/>
            </a:pPr>
            <a:endParaRPr lang="bn-IN" b="1" dirty="0" smtClean="0">
              <a:solidFill>
                <a:srgbClr val="43106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" indent="0">
              <a:buNone/>
            </a:pPr>
            <a:r>
              <a:rPr lang="bn-IN" b="1" dirty="0" smtClean="0">
                <a:solidFill>
                  <a:srgbClr val="431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b="1" dirty="0" smtClean="0">
                <a:solidFill>
                  <a:srgbClr val="431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431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সমাজকর্মকে তুমি কীভাবে সংজ্ঞায়িত করবে? উপযুক্ত সংজ্ঞাসমূহের আলোকে ব্যাখ্যা কর।   </a:t>
            </a:r>
            <a:endParaRPr lang="en-US" b="1" dirty="0" smtClean="0">
              <a:solidFill>
                <a:srgbClr val="43106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" indent="0">
              <a:buNone/>
            </a:pPr>
            <a:r>
              <a:rPr lang="bn-IN" b="1" dirty="0" smtClean="0">
                <a:solidFill>
                  <a:srgbClr val="431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সমাজকর্মের ভূমিকা নির্ভর ও স্বরূপ প্রকাশকারী বৈশিষ্ট্যসমূহ চিহ্নিত করবে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A659-FD20-40DA-99C3-06BFCA7F6A3F}" type="datetime1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01578"/>
            <a:ext cx="8534400" cy="9144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 algn="ctr"/>
            <a:r>
              <a:rPr lang="en-US" sz="3200" b="1" dirty="0" smtClean="0">
                <a:sym typeface="Wingdings"/>
              </a:rPr>
              <a:t>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কিছু নীতি কথা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49042"/>
            <a:ext cx="8534400" cy="424215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***নিজ পরিবারে চর্চা করবে </a:t>
            </a:r>
            <a:endParaRPr lang="en-US" sz="4000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DDDC-4E6C-4FBF-A3A0-DC47FA9D6998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8534400" cy="175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1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b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BC81-BA20-4646-906A-A10ADED4ADB3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92421"/>
            <a:ext cx="3352800" cy="67437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21" y="1340002"/>
            <a:ext cx="4953001" cy="498459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কোডঃ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৭১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মাজকর্ম ১ম পত্র </a:t>
            </a:r>
          </a:p>
          <a:p>
            <a:pPr marL="0" indent="0" algn="ctr">
              <a:buNone/>
            </a:pP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সমাজকর্মঃ প্রকৃতি এবং পরিধি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অক্টোবর,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সময়ঃ ৪৫ মিনিট 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48904"/>
            <a:ext cx="2514600" cy="288925"/>
          </a:xfrm>
        </p:spPr>
        <p:txBody>
          <a:bodyPr/>
          <a:lstStyle/>
          <a:p>
            <a:fld id="{65710F51-5C8A-44EB-BED0-412E667BCF6F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bipul.sw@gmail.com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1340002"/>
            <a:ext cx="3786003" cy="4975889"/>
          </a:xfrm>
        </p:spPr>
      </p:pic>
    </p:spTree>
    <p:extLst>
      <p:ext uri="{BB962C8B-B14F-4D97-AF65-F5344CB8AC3E}">
        <p14:creationId xmlns:p14="http://schemas.microsoft.com/office/powerpoint/2010/main" val="2924349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dirty="0">
              <a:solidFill>
                <a:srgbClr val="601BA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0F02-02B0-4948-BDD6-31889FA4A1CA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4842" y="415365"/>
            <a:ext cx="653416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 দ্বারা আমরা কি বুঝি?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622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4495800" cy="762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 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44057"/>
            <a:ext cx="8686800" cy="114471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54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“সমাজকর্মের প্রকৃতি” </a:t>
            </a:r>
            <a:r>
              <a:rPr lang="bn-IN" sz="60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1BD6-C6AF-40B4-9AFA-5FBDBECA97AB}" type="datetime1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36" y="2388775"/>
            <a:ext cx="3875964" cy="3984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5" y="2402007"/>
            <a:ext cx="5311220" cy="39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90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28600"/>
            <a:ext cx="3657600" cy="685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763000" cy="57912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just"/>
            <a:endPara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algn="just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সমাজকর্মের ধারণা বর্ণনা ও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 বলতে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পারবে; </a:t>
            </a:r>
          </a:p>
          <a:p>
            <a:pPr algn="just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সমাজকর্মের বৈশিষ্ট্য নির্ধারণ করতে পারবে; </a:t>
            </a:r>
          </a:p>
          <a:p>
            <a:pPr algn="just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সমাজকর্মের লক্ষ্য ও উদ্দেশ্য ব্যাখ্যা করতে পারবে; </a:t>
            </a:r>
          </a:p>
          <a:p>
            <a:pPr algn="just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সমাজকর্মের প্রকৃতি আলোচনা করতে পারবে।  </a:t>
            </a:r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EE29-62F0-42AB-95CE-110009D0826C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60" y="1"/>
            <a:ext cx="9144000" cy="685799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rgbClr val="310C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67150" y="5557747"/>
            <a:ext cx="5276850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4D90-7CD8-4115-B0A6-E954B64CCA4F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" y="5457825"/>
            <a:ext cx="3850090" cy="140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653"/>
            <a:ext cx="9144000" cy="5148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7 0 L 2.77778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8686800" cy="838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BC0C-B120-435E-9BCA-BF37DD26DB3C}" type="datetime1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4818567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67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  <p:bldGraphic spid="5" grpId="1">
        <p:bldAsOne/>
      </p:bldGraphic>
      <p:bldGraphic spid="5" grpId="2">
        <p:bldAsOne/>
      </p:bldGraphic>
      <p:bldGraphic spid="5" grpId="3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18201"/>
            <a:ext cx="8610600" cy="94919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সাহায্যার্থী কেন্দ্রিক প্রক্রিয়া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74587" cy="386861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FC7-F730-44B0-B4EF-4BA69C35E5F5}" type="datetime1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bipul.sw@gmail.com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2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2173</TotalTime>
  <Words>923</Words>
  <Application>Microsoft Office PowerPoint</Application>
  <PresentationFormat>On-screen Show (4:3)</PresentationFormat>
  <Paragraphs>197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Franklin Gothic Book</vt:lpstr>
      <vt:lpstr>Franklin Gothic Medium</vt:lpstr>
      <vt:lpstr>NikoshBAN</vt:lpstr>
      <vt:lpstr>Times New Roman</vt:lpstr>
      <vt:lpstr>Vrinda</vt:lpstr>
      <vt:lpstr>Wingdings</vt:lpstr>
      <vt:lpstr>Wingdings 2</vt:lpstr>
      <vt:lpstr>Trek</vt:lpstr>
      <vt:lpstr> সবাইকে  স্বাগতম </vt:lpstr>
      <vt:lpstr>PowerPoint Presentation</vt:lpstr>
      <vt:lpstr>পাঠ পরিচিতি </vt:lpstr>
      <vt:lpstr>                </vt:lpstr>
      <vt:lpstr>পাঠ ঘোষণা  </vt:lpstr>
      <vt:lpstr>শিখনফল                             INTRODUCTION</vt:lpstr>
      <vt:lpstr>                                                      </vt:lpstr>
      <vt:lpstr>সমাজকর্মের ধারণা ও সংজ্ঞা </vt:lpstr>
      <vt:lpstr>সমাজকর্মের সাহায্যার্থী কেন্দ্রিক প্রক্রিয়া </vt:lpstr>
      <vt:lpstr>সুতরাং, সমাজকর্ম হলো এমন এক পেশাদার সেবাকর্ম, যা বৈজ্ঞানিক জ্ঞান, মানব সম্পর্ক বিষয়ক দক্ষতা এবং বিশেষ কৌশল-পদ্ধতি প্রয়োগের মাধ্যমে মানুষের ব্যক্তিগত, দলীয় ও সমষ্টি পর্যায়ের সমস্যা সমাধানে নিয়োজিত। </vt:lpstr>
      <vt:lpstr>সমাজকর্মের বৈশিষ্ট্য     </vt:lpstr>
      <vt:lpstr>সাহায্যার্থীর বহুমুখী সমস্যার সমাধান  </vt:lpstr>
      <vt:lpstr>PowerPoint Presentation</vt:lpstr>
      <vt:lpstr>   সমাজকর্মের লক্ষ্য     </vt:lpstr>
      <vt:lpstr>PowerPoint Presentation</vt:lpstr>
      <vt:lpstr>সমাজকর্মের উদ্দেশ্য   </vt:lpstr>
      <vt:lpstr>সমাজকর্মের প্রকৃতি   </vt:lpstr>
      <vt:lpstr>PowerPoint Presentation</vt:lpstr>
      <vt:lpstr>PowerPoint Presentation</vt:lpstr>
      <vt:lpstr>দলীয় কাজ      </vt:lpstr>
      <vt:lpstr>PowerPoint Presentation</vt:lpstr>
      <vt:lpstr>মূল্যায়ন  </vt:lpstr>
      <vt:lpstr>বাড়ির কাজ </vt:lpstr>
      <vt:lpstr> কিছু নীতি কথা   </vt:lpstr>
      <vt:lpstr>   সবাইকে ধন্যবাদ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''SHAHJAHAN''</dc:creator>
  <cp:lastModifiedBy>bipul.sw@gmail.com</cp:lastModifiedBy>
  <cp:revision>798</cp:revision>
  <dcterms:created xsi:type="dcterms:W3CDTF">2006-08-16T00:00:00Z</dcterms:created>
  <dcterms:modified xsi:type="dcterms:W3CDTF">2020-10-05T15:24:25Z</dcterms:modified>
</cp:coreProperties>
</file>