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36" r:id="rId2"/>
    <p:sldId id="655" r:id="rId3"/>
    <p:sldId id="660" r:id="rId4"/>
    <p:sldId id="656" r:id="rId5"/>
    <p:sldId id="657" r:id="rId6"/>
    <p:sldId id="671" r:id="rId7"/>
    <p:sldId id="672" r:id="rId8"/>
    <p:sldId id="673" r:id="rId9"/>
    <p:sldId id="562" r:id="rId10"/>
    <p:sldId id="632" r:id="rId11"/>
    <p:sldId id="638" r:id="rId12"/>
    <p:sldId id="633" r:id="rId13"/>
    <p:sldId id="639" r:id="rId14"/>
    <p:sldId id="640" r:id="rId15"/>
    <p:sldId id="630" r:id="rId16"/>
    <p:sldId id="644" r:id="rId17"/>
    <p:sldId id="645" r:id="rId18"/>
    <p:sldId id="666" r:id="rId19"/>
    <p:sldId id="667" r:id="rId20"/>
    <p:sldId id="669" r:id="rId21"/>
    <p:sldId id="597" r:id="rId22"/>
    <p:sldId id="678" r:id="rId23"/>
    <p:sldId id="6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A402-BCD3-4727-AE86-AAB096AFCBC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EF5-93A9-4A8E-A694-35FCB944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087370"/>
            <a:ext cx="8839199" cy="144655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687303" y="485531"/>
            <a:ext cx="7924800" cy="809244"/>
          </a:xfrm>
          <a:prstGeom prst="bevel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Unnoyan kormo kando mulok bivinno cobi" title="cobi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02773"/>
            <a:ext cx="5683603" cy="355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6818584481_4b62a8f0d3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66333"/>
            <a:ext cx="3733800" cy="4351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5638800"/>
            <a:ext cx="28003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ZvuwZ Kvco eyb‡Q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62" y="5691461"/>
            <a:ext cx="46291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Kzgvi gvwUi cvwZj ˆZwi K‡i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3520" y="175846"/>
            <a:ext cx="59740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SutonnyMJ" pitchFamily="2" charset="0"/>
              </a:rPr>
              <a:t>evsjv</a:t>
            </a:r>
            <a:r>
              <a:rPr lang="en-US" sz="4000" dirty="0" smtClean="0">
                <a:latin typeface="SutonnyMJ" pitchFamily="2" charset="0"/>
              </a:rPr>
              <a:t>‡`‡</a:t>
            </a:r>
            <a:r>
              <a:rPr lang="en-US" sz="4000" dirty="0" err="1" smtClean="0">
                <a:latin typeface="SutonnyMJ" pitchFamily="2" charset="0"/>
              </a:rPr>
              <a:t>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MÖvgxb</a:t>
            </a:r>
            <a:r>
              <a:rPr lang="en-US" sz="4000" dirty="0" smtClean="0">
                <a:latin typeface="SutonnyMJ" pitchFamily="2" charset="0"/>
              </a:rPr>
              <a:t> A_©</a:t>
            </a:r>
            <a:r>
              <a:rPr lang="en-US" sz="4000" dirty="0" err="1" smtClean="0">
                <a:latin typeface="SutonnyMJ" pitchFamily="2" charset="0"/>
              </a:rPr>
              <a:t>bxwZ</a:t>
            </a:r>
            <a:r>
              <a:rPr lang="en-US" sz="4000" dirty="0" smtClean="0">
                <a:latin typeface="SutonnyMJ" pitchFamily="2" charset="0"/>
              </a:rPr>
              <a:t>: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10" name="Picture 9" descr="Bogra-Kumar-BG201703310914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53557"/>
            <a:ext cx="3484880" cy="4414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41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(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9" y="571500"/>
            <a:ext cx="4426616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15" y="571500"/>
            <a:ext cx="3657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14400" y="5812304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গ্রাম্য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হাট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7230" y="5730329"/>
            <a:ext cx="3429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gvwUi cyZzj ˆZwi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engal-to-increase-fish-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62000"/>
            <a:ext cx="434339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3200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‡R‡j gvQ ai‡Q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659" y="5490445"/>
            <a:ext cx="4495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K…lK Rwg Pvl K‡i dmj djv‡Q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95" y="762000"/>
            <a:ext cx="4361450" cy="46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201304"/>
            <a:ext cx="6248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atin typeface="SutonnyMJ" pitchFamily="2" charset="0"/>
              </a:rPr>
              <a:t> kn‡ii A_©bxwZi ¸iæZ¡: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8" y="4255325"/>
            <a:ext cx="877262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 evsjv‡`‡k †gvU RbmsL¨vi cªvq wÎk kZvsk knivÂ‡j evm K‡i|ivRavbx XvKv,e›`I bMix PU&amp;ªMÖvg, wkí kni bvivqbMÄ I Lyjbvq evm K‡i wecyj msL¨K gvbyl|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18" y="1262219"/>
            <a:ext cx="4205288" cy="2928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5416"/>
            <a:ext cx="4267200" cy="29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138" y="3752910"/>
            <a:ext cx="8616462" cy="26776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SutonnyMJ" pitchFamily="2" charset="0"/>
              </a:rPr>
              <a:t>†</a:t>
            </a:r>
            <a:r>
              <a:rPr lang="en-US" sz="3600" dirty="0" err="1">
                <a:latin typeface="SutonnyMJ" pitchFamily="2" charset="0"/>
              </a:rPr>
              <a:t>eu‡P</a:t>
            </a:r>
            <a:r>
              <a:rPr lang="en-US" sz="3600" dirty="0">
                <a:latin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</a:rPr>
              <a:t>vKvi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Mixe</a:t>
            </a:r>
            <a:r>
              <a:rPr lang="en-US" sz="3600" dirty="0">
                <a:latin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RxweKv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অবল্বন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হয়</a:t>
            </a:r>
            <a:r>
              <a:rPr lang="en-US" sz="2400" dirty="0" smtClean="0">
                <a:latin typeface="SutonnyMJ" pitchFamily="2" charset="0"/>
              </a:rPr>
              <a:t>। </a:t>
            </a:r>
            <a:r>
              <a:rPr lang="en-US" sz="3600" dirty="0" smtClean="0">
                <a:latin typeface="SutonnyMJ" pitchFamily="2" charset="0"/>
              </a:rPr>
              <a:t>wkícwZ,e¨emvqx,</a:t>
            </a:r>
            <a:r>
              <a:rPr lang="en-US" sz="3600" dirty="0" err="1" smtClean="0">
                <a:latin typeface="SutonnyMJ" pitchFamily="2" charset="0"/>
              </a:rPr>
              <a:t>PvKwiRxex</a:t>
            </a:r>
            <a:r>
              <a:rPr lang="en-US" sz="3600" dirty="0" smtClean="0">
                <a:latin typeface="SutonnyMJ" pitchFamily="2" charset="0"/>
              </a:rPr>
              <a:t>,‡</a:t>
            </a:r>
            <a:r>
              <a:rPr lang="en-US" sz="3600" dirty="0" err="1">
                <a:latin typeface="SutonnyMJ" pitchFamily="2" charset="0"/>
              </a:rPr>
              <a:t>ckvRxex,kÖgxK,w`bgRyi,ew¯Íevmx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mevB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wg‡jB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kn‡ii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kn‡ii</a:t>
            </a:r>
            <a:r>
              <a:rPr lang="en-US" sz="3600" dirty="0">
                <a:latin typeface="SutonnyMJ" pitchFamily="2" charset="0"/>
              </a:rPr>
              <a:t> A_©‰</a:t>
            </a:r>
            <a:r>
              <a:rPr lang="en-US" sz="3600" dirty="0" err="1">
                <a:latin typeface="SutonnyMJ" pitchFamily="2" charset="0"/>
              </a:rPr>
              <a:t>bwZK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Rxeb‡K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mPj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iv‡L</a:t>
            </a:r>
            <a:r>
              <a:rPr lang="en-US" sz="3600" dirty="0">
                <a:latin typeface="SutonnyMJ" pitchFamily="2" charset="0"/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02" y="433861"/>
            <a:ext cx="1720515" cy="2640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3" y="515798"/>
            <a:ext cx="1801926" cy="2422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423556"/>
            <a:ext cx="1556921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14" y="28074"/>
            <a:ext cx="1628775" cy="3128210"/>
          </a:xfrm>
          <a:prstGeom prst="rect">
            <a:avLst/>
          </a:prstGeom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449" y="430853"/>
            <a:ext cx="1626053" cy="264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400" y="3352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শিল্প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পতি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চাকরি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জীবি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পেশাজীবি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দিনমজুর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বস্তিবাসি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794" y="153352"/>
            <a:ext cx="8686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evsjv‡`‡ki A_©bxwZ g~jZ K…wlwbf©i| K…wli cvkvcvwk wkí I e¨emv evwbR¨ cÖmvi jvf K‡i‡Q| †`‡k ivóªxq gvwjKvbvq wKQz wkí KviLvbv,‡ijI moK e¨e¯’v i‡q‡Q|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1" y="4551353"/>
            <a:ext cx="2851013" cy="2114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9" y="2083786"/>
            <a:ext cx="2924175" cy="2562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82" y="2058704"/>
            <a:ext cx="2862069" cy="2523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51" y="2091741"/>
            <a:ext cx="3048000" cy="2562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5" y="4645873"/>
            <a:ext cx="2847975" cy="2039673"/>
          </a:xfrm>
          <a:prstGeom prst="rect">
            <a:avLst/>
          </a:prstGeom>
        </p:spPr>
      </p:pic>
      <p:pic>
        <p:nvPicPr>
          <p:cNvPr id="12" name="Picture 11" descr="image(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7" y="4423613"/>
            <a:ext cx="3389941" cy="23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604" y="5410200"/>
            <a:ext cx="867878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গার্মেন্স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লাভ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</a:t>
            </a:r>
            <a:r>
              <a:rPr lang="en-US" sz="3200" dirty="0" smtClean="0"/>
              <a:t>, </a:t>
            </a:r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অর্থনীতিতে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বিরাট</a:t>
            </a:r>
            <a:r>
              <a:rPr lang="en-US" sz="3200" dirty="0" smtClean="0"/>
              <a:t> </a:t>
            </a:r>
            <a:r>
              <a:rPr lang="en-US" sz="3200" dirty="0" err="1" smtClean="0"/>
              <a:t>ভূমিকা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রাখছে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46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" y="508474"/>
            <a:ext cx="8610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‡Kvb mgvR ev Rb‡Mvôx mvavibZ †h ai‡bi A_©</a:t>
            </a:r>
            <a:r>
              <a:rPr lang="en-US" sz="3600" dirty="0" err="1" smtClean="0">
                <a:latin typeface="SutonnyMJ" pitchFamily="2" charset="0"/>
              </a:rPr>
              <a:t>bxwZ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কাজ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Rxeb</a:t>
            </a:r>
            <a:r>
              <a:rPr lang="en-US" sz="3600" dirty="0" smtClean="0">
                <a:latin typeface="SutonnyMJ" pitchFamily="2" charset="0"/>
              </a:rPr>
              <a:t> avib K‡i Zv‡KB H mgv‡Ri Rb‡Mvôxi A_‰bwZK Rxebaviv e‡j|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883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MÖvgvÂ‡ji AwaKvsk gvbyl K…wlRxex|Rwg‡Z Pvl K‡i  Zviv km¨ Drcv`b K‡i|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8" name="Picture 7" descr="image-8329-66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2800"/>
            <a:ext cx="4038600" cy="296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7011"/>
            <a:ext cx="3962400" cy="30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" y="17585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123" y="169985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91851"/>
            <a:ext cx="838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উন্নয়নের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সম্ভাবনা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361001"/>
            <a:ext cx="73152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3200" dirty="0" smtClean="0"/>
              <a:t>ক)  </a:t>
            </a:r>
            <a:r>
              <a:rPr lang="en-US" sz="3200" dirty="0" err="1" smtClean="0"/>
              <a:t>জনসংখ্যাকে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জনসম্পদে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পরিণত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  (খ)  </a:t>
            </a:r>
            <a:r>
              <a:rPr lang="en-US" sz="3200" dirty="0" err="1" smtClean="0"/>
              <a:t>কৃষির</a:t>
            </a:r>
            <a:r>
              <a:rPr lang="en-US" sz="3200" dirty="0" smtClean="0"/>
              <a:t>  </a:t>
            </a:r>
            <a:r>
              <a:rPr lang="en-US" sz="3200" dirty="0" err="1" smtClean="0"/>
              <a:t>উন্নতি</a:t>
            </a:r>
            <a:r>
              <a:rPr lang="en-US" sz="3200" dirty="0" smtClean="0"/>
              <a:t>                                               (গ)  </a:t>
            </a:r>
            <a:r>
              <a:rPr lang="en-US" sz="3200" dirty="0" err="1" smtClean="0"/>
              <a:t>প্রকৃতিক</a:t>
            </a:r>
            <a:r>
              <a:rPr lang="en-US" sz="3200" dirty="0" smtClean="0"/>
              <a:t>  </a:t>
            </a:r>
            <a:r>
              <a:rPr lang="en-US" sz="3200" dirty="0" err="1" smtClean="0"/>
              <a:t>সম্পদের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                      (ঘ)  </a:t>
            </a:r>
            <a:r>
              <a:rPr lang="en-US" sz="3200" dirty="0" err="1" smtClean="0"/>
              <a:t>শিল্পের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প্রসার</a:t>
            </a:r>
            <a:r>
              <a:rPr lang="en-US" sz="3200" dirty="0" smtClean="0"/>
              <a:t>                                                (ঙ)   </a:t>
            </a:r>
            <a:r>
              <a:rPr lang="en-US" sz="3200" dirty="0" err="1" smtClean="0"/>
              <a:t>অবকাঠামো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নির্মাণ</a:t>
            </a:r>
            <a:r>
              <a:rPr lang="en-US" sz="3200" dirty="0" smtClean="0"/>
              <a:t>                                      (চ)   </a:t>
            </a:r>
            <a:r>
              <a:rPr lang="en-US" sz="3200" dirty="0" err="1" smtClean="0"/>
              <a:t>পরিকল্পনা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প্রণয়ন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বাস্তবায়ন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2475"/>
            <a:ext cx="2539290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359308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9" y="1371339"/>
            <a:ext cx="2594812" cy="1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" y="17585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123" y="169985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422" y="473242"/>
            <a:ext cx="7848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জনসমষ্টিকে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মানবসম্পদে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পরিণত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উপায়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3031" y="1752600"/>
            <a:ext cx="8023765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(ক) </a:t>
            </a:r>
            <a:r>
              <a:rPr lang="en-US" sz="2800" dirty="0" err="1" smtClean="0"/>
              <a:t>মানসম্পন্ন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কর্মমূখীশিক্ষাদান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(খ) </a:t>
            </a:r>
            <a:r>
              <a:rPr lang="en-US" sz="2800" dirty="0" err="1" smtClean="0"/>
              <a:t>প্রযুক্তিগত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জ্ঞান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প্রয়োগে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r>
              <a:rPr lang="en-US" sz="2800" dirty="0" smtClean="0"/>
              <a:t>        (গ)  </a:t>
            </a:r>
            <a:r>
              <a:rPr lang="en-US" sz="2800" dirty="0" err="1" smtClean="0"/>
              <a:t>পেষাগত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প্রশিক্ষনদান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দক্ষতা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                                                                         (ঘ)  </a:t>
            </a:r>
            <a:r>
              <a:rPr lang="en-US" sz="2800" dirty="0" err="1" smtClean="0"/>
              <a:t>উৎপাদনমুখী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প্রশিক্ষন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    (ঙ)  </a:t>
            </a:r>
            <a:r>
              <a:rPr lang="en-US" sz="2800" dirty="0" err="1" smtClean="0"/>
              <a:t>উৎপাদনমুখী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মূলধন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খাটানোর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কৌশল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শিক্ষাদান</a:t>
            </a:r>
            <a:r>
              <a:rPr lang="en-US" sz="2800" dirty="0" smtClean="0"/>
              <a:t>                                                                                    (চ)  </a:t>
            </a:r>
            <a:r>
              <a:rPr lang="en-US" sz="2800" dirty="0" err="1" smtClean="0"/>
              <a:t>উদ্ভাবনী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                            (ছ)  </a:t>
            </a:r>
            <a:r>
              <a:rPr lang="en-US" sz="2800" dirty="0" err="1" smtClean="0"/>
              <a:t>উন্নত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সাস্থ্য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বাসস্থানের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নিশ্চয়তা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(জ)   </a:t>
            </a:r>
            <a:r>
              <a:rPr lang="en-US" sz="2800" dirty="0" err="1" smtClean="0"/>
              <a:t>ব্যাপক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কর্মসংস্থান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462" y="220663"/>
            <a:ext cx="28956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4862" y="400696"/>
            <a:ext cx="5486400" cy="30124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5262" y="6340475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0662" y="4006850"/>
            <a:ext cx="8686800" cy="269875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দিপ্তী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ছালেহ্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জহুর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কর্পোরেশন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01811812150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E-mail id- diptid৬৬৫৥gmail.com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41" y="1006109"/>
            <a:ext cx="2162442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3" y="17585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123" y="169985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1857275" y="324589"/>
            <a:ext cx="5334000" cy="868778"/>
          </a:xfrm>
          <a:prstGeom prst="star3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0218" y="357753"/>
            <a:ext cx="24400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মূল্যায়ণ</a:t>
            </a:r>
            <a:r>
              <a:rPr lang="en-US" sz="4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17" y="1517037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অর্থনীতিতে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শতাংশ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3291" y="2143520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400" dirty="0" smtClean="0"/>
              <a:t>ক)  ২০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(খ) ২১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(গ) ২২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(ঘ)  ২৩ </a:t>
            </a:r>
            <a:r>
              <a:rPr lang="en-US" sz="2400" dirty="0" err="1" smtClean="0"/>
              <a:t>শতাংশ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1" y="2767043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</a:t>
            </a:r>
            <a:r>
              <a:rPr lang="en-US" sz="2800" dirty="0" err="1" smtClean="0"/>
              <a:t>বাংলাদেশে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কাঁচামালের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অন্যতম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কোনটি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1207" y="3400830"/>
            <a:ext cx="87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কৃষিখাত</a:t>
            </a:r>
            <a:r>
              <a:rPr lang="en-US" sz="2400" dirty="0" smtClean="0"/>
              <a:t>  (খ)  </a:t>
            </a:r>
            <a:r>
              <a:rPr lang="en-US" sz="2400" dirty="0" err="1" smtClean="0"/>
              <a:t>আমদানিখাত</a:t>
            </a:r>
            <a:r>
              <a:rPr lang="en-US" sz="2400" dirty="0" smtClean="0"/>
              <a:t>  (গ) </a:t>
            </a:r>
            <a:r>
              <a:rPr lang="en-US" sz="2400" dirty="0" err="1" smtClean="0"/>
              <a:t>শিল্পিখাত</a:t>
            </a:r>
            <a:r>
              <a:rPr lang="en-US" sz="2400" dirty="0" smtClean="0"/>
              <a:t>  (ঘ) </a:t>
            </a:r>
            <a:r>
              <a:rPr lang="en-US" sz="2400" dirty="0" err="1" smtClean="0"/>
              <a:t>সেবাখাত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914" y="4035681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৩/ </a:t>
            </a:r>
            <a:r>
              <a:rPr lang="en-US" sz="2800" dirty="0" err="1" smtClean="0"/>
              <a:t>মাটির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হাড়ি-পাতিল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" y="522104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৪/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শতাংশ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শহরাঞ্চলেবাস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?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7407" y="462817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জেলে</a:t>
            </a:r>
            <a:r>
              <a:rPr lang="en-US" sz="2400" dirty="0" smtClean="0"/>
              <a:t>  (খ) </a:t>
            </a:r>
            <a:r>
              <a:rPr lang="en-US" sz="2400" dirty="0" err="1" smtClean="0"/>
              <a:t>তাঁতি</a:t>
            </a:r>
            <a:r>
              <a:rPr lang="en-US" sz="2400" dirty="0" smtClean="0"/>
              <a:t> (গ)  </a:t>
            </a:r>
            <a:r>
              <a:rPr lang="en-US" sz="2400" dirty="0" err="1" smtClean="0"/>
              <a:t>কুমার</a:t>
            </a:r>
            <a:r>
              <a:rPr lang="en-US" sz="2400" dirty="0" smtClean="0"/>
              <a:t>  (ঘ)  </a:t>
            </a:r>
            <a:r>
              <a:rPr lang="en-US" sz="2400" dirty="0" err="1" smtClean="0"/>
              <a:t>ধোপা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1752600" y="5926215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11880" y="4727177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2607" y="3530953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2607" y="2252129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2797" y="5799360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২০  (খ)  ৩০  (গ)  ৪০  (ঘ)  ৫০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5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1692" y="4953000"/>
            <a:ext cx="81353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বাংলাদেশের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গ্রাম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শহরের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অর্থনৈতিক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গুরুত্ব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আলোচনা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তুমি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কিভাবে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আর্থিক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উন্নতি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করবে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1316397"/>
            <a:ext cx="8229600" cy="3521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9311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62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128" y="3048000"/>
            <a:ext cx="85808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491" y="204399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flipH="1">
            <a:off x="914400" y="2856139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5900280" y="5866420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Garments er cobi" title="Sholp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61" y="279065"/>
            <a:ext cx="4201512" cy="240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 flipH="1">
            <a:off x="5686632" y="2848604"/>
            <a:ext cx="1658293" cy="431637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6" descr="jwellary er dikan" title="busin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1" y="3331250"/>
            <a:ext cx="4191000" cy="271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13"/>
          <p:cNvSpPr/>
          <p:nvPr/>
        </p:nvSpPr>
        <p:spPr>
          <a:xfrm flipH="1">
            <a:off x="1066800" y="6074454"/>
            <a:ext cx="160020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Dhan Utahanor cobi" title="Cob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8" y="309886"/>
            <a:ext cx="4081373" cy="25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Sasto sebar cobi" title="cobi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91" y="3395915"/>
            <a:ext cx="3898717" cy="246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6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02104"/>
            <a:ext cx="79700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আজকের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শিরোনাম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বাংলাদেশের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অর্থনীতি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– ১ও২,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পৃষ্ঠা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- ৫৫-৫৮</a:t>
            </a:r>
            <a:endParaRPr lang="en-US" sz="4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6" descr="Bogra-Kumar-BG20170331091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72390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66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 description available.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4687" r="4807" b="23678"/>
          <a:stretch/>
        </p:blipFill>
        <p:spPr bwMode="auto">
          <a:xfrm>
            <a:off x="366346" y="457200"/>
            <a:ext cx="2695575" cy="5676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No description available.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17187" r="13943" b="17428"/>
          <a:stretch/>
        </p:blipFill>
        <p:spPr bwMode="auto">
          <a:xfrm>
            <a:off x="6120782" y="489284"/>
            <a:ext cx="2486025" cy="5676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No description available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9375" r="21635" b="25721"/>
          <a:stretch/>
        </p:blipFill>
        <p:spPr bwMode="auto">
          <a:xfrm>
            <a:off x="3344723" y="457200"/>
            <a:ext cx="2455435" cy="5676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7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-743203" y="3276600"/>
            <a:ext cx="10242625" cy="124921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81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24063" y="2194791"/>
            <a:ext cx="8056877" cy="124921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81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-247532" y="4343400"/>
            <a:ext cx="8332649" cy="1100216"/>
          </a:xfrm>
          <a:prstGeom prst="homePlate">
            <a:avLst>
              <a:gd name="adj" fmla="val 18865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1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1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1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622" y="228600"/>
            <a:ext cx="8464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7674" y="164118"/>
            <a:ext cx="7315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SutonnyMJ" pitchFamily="2" charset="0"/>
              </a:rPr>
              <a:t>evsjv‡`‡ki A_©bxwZi LvZ mg~n:- 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61" y="5396949"/>
            <a:ext cx="8915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K…wl:- avb,cvU,Pv, Wvj, iwekm¨,kvKmwâIdjg~j cïcvjb, grm¨Pvl cÖf…wZ|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0354" y="1760914"/>
            <a:ext cx="1181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ডাল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1081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ধান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7984" y="3168814"/>
            <a:ext cx="1612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শাকসব্জি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6043" y="3243822"/>
            <a:ext cx="12811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ফলমূল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0846" y="1752600"/>
            <a:ext cx="1140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পাট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1602" y="1752600"/>
            <a:ext cx="678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চা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8159" y="1760914"/>
            <a:ext cx="2082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রবিশস্য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7753" y="3160593"/>
            <a:ext cx="1603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পশুপালন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587" y="3205435"/>
            <a:ext cx="17178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মৎস্যচাষ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16" y="1119289"/>
            <a:ext cx="1419668" cy="1635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9" y="1168343"/>
            <a:ext cx="1392494" cy="16516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64" y="3005678"/>
            <a:ext cx="2291523" cy="2403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5" y="3044942"/>
            <a:ext cx="2372418" cy="23744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1" y="1203869"/>
            <a:ext cx="1405689" cy="1673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67" y="1188115"/>
            <a:ext cx="1943733" cy="1516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59" y="1291530"/>
            <a:ext cx="1268623" cy="1590864"/>
          </a:xfrm>
          <a:prstGeom prst="rect">
            <a:avLst/>
          </a:prstGeom>
        </p:spPr>
      </p:pic>
      <p:pic>
        <p:nvPicPr>
          <p:cNvPr id="24" name="Picture 23" descr="Bengal-to-increase-fish-pr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25" y="3119948"/>
            <a:ext cx="2331926" cy="232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89" y="2993647"/>
            <a:ext cx="1970605" cy="24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230" y="4635077"/>
            <a:ext cx="8923762" cy="212365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latin typeface="SutonnyMJ" pitchFamily="2" charset="0"/>
              </a:rPr>
              <a:t>wkí</a:t>
            </a:r>
            <a:r>
              <a:rPr lang="en-US" sz="4400" dirty="0">
                <a:latin typeface="SutonnyMJ" pitchFamily="2" charset="0"/>
              </a:rPr>
              <a:t>:-</a:t>
            </a:r>
            <a:r>
              <a:rPr lang="en-US" sz="4400" dirty="0" err="1">
                <a:latin typeface="SutonnyMJ" pitchFamily="2" charset="0"/>
              </a:rPr>
              <a:t>we`y¨r,M¨vm,LwbR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m¤ú</a:t>
            </a:r>
            <a:r>
              <a:rPr lang="en-US" sz="4400" dirty="0">
                <a:latin typeface="SutonnyMJ" pitchFamily="2" charset="0"/>
              </a:rPr>
              <a:t>`,`</a:t>
            </a:r>
            <a:r>
              <a:rPr lang="en-US" sz="4400" dirty="0" err="1">
                <a:latin typeface="SutonnyMJ" pitchFamily="2" charset="0"/>
              </a:rPr>
              <a:t>vjvb‡KvVv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wbg©vb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KvMR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Kj</a:t>
            </a:r>
            <a:r>
              <a:rPr lang="en-US" sz="4400" dirty="0">
                <a:latin typeface="SutonnyMJ" pitchFamily="2" charset="0"/>
              </a:rPr>
              <a:t>,‡</a:t>
            </a:r>
            <a:r>
              <a:rPr lang="en-US" sz="4400" dirty="0" err="1">
                <a:latin typeface="SutonnyMJ" pitchFamily="2" charset="0"/>
              </a:rPr>
              <a:t>cvkvK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wkí,AvmevecÎ</a:t>
            </a:r>
            <a:r>
              <a:rPr lang="en-US" sz="4400" dirty="0">
                <a:latin typeface="SutonnyMJ" pitchFamily="2" charset="0"/>
              </a:rPr>
              <a:t> ˆ</a:t>
            </a:r>
            <a:r>
              <a:rPr lang="en-US" sz="4400" dirty="0" err="1">
                <a:latin typeface="SutonnyMJ" pitchFamily="2" charset="0"/>
              </a:rPr>
              <a:t>Zwi,wPwbi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Kj</a:t>
            </a:r>
            <a:r>
              <a:rPr lang="en-US" sz="4400" dirty="0" smtClean="0">
                <a:latin typeface="SutonnyMJ" pitchFamily="2" charset="0"/>
              </a:rPr>
              <a:t>  </a:t>
            </a:r>
            <a:r>
              <a:rPr lang="en-US" sz="4400" dirty="0" err="1">
                <a:latin typeface="SutonnyMJ" pitchFamily="2" charset="0"/>
              </a:rPr>
              <a:t>cÖf</a:t>
            </a:r>
            <a:r>
              <a:rPr lang="en-US" sz="4400" dirty="0">
                <a:latin typeface="SutonnyMJ" pitchFamily="2" charset="0"/>
              </a:rPr>
              <a:t>…</a:t>
            </a:r>
            <a:r>
              <a:rPr lang="en-US" sz="4400" dirty="0" err="1">
                <a:latin typeface="SutonnyMJ" pitchFamily="2" charset="0"/>
              </a:rPr>
              <a:t>wZ</a:t>
            </a:r>
            <a:r>
              <a:rPr lang="en-US" sz="4400" dirty="0">
                <a:latin typeface="SutonnyMJ" pitchFamily="2" charset="0"/>
              </a:rPr>
              <a:t>|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628" y="918597"/>
            <a:ext cx="123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বিদু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ৎ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038" y="3136398"/>
            <a:ext cx="186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কাগজ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কল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6912" y="3265232"/>
            <a:ext cx="22070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পোশাক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2522" y="918597"/>
            <a:ext cx="123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গ্যাস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6163" y="3242180"/>
            <a:ext cx="28581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আসবাবপত্র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তৈরি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599" y="846702"/>
            <a:ext cx="18428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খনিজ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সম্পদ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3589" y="931861"/>
            <a:ext cx="20432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দালানকোঠা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8981" y="3438527"/>
            <a:ext cx="1233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চিনি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কল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182595"/>
            <a:ext cx="1837162" cy="1989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35" y="164869"/>
            <a:ext cx="1893250" cy="2018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869"/>
            <a:ext cx="1942988" cy="2347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97" y="164869"/>
            <a:ext cx="1779344" cy="2102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" y="2492000"/>
            <a:ext cx="1775804" cy="19735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46" y="2466196"/>
            <a:ext cx="1931809" cy="1993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55" y="2476078"/>
            <a:ext cx="2425721" cy="1983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76" y="2787948"/>
            <a:ext cx="2248371" cy="18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466" y="4824251"/>
            <a:ext cx="8279003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</a:rPr>
              <a:t>mevLvZ</a:t>
            </a:r>
            <a:r>
              <a:rPr lang="en-US" sz="3600" dirty="0">
                <a:latin typeface="SutonnyMJ" pitchFamily="2" charset="0"/>
              </a:rPr>
              <a:t>:- </a:t>
            </a:r>
            <a:r>
              <a:rPr lang="en-US" sz="3600" dirty="0" err="1">
                <a:latin typeface="SutonnyMJ" pitchFamily="2" charset="0"/>
              </a:rPr>
              <a:t>wkÿv</a:t>
            </a:r>
            <a:r>
              <a:rPr lang="en-US" sz="3600" dirty="0">
                <a:latin typeface="SutonnyMJ" pitchFamily="2" charset="0"/>
              </a:rPr>
              <a:t>, mv¯’¨, Avevmb,</a:t>
            </a:r>
            <a:r>
              <a:rPr lang="en-US" sz="3600" dirty="0" err="1">
                <a:latin typeface="SutonnyMJ" pitchFamily="2" charset="0"/>
              </a:rPr>
              <a:t>cwienb</a:t>
            </a:r>
            <a:r>
              <a:rPr lang="en-US" sz="3600" dirty="0">
                <a:latin typeface="SutonnyMJ" pitchFamily="2" charset="0"/>
              </a:rPr>
              <a:t>,‡</a:t>
            </a:r>
            <a:r>
              <a:rPr lang="en-US" sz="3600" dirty="0" err="1">
                <a:latin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e¨ve</a:t>
            </a:r>
            <a:r>
              <a:rPr lang="en-US" sz="3600" dirty="0">
                <a:latin typeface="SutonnyMJ" pitchFamily="2" charset="0"/>
              </a:rPr>
              <a:t>¯’v, </a:t>
            </a:r>
            <a:r>
              <a:rPr lang="en-US" sz="3600" dirty="0" err="1">
                <a:latin typeface="SutonnyMJ" pitchFamily="2" charset="0"/>
              </a:rPr>
              <a:t>e¨vsK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exgv</a:t>
            </a:r>
            <a:r>
              <a:rPr lang="en-US" sz="3600" dirty="0">
                <a:latin typeface="SutonnyMJ" pitchFamily="2" charset="0"/>
              </a:rPr>
              <a:t>, RbcÖkvmb,</a:t>
            </a:r>
            <a:r>
              <a:rPr lang="en-US" sz="3600" dirty="0" err="1">
                <a:latin typeface="SutonnyMJ" pitchFamily="2" charset="0"/>
              </a:rPr>
              <a:t>AvBb</a:t>
            </a:r>
            <a:r>
              <a:rPr lang="en-US" sz="3600" dirty="0">
                <a:latin typeface="SutonnyMJ" pitchFamily="2" charset="0"/>
              </a:rPr>
              <a:t>-k„•</a:t>
            </a:r>
            <a:r>
              <a:rPr lang="en-US" sz="3600" dirty="0" err="1">
                <a:latin typeface="SutonnyMJ" pitchFamily="2" charset="0"/>
              </a:rPr>
              <a:t>Ljv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BZvw</a:t>
            </a:r>
            <a:r>
              <a:rPr lang="en-US" sz="3600" dirty="0">
                <a:latin typeface="SutonnyMJ" pitchFamily="2" charset="0"/>
              </a:rPr>
              <a:t>` †</a:t>
            </a:r>
            <a:r>
              <a:rPr lang="en-US" sz="3600" dirty="0" err="1">
                <a:latin typeface="SutonnyMJ" pitchFamily="2" charset="0"/>
              </a:rPr>
              <a:t>mev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LvZ</a:t>
            </a:r>
            <a:r>
              <a:rPr lang="en-US" sz="3600" dirty="0">
                <a:latin typeface="SutonnyMJ" pitchFamily="2" charset="0"/>
              </a:rPr>
              <a:t>|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6496" y="784173"/>
            <a:ext cx="1314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স্বাস্থ্য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571" y="845873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শিক্ষা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671" y="719166"/>
            <a:ext cx="1981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আবাসন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6114" y="889576"/>
            <a:ext cx="2000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পরিবহন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8026" y="3226994"/>
            <a:ext cx="18772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জনপ্রশাসন</a:t>
            </a:r>
            <a:endParaRPr lang="en-US" sz="28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795" y="3545531"/>
            <a:ext cx="24688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যোগাযোগ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3259" y="2868836"/>
            <a:ext cx="12926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ব্যাংক</a:t>
            </a:r>
            <a:r>
              <a:rPr lang="en-US" sz="28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বীমা</a:t>
            </a:r>
            <a:endParaRPr lang="en-US" sz="28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2017" y="2900158"/>
            <a:ext cx="1959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আইন-শৃঙ্খলা</a:t>
            </a:r>
            <a:endParaRPr lang="en-US" sz="28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4" y="460022"/>
            <a:ext cx="1692273" cy="1840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88" y="477911"/>
            <a:ext cx="1546602" cy="17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52" y="405247"/>
            <a:ext cx="1974549" cy="1797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99" y="389008"/>
            <a:ext cx="2263924" cy="1667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" y="2606809"/>
            <a:ext cx="2325988" cy="2053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85" y="2347053"/>
            <a:ext cx="2032831" cy="2117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57" y="2459199"/>
            <a:ext cx="2145056" cy="2201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62" y="2245302"/>
            <a:ext cx="1608056" cy="25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11722</TotalTime>
  <Words>615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Windows User</cp:lastModifiedBy>
  <cp:revision>876</cp:revision>
  <dcterms:created xsi:type="dcterms:W3CDTF">2006-08-16T00:00:00Z</dcterms:created>
  <dcterms:modified xsi:type="dcterms:W3CDTF">2020-10-05T10:15:02Z</dcterms:modified>
</cp:coreProperties>
</file>