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257" r:id="rId3"/>
    <p:sldId id="28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5" r:id="rId20"/>
    <p:sldId id="276" r:id="rId21"/>
    <p:sldId id="278" r:id="rId22"/>
    <p:sldId id="274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>
      <p:cViewPr varScale="1">
        <p:scale>
          <a:sx n="81" d="100"/>
          <a:sy n="81" d="100"/>
        </p:scale>
        <p:origin x="10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7F144-D6F2-47F3-A550-1FE6506C13EE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9519B-4491-462F-8945-88FEE618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99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1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5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7585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98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6244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24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40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9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3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6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5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4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8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9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2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19800"/>
            <a:ext cx="5482936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Demi Cond" pitchFamily="34" charset="0"/>
              </a:rPr>
              <a:t>               </a:t>
            </a:r>
            <a:r>
              <a:rPr lang="en-US" sz="4000" b="1" dirty="0" smtClean="0">
                <a:solidFill>
                  <a:srgbClr val="002060"/>
                </a:solidFill>
              </a:rPr>
              <a:t>Good Morning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4" y="609600"/>
            <a:ext cx="8763000" cy="541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2286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23455"/>
            <a:ext cx="3657600" cy="32766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71500" y="4103077"/>
            <a:ext cx="388620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Dr. </a:t>
            </a:r>
            <a:r>
              <a:rPr lang="en-US" sz="2400" b="1" dirty="0" err="1" smtClean="0"/>
              <a:t>Khastagir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Govt.Girls</a:t>
            </a:r>
            <a:r>
              <a:rPr lang="en-US" sz="2400" b="1" dirty="0" smtClean="0"/>
              <a:t> High School, </a:t>
            </a:r>
            <a:r>
              <a:rPr lang="en-US" sz="2400" b="1" dirty="0"/>
              <a:t>C</a:t>
            </a:r>
            <a:r>
              <a:rPr lang="en-US" sz="2400" b="1" dirty="0" smtClean="0"/>
              <a:t>hittagong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65073" y="4114800"/>
            <a:ext cx="4038600" cy="138499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She was a meritorious</a:t>
            </a:r>
          </a:p>
          <a:p>
            <a:r>
              <a:rPr lang="en-US" sz="2800" b="1" dirty="0" smtClean="0"/>
              <a:t>Student this School.</a:t>
            </a:r>
          </a:p>
          <a:p>
            <a:endParaRPr lang="en-US" sz="2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087147"/>
            <a:ext cx="19907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97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8001000" cy="3962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90600" y="4724400"/>
            <a:ext cx="75438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She studied at Eden </a:t>
            </a:r>
            <a:r>
              <a:rPr lang="en-US" sz="3200" b="1" dirty="0" err="1" smtClean="0"/>
              <a:t>College,Dhaka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8386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038600"/>
            <a:ext cx="7848600" cy="1877437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smtClean="0"/>
              <a:t>She finally graduated in philosophy with distinction from </a:t>
            </a:r>
            <a:r>
              <a:rPr lang="en-US" sz="2800" b="1" err="1" smtClean="0"/>
              <a:t>Bathune</a:t>
            </a:r>
            <a:r>
              <a:rPr lang="en-US" sz="2800" b="1" smtClean="0"/>
              <a:t> College in </a:t>
            </a:r>
            <a:r>
              <a:rPr lang="en-US" sz="2800" b="1" err="1" smtClean="0"/>
              <a:t>kolkata</a:t>
            </a:r>
            <a:r>
              <a:rPr lang="en-US" sz="2800" b="1" smtClean="0"/>
              <a:t>. In her college   days, </a:t>
            </a:r>
            <a:r>
              <a:rPr lang="en-US" sz="2800" b="1" err="1" smtClean="0"/>
              <a:t>Pritilata</a:t>
            </a:r>
            <a:r>
              <a:rPr lang="en-US" sz="2800" b="1" smtClean="0"/>
              <a:t> was an activist in the anti British movement</a:t>
            </a:r>
            <a:r>
              <a:rPr lang="en-US" sz="3200" b="1" smtClean="0"/>
              <a:t>.</a:t>
            </a:r>
            <a:endParaRPr lang="en-US" sz="3200" b="1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5" b="15682"/>
          <a:stretch/>
        </p:blipFill>
        <p:spPr>
          <a:xfrm>
            <a:off x="1520536" y="685800"/>
            <a:ext cx="6251864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9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7200" y="751539"/>
            <a:ext cx="4572000" cy="5078313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smtClean="0"/>
              <a:t>Her dream : All through her life , she dreamt of two things: a society without gender discrimination, and her motherland without British colonial rule.</a:t>
            </a:r>
            <a:endParaRPr lang="en-US" sz="3600" b="1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51539"/>
            <a:ext cx="3733800" cy="404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73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5" y="228600"/>
            <a:ext cx="3377045" cy="4572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38200" y="5334000"/>
            <a:ext cx="7239000" cy="107721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She received combat training to fight against British rule.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28600"/>
            <a:ext cx="5181600" cy="45720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51666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15" b="9924"/>
          <a:stretch/>
        </p:blipFill>
        <p:spPr>
          <a:xfrm>
            <a:off x="838200" y="838201"/>
            <a:ext cx="3200400" cy="3984172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343400" y="838200"/>
            <a:ext cx="4267200" cy="397031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800" b="1" dirty="0" smtClean="0"/>
              <a:t>Gradually she involved herself in Surya  </a:t>
            </a:r>
            <a:r>
              <a:rPr lang="en-US" sz="2800" b="1" dirty="0" err="1" smtClean="0"/>
              <a:t>Sen’s</a:t>
            </a:r>
            <a:r>
              <a:rPr lang="en-US" sz="2800" b="1" dirty="0" smtClean="0"/>
              <a:t> armed resistance movement. Surya  </a:t>
            </a:r>
            <a:r>
              <a:rPr lang="en-US" sz="2800" b="1" dirty="0" err="1" smtClean="0"/>
              <a:t>Sen</a:t>
            </a:r>
            <a:r>
              <a:rPr lang="en-US" sz="2800" b="1" dirty="0" smtClean="0"/>
              <a:t> was a famous anti British movement organizer and activist in</a:t>
            </a:r>
            <a:r>
              <a:rPr lang="en-US" sz="2800" b="1" dirty="0"/>
              <a:t> </a:t>
            </a:r>
            <a:r>
              <a:rPr lang="en-US" sz="2800" b="1" dirty="0" smtClean="0"/>
              <a:t>Chittagong area that time.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88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7418" y="68759"/>
            <a:ext cx="7189178" cy="113877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</a:t>
            </a:r>
            <a:r>
              <a:rPr lang="en-US" sz="3200" b="1" dirty="0" smtClean="0">
                <a:solidFill>
                  <a:srgbClr val="002060"/>
                </a:solidFill>
              </a:rPr>
              <a:t>Fill the box in Group with correct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  information  of </a:t>
            </a:r>
            <a:r>
              <a:rPr lang="en-US" sz="3200" b="1" dirty="0" err="1">
                <a:solidFill>
                  <a:srgbClr val="002060"/>
                </a:solidFill>
              </a:rPr>
              <a:t>P</a:t>
            </a:r>
            <a:r>
              <a:rPr lang="en-US" sz="3200" b="1" dirty="0" err="1" smtClean="0">
                <a:solidFill>
                  <a:srgbClr val="002060"/>
                </a:solidFill>
              </a:rPr>
              <a:t>ritilata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800402"/>
              </p:ext>
            </p:extLst>
          </p:nvPr>
        </p:nvGraphicFramePr>
        <p:xfrm>
          <a:off x="914400" y="1676400"/>
          <a:ext cx="73152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199"/>
                <a:gridCol w="4191001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Events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Happenings/ Time/place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Birth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parents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Birth plac</a:t>
                      </a:r>
                      <a:r>
                        <a:rPr lang="en-US" sz="2400" b="1" baseline="0" dirty="0" smtClean="0"/>
                        <a:t>e  </a:t>
                      </a:r>
                      <a:endParaRPr lang="en-US" sz="1800" b="1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Secondary </a:t>
                      </a:r>
                      <a:r>
                        <a:rPr lang="en-US" sz="2400" b="1" dirty="0" err="1" smtClean="0"/>
                        <a:t>Edu</a:t>
                      </a:r>
                      <a:r>
                        <a:rPr lang="en-US" sz="2400" b="1" dirty="0" smtClean="0"/>
                        <a:t>.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Higher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Secd</a:t>
                      </a:r>
                      <a:r>
                        <a:rPr lang="en-US" sz="2400" b="1" baseline="0" dirty="0" smtClean="0"/>
                        <a:t>. </a:t>
                      </a:r>
                      <a:r>
                        <a:rPr lang="en-US" sz="2400" b="1" baseline="0" dirty="0" err="1" smtClean="0"/>
                        <a:t>Edu</a:t>
                      </a:r>
                      <a:r>
                        <a:rPr lang="en-US" sz="2400" b="1" baseline="0" dirty="0" smtClean="0"/>
                        <a:t>.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B.A deg.</a:t>
                      </a:r>
                    </a:p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 Her Dream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88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4964"/>
            <a:ext cx="8534400" cy="350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4080164"/>
            <a:ext cx="8077200" cy="200054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This is </a:t>
            </a:r>
            <a:r>
              <a:rPr lang="en-US" sz="2000" b="1" dirty="0" err="1" smtClean="0">
                <a:solidFill>
                  <a:srgbClr val="002060"/>
                </a:solidFill>
              </a:rPr>
              <a:t>Pahartali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E</a:t>
            </a:r>
            <a:r>
              <a:rPr lang="en-US" sz="2000" b="1" dirty="0" smtClean="0">
                <a:solidFill>
                  <a:srgbClr val="002060"/>
                </a:solidFill>
              </a:rPr>
              <a:t>uropean </a:t>
            </a:r>
            <a:r>
              <a:rPr lang="en-US" sz="2000" b="1" dirty="0" err="1" smtClean="0">
                <a:solidFill>
                  <a:srgbClr val="002060"/>
                </a:solidFill>
              </a:rPr>
              <a:t>Club.The</a:t>
            </a:r>
            <a:r>
              <a:rPr lang="en-US" sz="2000" b="1" dirty="0" smtClean="0">
                <a:solidFill>
                  <a:srgbClr val="002060"/>
                </a:solidFill>
              </a:rPr>
              <a:t> club was well known for its notorious sign </a:t>
            </a:r>
            <a:r>
              <a:rPr lang="en-US" sz="2400" b="1" dirty="0" smtClean="0">
                <a:solidFill>
                  <a:srgbClr val="FF0000"/>
                </a:solidFill>
              </a:rPr>
              <a:t>”Dog and Indians not allowed”. </a:t>
            </a:r>
            <a:r>
              <a:rPr lang="en-US" sz="2000" b="1" dirty="0" smtClean="0">
                <a:solidFill>
                  <a:srgbClr val="002060"/>
                </a:solidFill>
              </a:rPr>
              <a:t>Surya </a:t>
            </a:r>
            <a:r>
              <a:rPr lang="en-US" sz="2000" b="1" dirty="0" err="1" smtClean="0">
                <a:solidFill>
                  <a:srgbClr val="002060"/>
                </a:solidFill>
              </a:rPr>
              <a:t>Sen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asigned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Pritilata</a:t>
            </a:r>
            <a:r>
              <a:rPr lang="en-US" sz="2000" b="1" dirty="0" smtClean="0">
                <a:solidFill>
                  <a:srgbClr val="002060"/>
                </a:solidFill>
              </a:rPr>
              <a:t> to lead a team of 10-12 men to attack the club. The raid was successful but </a:t>
            </a:r>
            <a:r>
              <a:rPr lang="en-US" sz="2000" b="1" dirty="0" err="1" smtClean="0">
                <a:solidFill>
                  <a:srgbClr val="002060"/>
                </a:solidFill>
              </a:rPr>
              <a:t>Ptitilata</a:t>
            </a:r>
            <a:r>
              <a:rPr lang="en-US" sz="2000" b="1" dirty="0" smtClean="0">
                <a:solidFill>
                  <a:srgbClr val="002060"/>
                </a:solidFill>
              </a:rPr>
              <a:t> dressed as a man failed to get out of  </a:t>
            </a:r>
            <a:r>
              <a:rPr lang="en-US" sz="2000" b="1" dirty="0" err="1" smtClean="0">
                <a:solidFill>
                  <a:srgbClr val="002060"/>
                </a:solidFill>
              </a:rPr>
              <a:t>of</a:t>
            </a:r>
            <a:r>
              <a:rPr lang="en-US" sz="2000" b="1" dirty="0" smtClean="0">
                <a:solidFill>
                  <a:srgbClr val="002060"/>
                </a:solidFill>
              </a:rPr>
              <a:t> the club. She committed suicide by taking </a:t>
            </a:r>
            <a:r>
              <a:rPr lang="en-US" sz="2000" b="1" dirty="0" err="1" smtClean="0">
                <a:solidFill>
                  <a:srgbClr val="002060"/>
                </a:solidFill>
              </a:rPr>
              <a:t>potssium</a:t>
            </a:r>
            <a:r>
              <a:rPr lang="en-US" sz="2000" b="1" dirty="0" smtClean="0">
                <a:solidFill>
                  <a:srgbClr val="002060"/>
                </a:solidFill>
              </a:rPr>
              <a:t> cyanide to avoid arrest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1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7620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                         </a:t>
            </a:r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1638300" y="2209800"/>
            <a:ext cx="6324600" cy="175432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Read  Section B of your text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 and answer the question in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 Section D.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71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hecker/>
      </p:transition>
    </mc:Choice>
    <mc:Fallback xmlns="">
      <p:transition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389440"/>
            <a:ext cx="7620000" cy="175432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Now read </a:t>
            </a:r>
            <a:r>
              <a:rPr lang="en-US" sz="3600" b="1" dirty="0" smtClean="0">
                <a:solidFill>
                  <a:srgbClr val="C00000"/>
                </a:solidFill>
              </a:rPr>
              <a:t>column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A</a:t>
            </a:r>
            <a:r>
              <a:rPr lang="en-US" sz="3600" b="1" dirty="0"/>
              <a:t> </a:t>
            </a:r>
            <a:r>
              <a:rPr lang="en-US" sz="3600" b="1" dirty="0" smtClean="0"/>
              <a:t>in </a:t>
            </a:r>
            <a:r>
              <a:rPr lang="en-US" sz="3600" b="1" dirty="0" smtClean="0">
                <a:solidFill>
                  <a:srgbClr val="FF0000"/>
                </a:solidFill>
              </a:rPr>
              <a:t>section C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r>
              <a:rPr lang="en-US" sz="3600" b="1" dirty="0" smtClean="0"/>
              <a:t>and match them with the </a:t>
            </a:r>
          </a:p>
          <a:p>
            <a:r>
              <a:rPr lang="en-US" sz="3600" b="1" dirty="0" smtClean="0"/>
              <a:t>  meanings in </a:t>
            </a:r>
            <a:r>
              <a:rPr lang="en-US" sz="3600" b="1" dirty="0" smtClean="0">
                <a:solidFill>
                  <a:srgbClr val="C00000"/>
                </a:solidFill>
              </a:rPr>
              <a:t>column B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05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752600"/>
            <a:ext cx="7924800" cy="353943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       HASAN MD.ZONAYED</a:t>
            </a:r>
            <a:endParaRPr lang="en-US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          </a:t>
            </a:r>
            <a:r>
              <a:rPr lang="en-US" sz="3200" b="1" dirty="0" smtClean="0"/>
              <a:t>Senior Teacher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</a:t>
            </a:r>
            <a:r>
              <a:rPr lang="en-US" sz="3200" b="1" dirty="0" err="1" smtClean="0"/>
              <a:t>Chandgaon</a:t>
            </a:r>
            <a:r>
              <a:rPr lang="en-US" sz="3200" b="1" dirty="0" smtClean="0"/>
              <a:t> N.M.C model high school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           </a:t>
            </a:r>
            <a:r>
              <a:rPr lang="en-US" sz="3200" b="1" dirty="0" err="1" smtClean="0"/>
              <a:t>Chandgaon,Chittagong</a:t>
            </a:r>
            <a:endParaRPr lang="en-US" sz="3200" b="1" dirty="0" smtClean="0"/>
          </a:p>
          <a:p>
            <a:r>
              <a:rPr lang="en-US" sz="4000" b="1" dirty="0" smtClean="0"/>
              <a:t>        Mobile-01715433150</a:t>
            </a:r>
          </a:p>
          <a:p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2971800" y="762000"/>
            <a:ext cx="2110154" cy="52322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INTRODUCE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4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151443"/>
              </p:ext>
            </p:extLst>
          </p:nvPr>
        </p:nvGraphicFramePr>
        <p:xfrm>
          <a:off x="533400" y="990600"/>
          <a:ext cx="79248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5334000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Column -B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    </a:t>
                      </a:r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Column –B 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 Activist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7030A0"/>
                          </a:solidFill>
                        </a:rPr>
                        <a:t> a</a:t>
                      </a:r>
                      <a:r>
                        <a:rPr lang="en-US" sz="2400" b="1" baseline="0" smtClean="0">
                          <a:solidFill>
                            <a:srgbClr val="7030A0"/>
                          </a:solidFill>
                        </a:rPr>
                        <a:t> member of a certain social or political group</a:t>
                      </a:r>
                      <a:endParaRPr lang="en-US" sz="2400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C00000"/>
                          </a:solidFill>
                        </a:rPr>
                        <a:t> Combat</a:t>
                      </a:r>
                      <a:endParaRPr lang="en-US" sz="2400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7030A0"/>
                          </a:solidFill>
                        </a:rPr>
                        <a:t> fight</a:t>
                      </a:r>
                      <a:endParaRPr lang="en-US" sz="2400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C00000"/>
                          </a:solidFill>
                        </a:rPr>
                        <a:t> Graduated</a:t>
                      </a:r>
                      <a:endParaRPr lang="en-US" sz="2400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7030A0"/>
                          </a:solidFill>
                        </a:rPr>
                        <a:t> took a university</a:t>
                      </a:r>
                      <a:r>
                        <a:rPr lang="en-US" sz="2400" b="1" baseline="0" smtClean="0">
                          <a:solidFill>
                            <a:srgbClr val="7030A0"/>
                          </a:solidFill>
                        </a:rPr>
                        <a:t> degre</a:t>
                      </a:r>
                      <a:endParaRPr lang="en-US" sz="2400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C00000"/>
                          </a:solidFill>
                        </a:rPr>
                        <a:t> Colonial rule</a:t>
                      </a:r>
                      <a:endParaRPr lang="en-US" sz="2400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7030A0"/>
                          </a:solidFill>
                        </a:rPr>
                        <a:t> rule by another country</a:t>
                      </a:r>
                      <a:endParaRPr lang="en-US" sz="2400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C00000"/>
                          </a:solidFill>
                        </a:rPr>
                        <a:t> Resistance</a:t>
                      </a:r>
                      <a:endParaRPr lang="en-US" sz="2400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7030A0"/>
                          </a:solidFill>
                        </a:rPr>
                        <a:t> battle</a:t>
                      </a:r>
                      <a:endParaRPr lang="en-US" sz="2400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C00000"/>
                          </a:solidFill>
                        </a:rPr>
                        <a:t>Gender</a:t>
                      </a:r>
                      <a:r>
                        <a:rPr lang="en-US" sz="2400" b="1" baseline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b="1" smtClean="0">
                          <a:solidFill>
                            <a:srgbClr val="C00000"/>
                          </a:solidFill>
                        </a:rPr>
                        <a:t>discrimination</a:t>
                      </a:r>
                      <a:endParaRPr lang="en-US" sz="2400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7030A0"/>
                          </a:solidFill>
                        </a:rPr>
                        <a:t> difference between male and female</a:t>
                      </a:r>
                      <a:endParaRPr lang="en-US" sz="2400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C00000"/>
                          </a:solidFill>
                        </a:rPr>
                        <a:t> Gradually</a:t>
                      </a:r>
                      <a:endParaRPr lang="en-US" sz="2400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7030A0"/>
                          </a:solidFill>
                        </a:rPr>
                        <a:t> slowly</a:t>
                      </a:r>
                      <a:endParaRPr lang="en-US" sz="2400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C00000"/>
                          </a:solidFill>
                        </a:rPr>
                        <a:t> Assign</a:t>
                      </a:r>
                      <a:endParaRPr lang="en-US" sz="2400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7030A0"/>
                          </a:solidFill>
                        </a:rPr>
                        <a:t> give responsibilities</a:t>
                      </a:r>
                      <a:endParaRPr lang="en-US" sz="2400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C00000"/>
                          </a:solidFill>
                        </a:rPr>
                        <a:t> Movement</a:t>
                      </a:r>
                      <a:endParaRPr lang="en-US" sz="2400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7030A0"/>
                          </a:solidFill>
                        </a:rPr>
                        <a:t> activities</a:t>
                      </a:r>
                      <a:endParaRPr lang="en-US" sz="2400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C00000"/>
                          </a:solidFill>
                        </a:rPr>
                        <a:t> Notorious</a:t>
                      </a:r>
                      <a:endParaRPr lang="en-US" sz="2400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7030A0"/>
                          </a:solidFill>
                        </a:rPr>
                        <a:t> dishonourable</a:t>
                      </a:r>
                      <a:endParaRPr lang="en-US" sz="2400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71600" y="200055"/>
            <a:ext cx="571500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              </a:t>
            </a:r>
            <a:r>
              <a:rPr lang="en-US" sz="2400" b="1" dirty="0" smtClean="0">
                <a:solidFill>
                  <a:srgbClr val="002060"/>
                </a:solidFill>
              </a:rPr>
              <a:t>Now match your answer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23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600200"/>
            <a:ext cx="8382000" cy="2123658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Now make questions from  substitution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 table make answers in pair in Section –E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Page-154 . (The boy next to you is your partner)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25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90972"/>
            <a:ext cx="4495800" cy="584775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                    </a:t>
            </a:r>
            <a:r>
              <a:rPr lang="en-US" sz="3200" b="1" smtClean="0">
                <a:solidFill>
                  <a:srgbClr val="7030A0"/>
                </a:solidFill>
              </a:rPr>
              <a:t>Evaluation</a:t>
            </a:r>
            <a:endParaRPr lang="en-US" sz="3200" b="1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382000" cy="2800767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2800" dirty="0" smtClean="0">
                <a:solidFill>
                  <a:srgbClr val="7030A0"/>
                </a:solidFill>
              </a:rPr>
              <a:t>a) Where did </a:t>
            </a:r>
            <a:r>
              <a:rPr lang="en-US" sz="2800" dirty="0" err="1" smtClean="0">
                <a:solidFill>
                  <a:srgbClr val="7030A0"/>
                </a:solidFill>
              </a:rPr>
              <a:t>Pritilata</a:t>
            </a:r>
            <a:r>
              <a:rPr lang="en-US" sz="2800" dirty="0" smtClean="0">
                <a:solidFill>
                  <a:srgbClr val="7030A0"/>
                </a:solidFill>
              </a:rPr>
              <a:t> fight?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b) When did She fight?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c) Why did she fight?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d) Who assigned </a:t>
            </a:r>
            <a:r>
              <a:rPr lang="en-US" sz="2800" dirty="0" err="1" smtClean="0">
                <a:solidFill>
                  <a:srgbClr val="7030A0"/>
                </a:solidFill>
              </a:rPr>
              <a:t>Pritilata</a:t>
            </a:r>
            <a:r>
              <a:rPr lang="en-US" sz="2800" dirty="0" smtClean="0">
                <a:solidFill>
                  <a:srgbClr val="7030A0"/>
                </a:solidFill>
              </a:rPr>
              <a:t> to attack  European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Club?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e) How did </a:t>
            </a:r>
            <a:r>
              <a:rPr lang="en-US" sz="2800" dirty="0" err="1" smtClean="0">
                <a:solidFill>
                  <a:srgbClr val="7030A0"/>
                </a:solidFill>
              </a:rPr>
              <a:t>Pritilata</a:t>
            </a:r>
            <a:r>
              <a:rPr lang="en-US" sz="2800" dirty="0" smtClean="0">
                <a:solidFill>
                  <a:srgbClr val="7030A0"/>
                </a:solidFill>
              </a:rPr>
              <a:t> die</a:t>
            </a:r>
            <a:r>
              <a:rPr lang="en-US" sz="3200" dirty="0" smtClean="0">
                <a:solidFill>
                  <a:srgbClr val="7030A0"/>
                </a:solidFill>
              </a:rPr>
              <a:t>?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23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533400"/>
            <a:ext cx="549345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/>
              <a:t> </a:t>
            </a:r>
            <a:r>
              <a:rPr lang="en-US" sz="3600" dirty="0" smtClean="0"/>
              <a:t>          </a:t>
            </a:r>
            <a:r>
              <a:rPr lang="en-US" sz="36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Home Work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8382000" cy="1754326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3600" dirty="0" smtClean="0"/>
              <a:t>Write a short report about </a:t>
            </a:r>
            <a:r>
              <a:rPr lang="en-US" sz="3600" dirty="0" err="1" smtClean="0"/>
              <a:t>Pritilata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 smtClean="0"/>
              <a:t>Waddedar</a:t>
            </a:r>
            <a:r>
              <a:rPr lang="en-US" sz="3600" dirty="0" smtClean="0"/>
              <a:t> for publishing in news paper.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571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7162800" cy="52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25908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goodbye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07735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04800"/>
            <a:ext cx="6324600" cy="707886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         </a:t>
            </a:r>
            <a:r>
              <a:rPr lang="en-US" sz="4000" b="1" dirty="0" smtClean="0">
                <a:solidFill>
                  <a:srgbClr val="00B0F0"/>
                </a:solidFill>
              </a:rPr>
              <a:t>Presented for whom :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600200"/>
            <a:ext cx="6553200" cy="397031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</a:t>
            </a:r>
            <a:r>
              <a:rPr lang="en-US" sz="3600" b="1" dirty="0" smtClean="0">
                <a:solidFill>
                  <a:srgbClr val="C00000"/>
                </a:solidFill>
              </a:rPr>
              <a:t>Class : Ten</a:t>
            </a:r>
          </a:p>
          <a:p>
            <a:r>
              <a:rPr lang="en-US" sz="3600" b="1" dirty="0" smtClean="0"/>
              <a:t>     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Subject  : English 1</a:t>
            </a:r>
            <a:r>
              <a:rPr lang="en-US" sz="3600" b="1" baseline="30000" dirty="0" smtClean="0">
                <a:solidFill>
                  <a:schemeClr val="accent2">
                    <a:lumMod val="75000"/>
                  </a:schemeClr>
                </a:solidFill>
              </a:rPr>
              <a:t>st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paper</a:t>
            </a:r>
          </a:p>
          <a:p>
            <a:r>
              <a:rPr lang="en-US" sz="3600" b="1" dirty="0" smtClean="0"/>
              <a:t>     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Unit :   Ten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</a:t>
            </a:r>
            <a:r>
              <a:rPr lang="en-US" sz="3600" b="1" dirty="0" smtClean="0">
                <a:solidFill>
                  <a:schemeClr val="accent2"/>
                </a:solidFill>
              </a:rPr>
              <a:t>Lesson : Three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Duration : 5o Minutes</a:t>
            </a:r>
          </a:p>
          <a:p>
            <a:r>
              <a:rPr lang="en-US" sz="3600" b="1" dirty="0" smtClean="0"/>
              <a:t>      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79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01836" y="4832442"/>
            <a:ext cx="4343400" cy="200054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 a) Are you familiar with</a:t>
            </a:r>
          </a:p>
          <a:p>
            <a:r>
              <a:rPr lang="en-US" sz="2400" b="1" dirty="0" smtClean="0">
                <a:latin typeface="+mj-lt"/>
              </a:rPr>
              <a:t>   the pictures?</a:t>
            </a:r>
          </a:p>
          <a:p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b) What’s her name and</a:t>
            </a:r>
          </a:p>
          <a:p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what do you know about </a:t>
            </a:r>
          </a:p>
          <a:p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her?</a:t>
            </a:r>
            <a:endParaRPr lang="en-US" sz="2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5815" y="228803"/>
            <a:ext cx="7543800" cy="107721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Look at the picture and try to answer the questions.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09" y="1456619"/>
            <a:ext cx="8001000" cy="349638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81891" y="5417218"/>
            <a:ext cx="3498273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entury Gothic" pitchFamily="34" charset="0"/>
              </a:rPr>
              <a:t>Pritilata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Wadadder</a:t>
            </a:r>
            <a:r>
              <a:rPr lang="en-US" sz="2400" b="1" dirty="0" smtClean="0">
                <a:latin typeface="Century Gothic" pitchFamily="34" charset="0"/>
              </a:rPr>
              <a:t>, an anti-British activist.</a:t>
            </a:r>
            <a:endParaRPr lang="en-US" sz="2400" b="1" dirty="0">
              <a:latin typeface="Century Gothic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15" y="1524000"/>
            <a:ext cx="8001000" cy="3496381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19161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3820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Demi Cond" pitchFamily="34" charset="0"/>
              </a:rPr>
              <a:t>       Observe some other pictures about her.</a:t>
            </a:r>
            <a:endParaRPr lang="en-US" sz="3600" dirty="0">
              <a:latin typeface="Franklin Gothic Demi Con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19" y="3972506"/>
            <a:ext cx="2893002" cy="2701636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003964"/>
            <a:ext cx="4648200" cy="254923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805988" y="1219200"/>
            <a:ext cx="4957011" cy="206210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Demi Cond" pitchFamily="34" charset="0"/>
              </a:rPr>
              <a:t>   This great lady was one of</a:t>
            </a:r>
          </a:p>
          <a:p>
            <a:r>
              <a:rPr lang="en-US" sz="3200" dirty="0">
                <a:latin typeface="Franklin Gothic Demi Cond" pitchFamily="34" charset="0"/>
              </a:rPr>
              <a:t> </a:t>
            </a:r>
            <a:r>
              <a:rPr lang="en-US" sz="3200" dirty="0" smtClean="0">
                <a:latin typeface="Franklin Gothic Demi Cond" pitchFamily="34" charset="0"/>
              </a:rPr>
              <a:t>  pioneers of the anti – British</a:t>
            </a:r>
          </a:p>
          <a:p>
            <a:r>
              <a:rPr lang="en-US" sz="3200" dirty="0">
                <a:latin typeface="Franklin Gothic Demi Cond" pitchFamily="34" charset="0"/>
              </a:rPr>
              <a:t> </a:t>
            </a:r>
            <a:r>
              <a:rPr lang="en-US" sz="3200" dirty="0" smtClean="0">
                <a:latin typeface="Franklin Gothic Demi Cond" pitchFamily="34" charset="0"/>
              </a:rPr>
              <a:t>  movement and attacked</a:t>
            </a:r>
          </a:p>
          <a:p>
            <a:r>
              <a:rPr lang="en-US" sz="3200" dirty="0">
                <a:latin typeface="Franklin Gothic Demi Cond" pitchFamily="34" charset="0"/>
              </a:rPr>
              <a:t> </a:t>
            </a:r>
            <a:r>
              <a:rPr lang="en-US" sz="3200" dirty="0" smtClean="0">
                <a:latin typeface="Franklin Gothic Demi Cond" pitchFamily="34" charset="0"/>
              </a:rPr>
              <a:t>  </a:t>
            </a:r>
            <a:r>
              <a:rPr lang="en-US" sz="3200" dirty="0">
                <a:latin typeface="Franklin Gothic Demi Cond" pitchFamily="34" charset="0"/>
              </a:rPr>
              <a:t>E</a:t>
            </a:r>
            <a:r>
              <a:rPr lang="en-US" sz="3200" dirty="0" smtClean="0">
                <a:latin typeface="Franklin Gothic Demi Cond" pitchFamily="34" charset="0"/>
              </a:rPr>
              <a:t>uropean club .</a:t>
            </a:r>
            <a:endParaRPr lang="en-US" sz="3200" dirty="0">
              <a:latin typeface="Franklin Gothic Demi Cond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89" y="874931"/>
            <a:ext cx="3128211" cy="293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92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59" y="691662"/>
            <a:ext cx="3664528" cy="44196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97524"/>
            <a:ext cx="4114800" cy="44196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895600" y="5439910"/>
            <a:ext cx="3733800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Franklin Gothic Demi Cond" pitchFamily="34" charset="0"/>
              </a:rPr>
              <a:t>          Br</a:t>
            </a:r>
            <a:r>
              <a:rPr lang="en-US" sz="2800" b="1" smtClean="0">
                <a:latin typeface="+mj-lt"/>
              </a:rPr>
              <a:t>itish Soldiers</a:t>
            </a:r>
            <a:endParaRPr lang="en-US" sz="28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45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75432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Century Gothic" pitchFamily="34" charset="0"/>
              </a:rPr>
              <a:t>Unit : Ten</a:t>
            </a:r>
          </a:p>
          <a:p>
            <a:r>
              <a:rPr lang="en-US" sz="3600" b="1" dirty="0" smtClean="0">
                <a:solidFill>
                  <a:schemeClr val="tx2"/>
                </a:solidFill>
                <a:latin typeface="Century Gothic" pitchFamily="34" charset="0"/>
              </a:rPr>
              <a:t>Lesson : Three</a:t>
            </a:r>
            <a:r>
              <a:rPr lang="en-US" sz="3600" b="1" dirty="0" smtClean="0">
                <a:solidFill>
                  <a:srgbClr val="C00000"/>
                </a:solidFill>
                <a:latin typeface="Century Gothic" pitchFamily="34" charset="0"/>
              </a:rPr>
              <a:t>(They had  Dreams-1) </a:t>
            </a:r>
          </a:p>
          <a:p>
            <a:r>
              <a:rPr lang="en-US" sz="3600" b="1" dirty="0" smtClean="0">
                <a:solidFill>
                  <a:schemeClr val="tx2"/>
                </a:solidFill>
                <a:latin typeface="Century Gothic" pitchFamily="34" charset="0"/>
              </a:rPr>
              <a:t>Page No  </a:t>
            </a:r>
            <a:r>
              <a:rPr lang="en-US" sz="3600" b="1" dirty="0" smtClean="0">
                <a:solidFill>
                  <a:schemeClr val="tx2"/>
                </a:solidFill>
                <a:latin typeface="Century Gothic" pitchFamily="34" charset="0"/>
                <a:sym typeface="Wingdings" pitchFamily="2" charset="2"/>
              </a:rPr>
              <a:t>: (151-154)</a:t>
            </a:r>
            <a:r>
              <a:rPr lang="en-US" sz="36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endParaRPr lang="en-US" sz="36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3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4909" y="1600200"/>
            <a:ext cx="8167254" cy="317009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entury Gothic" pitchFamily="34" charset="0"/>
              </a:rPr>
              <a:t>A</a:t>
            </a: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</a:rPr>
              <a:t>ble to </a:t>
            </a:r>
            <a:r>
              <a:rPr lang="en-US" sz="3200" b="1" dirty="0">
                <a:solidFill>
                  <a:srgbClr val="FF0000"/>
                </a:solidFill>
                <a:latin typeface="Century Gothic" pitchFamily="34" charset="0"/>
              </a:rPr>
              <a:t>:</a:t>
            </a:r>
            <a:endParaRPr lang="en-US" sz="3200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US" sz="2800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Century Gothic" pitchFamily="34" charset="0"/>
              </a:rPr>
              <a:t>Know about anti-British Movement ,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b="1" dirty="0">
                <a:solidFill>
                  <a:srgbClr val="0070C0"/>
                </a:solidFill>
                <a:latin typeface="Century Gothic" pitchFamily="34" charset="0"/>
              </a:rPr>
              <a:t>m</a:t>
            </a:r>
            <a:r>
              <a:rPr lang="en-US" sz="2800" b="1" dirty="0" smtClean="0">
                <a:solidFill>
                  <a:srgbClr val="0070C0"/>
                </a:solidFill>
                <a:latin typeface="Century Gothic" pitchFamily="34" charset="0"/>
              </a:rPr>
              <a:t>ake questions from the substitution table ,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b="1" dirty="0">
                <a:solidFill>
                  <a:srgbClr val="0070C0"/>
                </a:solidFill>
                <a:latin typeface="Century Gothic" pitchFamily="34" charset="0"/>
              </a:rPr>
              <a:t>w</a:t>
            </a:r>
            <a:r>
              <a:rPr lang="en-US" sz="2800" b="1" dirty="0" smtClean="0">
                <a:solidFill>
                  <a:srgbClr val="0070C0"/>
                </a:solidFill>
                <a:latin typeface="Century Gothic" pitchFamily="34" charset="0"/>
              </a:rPr>
              <a:t>rite answer of the comprehensive questions,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b="1" smtClean="0">
                <a:solidFill>
                  <a:srgbClr val="0070C0"/>
                </a:solidFill>
                <a:latin typeface="Century Gothic" pitchFamily="34" charset="0"/>
              </a:rPr>
              <a:t>Write an </a:t>
            </a:r>
            <a:r>
              <a:rPr lang="en-US" sz="2800" b="1" dirty="0" smtClean="0">
                <a:solidFill>
                  <a:srgbClr val="0070C0"/>
                </a:solidFill>
                <a:latin typeface="Century Gothic" pitchFamily="34" charset="0"/>
              </a:rPr>
              <a:t>article on </a:t>
            </a:r>
            <a:r>
              <a:rPr lang="en-US" sz="2800" b="1" dirty="0" err="1" smtClean="0">
                <a:solidFill>
                  <a:srgbClr val="0070C0"/>
                </a:solidFill>
                <a:latin typeface="Century Gothic" pitchFamily="34" charset="0"/>
              </a:rPr>
              <a:t>Pritilata</a:t>
            </a:r>
            <a:r>
              <a:rPr lang="en-US" sz="28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Century Gothic" pitchFamily="34" charset="0"/>
              </a:rPr>
              <a:t>Waddeddar</a:t>
            </a:r>
            <a:r>
              <a:rPr lang="en-US" sz="2800" b="1" dirty="0" smtClean="0">
                <a:solidFill>
                  <a:srgbClr val="0070C0"/>
                </a:solidFill>
                <a:latin typeface="Century Gothic" pitchFamily="34" charset="0"/>
              </a:rPr>
              <a:t>.</a:t>
            </a:r>
            <a:r>
              <a:rPr lang="en-US" sz="2800" b="1" dirty="0" smtClean="0">
                <a:solidFill>
                  <a:srgbClr val="00B0F0"/>
                </a:solidFill>
                <a:latin typeface="Franklin Gothic Demi Cond" pitchFamily="34" charset="0"/>
              </a:rPr>
              <a:t> </a:t>
            </a:r>
            <a:endParaRPr lang="en-US" sz="2800" b="1" dirty="0">
              <a:solidFill>
                <a:srgbClr val="00B0F0"/>
              </a:solidFill>
              <a:latin typeface="Franklin Gothic Demi Cond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683383"/>
            <a:ext cx="8194963" cy="646331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Demi Cond" pitchFamily="34" charset="0"/>
              </a:rPr>
              <a:t>              </a:t>
            </a:r>
            <a:r>
              <a:rPr lang="en-US" sz="3600" b="1" dirty="0" smtClean="0">
                <a:solidFill>
                  <a:srgbClr val="00B0F0"/>
                </a:solidFill>
                <a:latin typeface="Century Gothic" pitchFamily="34" charset="0"/>
              </a:rPr>
              <a:t>Learning Outcomes :</a:t>
            </a:r>
            <a:endParaRPr lang="en-US" sz="3600" b="1" dirty="0">
              <a:solidFill>
                <a:srgbClr val="00B0F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87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23900" y="633266"/>
            <a:ext cx="8001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Let’s know more about this great lady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28800"/>
            <a:ext cx="3048000" cy="38862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962400" y="1817462"/>
            <a:ext cx="4191000" cy="304698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Name: </a:t>
            </a:r>
            <a:r>
              <a:rPr lang="en-US" sz="2400" b="1" dirty="0" err="1" smtClean="0"/>
              <a:t>Pritilata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Waddeddar</a:t>
            </a:r>
            <a:endParaRPr lang="en-US" sz="2400" b="1" dirty="0" smtClean="0"/>
          </a:p>
          <a:p>
            <a:pPr algn="ctr"/>
            <a:r>
              <a:rPr lang="en-US" sz="2400" b="1" dirty="0"/>
              <a:t> </a:t>
            </a:r>
            <a:r>
              <a:rPr lang="en-US" sz="2400" b="1" dirty="0" smtClean="0"/>
              <a:t>Nick Name: Rani</a:t>
            </a:r>
          </a:p>
          <a:p>
            <a:pPr algn="ctr"/>
            <a:r>
              <a:rPr lang="en-US" sz="2400" b="1" dirty="0"/>
              <a:t> </a:t>
            </a:r>
            <a:r>
              <a:rPr lang="en-US" sz="2400" b="1" dirty="0" smtClean="0"/>
              <a:t>Father: </a:t>
            </a:r>
            <a:r>
              <a:rPr lang="en-US" sz="2400" b="1" dirty="0" err="1" smtClean="0"/>
              <a:t>Jogotbondhu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Mother: </a:t>
            </a:r>
            <a:r>
              <a:rPr lang="en-US" sz="2400" b="1" dirty="0" err="1" smtClean="0"/>
              <a:t>Protiva</a:t>
            </a:r>
            <a:r>
              <a:rPr lang="en-US" sz="2400" b="1" dirty="0" smtClean="0"/>
              <a:t> Devi</a:t>
            </a:r>
          </a:p>
          <a:p>
            <a:pPr algn="ctr"/>
            <a:r>
              <a:rPr lang="en-US" sz="2400" b="1" dirty="0" smtClean="0"/>
              <a:t>Birth Date: 05 May 1911</a:t>
            </a:r>
          </a:p>
          <a:p>
            <a:pPr algn="ctr"/>
            <a:r>
              <a:rPr lang="en-US" sz="2400" b="1" dirty="0" smtClean="0"/>
              <a:t>Birth Place: </a:t>
            </a:r>
            <a:r>
              <a:rPr lang="en-US" sz="2400" b="1" dirty="0" err="1" smtClean="0"/>
              <a:t>Dhalghat</a:t>
            </a:r>
            <a:r>
              <a:rPr lang="en-US" sz="2400" b="1" dirty="0" smtClean="0"/>
              <a:t>,  </a:t>
            </a:r>
            <a:endParaRPr lang="en-US" sz="2400" b="1" dirty="0"/>
          </a:p>
          <a:p>
            <a:pPr algn="ctr"/>
            <a:r>
              <a:rPr lang="en-US" sz="2400" b="1" dirty="0" smtClean="0"/>
              <a:t>Chittagong.</a:t>
            </a:r>
          </a:p>
        </p:txBody>
      </p:sp>
    </p:spTree>
    <p:extLst>
      <p:ext uri="{BB962C8B-B14F-4D97-AF65-F5344CB8AC3E}">
        <p14:creationId xmlns:p14="http://schemas.microsoft.com/office/powerpoint/2010/main" val="420578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793</TotalTime>
  <Words>636</Words>
  <Application>Microsoft Office PowerPoint</Application>
  <PresentationFormat>On-screen Show (4:3)</PresentationFormat>
  <Paragraphs>111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Aharoni</vt:lpstr>
      <vt:lpstr>Arial</vt:lpstr>
      <vt:lpstr>Calibri</vt:lpstr>
      <vt:lpstr>Century Gothic</vt:lpstr>
      <vt:lpstr>Franklin Gothic Demi Cond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Manik Mozumder</dc:creator>
  <cp:lastModifiedBy>Tipu</cp:lastModifiedBy>
  <cp:revision>216</cp:revision>
  <dcterms:created xsi:type="dcterms:W3CDTF">2006-08-16T00:00:00Z</dcterms:created>
  <dcterms:modified xsi:type="dcterms:W3CDTF">2016-09-30T03:15:46Z</dcterms:modified>
</cp:coreProperties>
</file>