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7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8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9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5" r:id="rId2"/>
    <p:sldMasterId id="2147483713" r:id="rId3"/>
    <p:sldMasterId id="2147483731" r:id="rId4"/>
    <p:sldMasterId id="2147483749" r:id="rId5"/>
    <p:sldMasterId id="2147483761" r:id="rId6"/>
    <p:sldMasterId id="2147483778" r:id="rId7"/>
    <p:sldMasterId id="2147483796" r:id="rId8"/>
    <p:sldMasterId id="2147483814" r:id="rId9"/>
    <p:sldMasterId id="2147483849" r:id="rId10"/>
  </p:sldMasterIdLst>
  <p:notesMasterIdLst>
    <p:notesMasterId r:id="rId31"/>
  </p:notesMasterIdLst>
  <p:sldIdLst>
    <p:sldId id="277" r:id="rId11"/>
    <p:sldId id="278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1" r:id="rId25"/>
    <p:sldId id="270" r:id="rId26"/>
    <p:sldId id="272" r:id="rId27"/>
    <p:sldId id="273" r:id="rId28"/>
    <p:sldId id="274" r:id="rId29"/>
    <p:sldId id="27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17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910875-979A-4CB7-B3AD-E289AED82349}" type="doc">
      <dgm:prSet loTypeId="urn:microsoft.com/office/officeart/2005/8/layout/radia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9AAE0B0-FA8D-454B-8E56-627732ECC192}">
      <dgm:prSet phldrT="[Text]"/>
      <dgm:spPr/>
      <dgm:t>
        <a:bodyPr/>
        <a:lstStyle/>
        <a:p>
          <a:r>
            <a:rPr lang="en-US" dirty="0" smtClean="0"/>
            <a:t>কোয়ান্টাম সংখ্যা</a:t>
          </a:r>
          <a:endParaRPr lang="en-US" dirty="0"/>
        </a:p>
      </dgm:t>
    </dgm:pt>
    <dgm:pt modelId="{E1AAE2E4-0100-41AC-9D70-4EB8C5511401}" type="parTrans" cxnId="{3CF6611E-D777-40A6-B824-DF0910EA8B76}">
      <dgm:prSet/>
      <dgm:spPr/>
      <dgm:t>
        <a:bodyPr/>
        <a:lstStyle/>
        <a:p>
          <a:endParaRPr lang="en-US"/>
        </a:p>
      </dgm:t>
    </dgm:pt>
    <dgm:pt modelId="{DDAEA141-A2F6-4417-9128-747C3BF0CAEF}" type="sibTrans" cxnId="{3CF6611E-D777-40A6-B824-DF0910EA8B76}">
      <dgm:prSet/>
      <dgm:spPr/>
      <dgm:t>
        <a:bodyPr/>
        <a:lstStyle/>
        <a:p>
          <a:endParaRPr lang="en-US"/>
        </a:p>
      </dgm:t>
    </dgm:pt>
    <dgm:pt modelId="{7DCE7624-E745-49B2-B077-379D16BE1D69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95000"/>
                </a:schemeClr>
              </a:solidFill>
            </a:rPr>
            <a:t>প্রধান </a:t>
          </a:r>
          <a:r>
            <a:rPr lang="en-US" sz="2400" dirty="0" err="1" smtClean="0">
              <a:solidFill>
                <a:schemeClr val="bg1">
                  <a:lumMod val="95000"/>
                </a:schemeClr>
              </a:solidFill>
            </a:rPr>
            <a:t>কোঢান্টাম</a:t>
          </a:r>
          <a:r>
            <a:rPr lang="en-US" sz="2400" dirty="0" smtClean="0">
              <a:solidFill>
                <a:schemeClr val="bg1">
                  <a:lumMod val="95000"/>
                </a:schemeClr>
              </a:solidFill>
            </a:rPr>
            <a:t> সংখ্যা</a:t>
          </a:r>
          <a:endParaRPr lang="en-US" sz="2400" dirty="0">
            <a:solidFill>
              <a:schemeClr val="bg1">
                <a:lumMod val="95000"/>
              </a:schemeClr>
            </a:solidFill>
          </a:endParaRPr>
        </a:p>
      </dgm:t>
    </dgm:pt>
    <dgm:pt modelId="{45E9734A-4BF5-4313-B0CF-07F07378D9FC}" type="parTrans" cxnId="{7410EDF1-26B0-4E32-9A84-B28B7CFF7D96}">
      <dgm:prSet/>
      <dgm:spPr/>
      <dgm:t>
        <a:bodyPr/>
        <a:lstStyle/>
        <a:p>
          <a:endParaRPr lang="en-US"/>
        </a:p>
      </dgm:t>
    </dgm:pt>
    <dgm:pt modelId="{8070C4D7-F8DF-47D4-8DC7-FAE40D87129A}" type="sibTrans" cxnId="{7410EDF1-26B0-4E32-9A84-B28B7CFF7D96}">
      <dgm:prSet/>
      <dgm:spPr/>
      <dgm:t>
        <a:bodyPr/>
        <a:lstStyle/>
        <a:p>
          <a:endParaRPr lang="en-US"/>
        </a:p>
      </dgm:t>
    </dgm:pt>
    <dgm:pt modelId="{9E922631-9D28-4736-AFB2-DECE50E5B82C}">
      <dgm:prSet phldrT="[Text]" custT="1"/>
      <dgm:spPr/>
      <dgm:t>
        <a:bodyPr/>
        <a:lstStyle/>
        <a:p>
          <a:r>
            <a:rPr lang="en-US" sz="2000" dirty="0" smtClean="0"/>
            <a:t>সহকারী কোয়ান্টাম সংখ্যা</a:t>
          </a:r>
          <a:endParaRPr lang="en-US" sz="2000" dirty="0"/>
        </a:p>
      </dgm:t>
    </dgm:pt>
    <dgm:pt modelId="{BAE32CAE-CA5D-47B6-BA49-2F63DD0F6123}" type="parTrans" cxnId="{E5BB4354-9FCC-4EED-BBD7-073734DC4244}">
      <dgm:prSet/>
      <dgm:spPr/>
      <dgm:t>
        <a:bodyPr/>
        <a:lstStyle/>
        <a:p>
          <a:endParaRPr lang="en-US"/>
        </a:p>
      </dgm:t>
    </dgm:pt>
    <dgm:pt modelId="{D1591B20-377C-48C5-B875-CA2F3358F508}" type="sibTrans" cxnId="{E5BB4354-9FCC-4EED-BBD7-073734DC4244}">
      <dgm:prSet/>
      <dgm:spPr/>
      <dgm:t>
        <a:bodyPr/>
        <a:lstStyle/>
        <a:p>
          <a:endParaRPr lang="en-US"/>
        </a:p>
      </dgm:t>
    </dgm:pt>
    <dgm:pt modelId="{83DF9A01-048A-4CB1-903C-BE5AF046D228}">
      <dgm:prSet phldrT="[Text]" custT="1"/>
      <dgm:spPr/>
      <dgm:t>
        <a:bodyPr/>
        <a:lstStyle/>
        <a:p>
          <a:r>
            <a:rPr lang="en-US" sz="2400" dirty="0" smtClean="0"/>
            <a:t>চৌম্বকীয় কোয়ান্টাম সংখ্যা</a:t>
          </a:r>
          <a:endParaRPr lang="en-US" sz="2400" dirty="0"/>
        </a:p>
      </dgm:t>
    </dgm:pt>
    <dgm:pt modelId="{8701CFBD-715F-4C19-BB6A-EA8D56061F43}" type="parTrans" cxnId="{417BEB86-DB65-4D90-9686-4D636717B720}">
      <dgm:prSet/>
      <dgm:spPr/>
      <dgm:t>
        <a:bodyPr/>
        <a:lstStyle/>
        <a:p>
          <a:endParaRPr lang="en-US"/>
        </a:p>
      </dgm:t>
    </dgm:pt>
    <dgm:pt modelId="{9F667BAF-1D4A-47E3-A96B-FC935F63A0CA}" type="sibTrans" cxnId="{417BEB86-DB65-4D90-9686-4D636717B720}">
      <dgm:prSet/>
      <dgm:spPr/>
      <dgm:t>
        <a:bodyPr/>
        <a:lstStyle/>
        <a:p>
          <a:endParaRPr lang="en-US"/>
        </a:p>
      </dgm:t>
    </dgm:pt>
    <dgm:pt modelId="{B307D225-5C13-451E-A0B9-7B886472B4C0}">
      <dgm:prSet phldrT="[Text]" custT="1"/>
      <dgm:spPr/>
      <dgm:t>
        <a:bodyPr/>
        <a:lstStyle/>
        <a:p>
          <a:r>
            <a:rPr lang="en-US" sz="2400" dirty="0" smtClean="0"/>
            <a:t>ঘূর্ণন কোয়ান্টাম সংখ্যা</a:t>
          </a:r>
          <a:endParaRPr lang="en-US" sz="2400" dirty="0"/>
        </a:p>
      </dgm:t>
    </dgm:pt>
    <dgm:pt modelId="{A19076D0-EF1F-4D3E-86CE-E2E09897AB23}" type="parTrans" cxnId="{E3822792-9A19-455F-B89E-1CB7F182E1CE}">
      <dgm:prSet/>
      <dgm:spPr/>
      <dgm:t>
        <a:bodyPr/>
        <a:lstStyle/>
        <a:p>
          <a:endParaRPr lang="en-US"/>
        </a:p>
      </dgm:t>
    </dgm:pt>
    <dgm:pt modelId="{1AB47F01-E8A7-4D77-9FC2-771C75145D1D}" type="sibTrans" cxnId="{E3822792-9A19-455F-B89E-1CB7F182E1CE}">
      <dgm:prSet/>
      <dgm:spPr/>
      <dgm:t>
        <a:bodyPr/>
        <a:lstStyle/>
        <a:p>
          <a:endParaRPr lang="en-US"/>
        </a:p>
      </dgm:t>
    </dgm:pt>
    <dgm:pt modelId="{D34672B6-D31D-4E7F-AFA8-636251871AE8}" type="pres">
      <dgm:prSet presAssocID="{30910875-979A-4CB7-B3AD-E289AED8234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839E87-6156-4C43-B567-354564E28569}" type="pres">
      <dgm:prSet presAssocID="{99AAE0B0-FA8D-454B-8E56-627732ECC192}" presName="centerShape" presStyleLbl="node0" presStyleIdx="0" presStyleCnt="1" custLinFactNeighborX="-3778" custLinFactNeighborY="-1054"/>
      <dgm:spPr/>
      <dgm:t>
        <a:bodyPr/>
        <a:lstStyle/>
        <a:p>
          <a:endParaRPr lang="en-US"/>
        </a:p>
      </dgm:t>
    </dgm:pt>
    <dgm:pt modelId="{9DD8612C-B7AC-4455-9BFB-48C38024FC31}" type="pres">
      <dgm:prSet presAssocID="{45E9734A-4BF5-4313-B0CF-07F07378D9FC}" presName="Name9" presStyleLbl="parChTrans1D2" presStyleIdx="0" presStyleCnt="4"/>
      <dgm:spPr/>
      <dgm:t>
        <a:bodyPr/>
        <a:lstStyle/>
        <a:p>
          <a:endParaRPr lang="en-US"/>
        </a:p>
      </dgm:t>
    </dgm:pt>
    <dgm:pt modelId="{3E7505C6-AF8A-4F66-8F4B-CD175D291C9C}" type="pres">
      <dgm:prSet presAssocID="{45E9734A-4BF5-4313-B0CF-07F07378D9FC}" presName="connTx" presStyleLbl="parChTrans1D2" presStyleIdx="0" presStyleCnt="4"/>
      <dgm:spPr/>
      <dgm:t>
        <a:bodyPr/>
        <a:lstStyle/>
        <a:p>
          <a:endParaRPr lang="en-US"/>
        </a:p>
      </dgm:t>
    </dgm:pt>
    <dgm:pt modelId="{BE6F4F40-CAEC-431D-878E-45B8B54C3CD0}" type="pres">
      <dgm:prSet presAssocID="{7DCE7624-E745-49B2-B077-379D16BE1D6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6AA6FB-AE14-4D9E-B4E7-D2C4FD378D74}" type="pres">
      <dgm:prSet presAssocID="{BAE32CAE-CA5D-47B6-BA49-2F63DD0F6123}" presName="Name9" presStyleLbl="parChTrans1D2" presStyleIdx="1" presStyleCnt="4"/>
      <dgm:spPr/>
      <dgm:t>
        <a:bodyPr/>
        <a:lstStyle/>
        <a:p>
          <a:endParaRPr lang="en-US"/>
        </a:p>
      </dgm:t>
    </dgm:pt>
    <dgm:pt modelId="{23CD88D3-4296-4159-9A28-1FF933C31E02}" type="pres">
      <dgm:prSet presAssocID="{BAE32CAE-CA5D-47B6-BA49-2F63DD0F6123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3ADC5B6-920F-40A6-B706-A20205FF1D89}" type="pres">
      <dgm:prSet presAssocID="{9E922631-9D28-4736-AFB2-DECE50E5B82C}" presName="node" presStyleLbl="node1" presStyleIdx="1" presStyleCnt="4" custScaleX="120146" custRadScaleRad="140112" custRadScaleInc="-10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9925D-591B-424C-82D4-0007B288112C}" type="pres">
      <dgm:prSet presAssocID="{8701CFBD-715F-4C19-BB6A-EA8D56061F43}" presName="Name9" presStyleLbl="parChTrans1D2" presStyleIdx="2" presStyleCnt="4"/>
      <dgm:spPr/>
      <dgm:t>
        <a:bodyPr/>
        <a:lstStyle/>
        <a:p>
          <a:endParaRPr lang="en-US"/>
        </a:p>
      </dgm:t>
    </dgm:pt>
    <dgm:pt modelId="{F70C6FDD-0AF8-492E-A0A1-89540DDF9907}" type="pres">
      <dgm:prSet presAssocID="{8701CFBD-715F-4C19-BB6A-EA8D56061F43}" presName="connTx" presStyleLbl="parChTrans1D2" presStyleIdx="2" presStyleCnt="4"/>
      <dgm:spPr/>
      <dgm:t>
        <a:bodyPr/>
        <a:lstStyle/>
        <a:p>
          <a:endParaRPr lang="en-US"/>
        </a:p>
      </dgm:t>
    </dgm:pt>
    <dgm:pt modelId="{B7647A29-B9C2-4A12-B6CC-DD7D078D3068}" type="pres">
      <dgm:prSet presAssocID="{83DF9A01-048A-4CB1-903C-BE5AF046D228}" presName="node" presStyleLbl="node1" presStyleIdx="2" presStyleCnt="4" custRadScaleRad="99870" custRadScaleInc="15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74425-1543-4F5D-BA33-FD75B8A4D5F7}" type="pres">
      <dgm:prSet presAssocID="{A19076D0-EF1F-4D3E-86CE-E2E09897AB23}" presName="Name9" presStyleLbl="parChTrans1D2" presStyleIdx="3" presStyleCnt="4"/>
      <dgm:spPr/>
      <dgm:t>
        <a:bodyPr/>
        <a:lstStyle/>
        <a:p>
          <a:endParaRPr lang="en-US"/>
        </a:p>
      </dgm:t>
    </dgm:pt>
    <dgm:pt modelId="{BC71DA58-D75A-4BB8-B12B-FED9A9BDA7D7}" type="pres">
      <dgm:prSet presAssocID="{A19076D0-EF1F-4D3E-86CE-E2E09897AB23}" presName="connTx" presStyleLbl="parChTrans1D2" presStyleIdx="3" presStyleCnt="4"/>
      <dgm:spPr/>
      <dgm:t>
        <a:bodyPr/>
        <a:lstStyle/>
        <a:p>
          <a:endParaRPr lang="en-US"/>
        </a:p>
      </dgm:t>
    </dgm:pt>
    <dgm:pt modelId="{C5297C92-BF3E-442B-AB39-18025FFFC281}" type="pres">
      <dgm:prSet presAssocID="{B307D225-5C13-451E-A0B9-7B886472B4C0}" presName="node" presStyleLbl="node1" presStyleIdx="3" presStyleCnt="4" custScaleX="120464" custScaleY="111721" custRadScaleRad="151011" custRadScaleInc="9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65A639-E15D-4911-A7D3-34F271E88A4E}" type="presOf" srcId="{99AAE0B0-FA8D-454B-8E56-627732ECC192}" destId="{80839E87-6156-4C43-B567-354564E28569}" srcOrd="0" destOrd="0" presId="urn:microsoft.com/office/officeart/2005/8/layout/radial1"/>
    <dgm:cxn modelId="{3DE8F2F6-314C-450E-A456-8DA6A502E23C}" type="presOf" srcId="{BAE32CAE-CA5D-47B6-BA49-2F63DD0F6123}" destId="{B46AA6FB-AE14-4D9E-B4E7-D2C4FD378D74}" srcOrd="0" destOrd="0" presId="urn:microsoft.com/office/officeart/2005/8/layout/radial1"/>
    <dgm:cxn modelId="{428E3B32-0DEA-4FFB-89BE-5AEC43EF455D}" type="presOf" srcId="{A19076D0-EF1F-4D3E-86CE-E2E09897AB23}" destId="{BC71DA58-D75A-4BB8-B12B-FED9A9BDA7D7}" srcOrd="1" destOrd="0" presId="urn:microsoft.com/office/officeart/2005/8/layout/radial1"/>
    <dgm:cxn modelId="{043EEDF6-2A67-4515-BA62-336207F453A7}" type="presOf" srcId="{B307D225-5C13-451E-A0B9-7B886472B4C0}" destId="{C5297C92-BF3E-442B-AB39-18025FFFC281}" srcOrd="0" destOrd="0" presId="urn:microsoft.com/office/officeart/2005/8/layout/radial1"/>
    <dgm:cxn modelId="{E5BB4354-9FCC-4EED-BBD7-073734DC4244}" srcId="{99AAE0B0-FA8D-454B-8E56-627732ECC192}" destId="{9E922631-9D28-4736-AFB2-DECE50E5B82C}" srcOrd="1" destOrd="0" parTransId="{BAE32CAE-CA5D-47B6-BA49-2F63DD0F6123}" sibTransId="{D1591B20-377C-48C5-B875-CA2F3358F508}"/>
    <dgm:cxn modelId="{7410EDF1-26B0-4E32-9A84-B28B7CFF7D96}" srcId="{99AAE0B0-FA8D-454B-8E56-627732ECC192}" destId="{7DCE7624-E745-49B2-B077-379D16BE1D69}" srcOrd="0" destOrd="0" parTransId="{45E9734A-4BF5-4313-B0CF-07F07378D9FC}" sibTransId="{8070C4D7-F8DF-47D4-8DC7-FAE40D87129A}"/>
    <dgm:cxn modelId="{97978113-7DFE-4F6B-BB49-746CD78FBDE4}" type="presOf" srcId="{30910875-979A-4CB7-B3AD-E289AED82349}" destId="{D34672B6-D31D-4E7F-AFA8-636251871AE8}" srcOrd="0" destOrd="0" presId="urn:microsoft.com/office/officeart/2005/8/layout/radial1"/>
    <dgm:cxn modelId="{4C5DC114-9926-4B00-81F3-A3E1E80E2AD5}" type="presOf" srcId="{45E9734A-4BF5-4313-B0CF-07F07378D9FC}" destId="{9DD8612C-B7AC-4455-9BFB-48C38024FC31}" srcOrd="0" destOrd="0" presId="urn:microsoft.com/office/officeart/2005/8/layout/radial1"/>
    <dgm:cxn modelId="{B05154F8-6A27-4D0E-899F-A8D875D41E29}" type="presOf" srcId="{45E9734A-4BF5-4313-B0CF-07F07378D9FC}" destId="{3E7505C6-AF8A-4F66-8F4B-CD175D291C9C}" srcOrd="1" destOrd="0" presId="urn:microsoft.com/office/officeart/2005/8/layout/radial1"/>
    <dgm:cxn modelId="{AF0C2AB1-26E3-4DB3-BFDD-9C6E04E1A60E}" type="presOf" srcId="{8701CFBD-715F-4C19-BB6A-EA8D56061F43}" destId="{F70C6FDD-0AF8-492E-A0A1-89540DDF9907}" srcOrd="1" destOrd="0" presId="urn:microsoft.com/office/officeart/2005/8/layout/radial1"/>
    <dgm:cxn modelId="{290D12F5-C799-4D7B-BA85-036A252F95FE}" type="presOf" srcId="{83DF9A01-048A-4CB1-903C-BE5AF046D228}" destId="{B7647A29-B9C2-4A12-B6CC-DD7D078D3068}" srcOrd="0" destOrd="0" presId="urn:microsoft.com/office/officeart/2005/8/layout/radial1"/>
    <dgm:cxn modelId="{E3822792-9A19-455F-B89E-1CB7F182E1CE}" srcId="{99AAE0B0-FA8D-454B-8E56-627732ECC192}" destId="{B307D225-5C13-451E-A0B9-7B886472B4C0}" srcOrd="3" destOrd="0" parTransId="{A19076D0-EF1F-4D3E-86CE-E2E09897AB23}" sibTransId="{1AB47F01-E8A7-4D77-9FC2-771C75145D1D}"/>
    <dgm:cxn modelId="{7A493FFC-F49E-462A-B2D0-95817B503E22}" type="presOf" srcId="{BAE32CAE-CA5D-47B6-BA49-2F63DD0F6123}" destId="{23CD88D3-4296-4159-9A28-1FF933C31E02}" srcOrd="1" destOrd="0" presId="urn:microsoft.com/office/officeart/2005/8/layout/radial1"/>
    <dgm:cxn modelId="{417BEB86-DB65-4D90-9686-4D636717B720}" srcId="{99AAE0B0-FA8D-454B-8E56-627732ECC192}" destId="{83DF9A01-048A-4CB1-903C-BE5AF046D228}" srcOrd="2" destOrd="0" parTransId="{8701CFBD-715F-4C19-BB6A-EA8D56061F43}" sibTransId="{9F667BAF-1D4A-47E3-A96B-FC935F63A0CA}"/>
    <dgm:cxn modelId="{30DC4E97-3F13-4B9C-BE94-3F1813E0B2B7}" type="presOf" srcId="{8701CFBD-715F-4C19-BB6A-EA8D56061F43}" destId="{F339925D-591B-424C-82D4-0007B288112C}" srcOrd="0" destOrd="0" presId="urn:microsoft.com/office/officeart/2005/8/layout/radial1"/>
    <dgm:cxn modelId="{CE3BACDE-9E60-4B8D-8C2A-C2978E47ED9B}" type="presOf" srcId="{7DCE7624-E745-49B2-B077-379D16BE1D69}" destId="{BE6F4F40-CAEC-431D-878E-45B8B54C3CD0}" srcOrd="0" destOrd="0" presId="urn:microsoft.com/office/officeart/2005/8/layout/radial1"/>
    <dgm:cxn modelId="{C59E5726-831A-4AF6-BCD9-07C13EEE2BBD}" type="presOf" srcId="{9E922631-9D28-4736-AFB2-DECE50E5B82C}" destId="{F3ADC5B6-920F-40A6-B706-A20205FF1D89}" srcOrd="0" destOrd="0" presId="urn:microsoft.com/office/officeart/2005/8/layout/radial1"/>
    <dgm:cxn modelId="{3CF6611E-D777-40A6-B824-DF0910EA8B76}" srcId="{30910875-979A-4CB7-B3AD-E289AED82349}" destId="{99AAE0B0-FA8D-454B-8E56-627732ECC192}" srcOrd="0" destOrd="0" parTransId="{E1AAE2E4-0100-41AC-9D70-4EB8C5511401}" sibTransId="{DDAEA141-A2F6-4417-9128-747C3BF0CAEF}"/>
    <dgm:cxn modelId="{790F2943-2E38-44B6-8F8D-33D883470EB2}" type="presOf" srcId="{A19076D0-EF1F-4D3E-86CE-E2E09897AB23}" destId="{4BE74425-1543-4F5D-BA33-FD75B8A4D5F7}" srcOrd="0" destOrd="0" presId="urn:microsoft.com/office/officeart/2005/8/layout/radial1"/>
    <dgm:cxn modelId="{55B404E9-5309-4A45-8FB3-50BA686FB2ED}" type="presParOf" srcId="{D34672B6-D31D-4E7F-AFA8-636251871AE8}" destId="{80839E87-6156-4C43-B567-354564E28569}" srcOrd="0" destOrd="0" presId="urn:microsoft.com/office/officeart/2005/8/layout/radial1"/>
    <dgm:cxn modelId="{3F9F9230-B78A-4489-8B27-16DF3E7023CE}" type="presParOf" srcId="{D34672B6-D31D-4E7F-AFA8-636251871AE8}" destId="{9DD8612C-B7AC-4455-9BFB-48C38024FC31}" srcOrd="1" destOrd="0" presId="urn:microsoft.com/office/officeart/2005/8/layout/radial1"/>
    <dgm:cxn modelId="{3828EE7B-9F5A-41A4-A512-1CEEE66F6229}" type="presParOf" srcId="{9DD8612C-B7AC-4455-9BFB-48C38024FC31}" destId="{3E7505C6-AF8A-4F66-8F4B-CD175D291C9C}" srcOrd="0" destOrd="0" presId="urn:microsoft.com/office/officeart/2005/8/layout/radial1"/>
    <dgm:cxn modelId="{089B9B60-47F0-431C-A08E-6F404DCBB3FB}" type="presParOf" srcId="{D34672B6-D31D-4E7F-AFA8-636251871AE8}" destId="{BE6F4F40-CAEC-431D-878E-45B8B54C3CD0}" srcOrd="2" destOrd="0" presId="urn:microsoft.com/office/officeart/2005/8/layout/radial1"/>
    <dgm:cxn modelId="{9890B7EA-A620-4B88-BCCC-C6AFCA325B98}" type="presParOf" srcId="{D34672B6-D31D-4E7F-AFA8-636251871AE8}" destId="{B46AA6FB-AE14-4D9E-B4E7-D2C4FD378D74}" srcOrd="3" destOrd="0" presId="urn:microsoft.com/office/officeart/2005/8/layout/radial1"/>
    <dgm:cxn modelId="{69ED9423-35D7-4ECE-9A68-4794BBC6EA5C}" type="presParOf" srcId="{B46AA6FB-AE14-4D9E-B4E7-D2C4FD378D74}" destId="{23CD88D3-4296-4159-9A28-1FF933C31E02}" srcOrd="0" destOrd="0" presId="urn:microsoft.com/office/officeart/2005/8/layout/radial1"/>
    <dgm:cxn modelId="{E6F2ECE0-7DB8-4656-963B-500B8472A0A5}" type="presParOf" srcId="{D34672B6-D31D-4E7F-AFA8-636251871AE8}" destId="{F3ADC5B6-920F-40A6-B706-A20205FF1D89}" srcOrd="4" destOrd="0" presId="urn:microsoft.com/office/officeart/2005/8/layout/radial1"/>
    <dgm:cxn modelId="{82107996-7C0B-47B3-988B-A48597677D8F}" type="presParOf" srcId="{D34672B6-D31D-4E7F-AFA8-636251871AE8}" destId="{F339925D-591B-424C-82D4-0007B288112C}" srcOrd="5" destOrd="0" presId="urn:microsoft.com/office/officeart/2005/8/layout/radial1"/>
    <dgm:cxn modelId="{7CE575B2-EB3B-47A5-B3B2-8E236EC654CC}" type="presParOf" srcId="{F339925D-591B-424C-82D4-0007B288112C}" destId="{F70C6FDD-0AF8-492E-A0A1-89540DDF9907}" srcOrd="0" destOrd="0" presId="urn:microsoft.com/office/officeart/2005/8/layout/radial1"/>
    <dgm:cxn modelId="{B9F23EA8-B31C-4DF1-8346-CB0B18B60FFC}" type="presParOf" srcId="{D34672B6-D31D-4E7F-AFA8-636251871AE8}" destId="{B7647A29-B9C2-4A12-B6CC-DD7D078D3068}" srcOrd="6" destOrd="0" presId="urn:microsoft.com/office/officeart/2005/8/layout/radial1"/>
    <dgm:cxn modelId="{88E5DC82-A586-4E71-BA41-45EFD7B0F7DB}" type="presParOf" srcId="{D34672B6-D31D-4E7F-AFA8-636251871AE8}" destId="{4BE74425-1543-4F5D-BA33-FD75B8A4D5F7}" srcOrd="7" destOrd="0" presId="urn:microsoft.com/office/officeart/2005/8/layout/radial1"/>
    <dgm:cxn modelId="{83867697-0C97-4320-8540-4CAAFA4984FC}" type="presParOf" srcId="{4BE74425-1543-4F5D-BA33-FD75B8A4D5F7}" destId="{BC71DA58-D75A-4BB8-B12B-FED9A9BDA7D7}" srcOrd="0" destOrd="0" presId="urn:microsoft.com/office/officeart/2005/8/layout/radial1"/>
    <dgm:cxn modelId="{82B56FC8-B78B-4187-B5A0-C24E92EB3FBF}" type="presParOf" srcId="{D34672B6-D31D-4E7F-AFA8-636251871AE8}" destId="{C5297C92-BF3E-442B-AB39-18025FFFC28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39E87-6156-4C43-B567-354564E28569}">
      <dsp:nvSpPr>
        <dsp:cNvPr id="0" name=""/>
        <dsp:cNvSpPr/>
      </dsp:nvSpPr>
      <dsp:spPr>
        <a:xfrm>
          <a:off x="3794982" y="1676405"/>
          <a:ext cx="1300193" cy="130019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কোয়ান্টাম সংখ্যা</a:t>
          </a:r>
          <a:endParaRPr lang="en-US" sz="2400" kern="1200" dirty="0"/>
        </a:p>
      </dsp:txBody>
      <dsp:txXfrm>
        <a:off x="3985391" y="1866814"/>
        <a:ext cx="919375" cy="919375"/>
      </dsp:txXfrm>
    </dsp:sp>
    <dsp:sp modelId="{9DD8612C-B7AC-4455-9BFB-48C38024FC31}">
      <dsp:nvSpPr>
        <dsp:cNvPr id="0" name=""/>
        <dsp:cNvSpPr/>
      </dsp:nvSpPr>
      <dsp:spPr>
        <a:xfrm rot="16464825">
          <a:off x="4327830" y="1484848"/>
          <a:ext cx="362451" cy="25594"/>
        </a:xfrm>
        <a:custGeom>
          <a:avLst/>
          <a:gdLst/>
          <a:ahLst/>
          <a:cxnLst/>
          <a:rect l="0" t="0" r="0" b="0"/>
          <a:pathLst>
            <a:path>
              <a:moveTo>
                <a:pt x="0" y="12797"/>
              </a:moveTo>
              <a:lnTo>
                <a:pt x="362451" y="1279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99995" y="1488584"/>
        <a:ext cx="18122" cy="18122"/>
      </dsp:txXfrm>
    </dsp:sp>
    <dsp:sp modelId="{BE6F4F40-CAEC-431D-878E-45B8B54C3CD0}">
      <dsp:nvSpPr>
        <dsp:cNvPr id="0" name=""/>
        <dsp:cNvSpPr/>
      </dsp:nvSpPr>
      <dsp:spPr>
        <a:xfrm>
          <a:off x="3922936" y="18691"/>
          <a:ext cx="1300193" cy="13001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95000"/>
                </a:schemeClr>
              </a:solidFill>
            </a:rPr>
            <a:t>প্রধান </a:t>
          </a:r>
          <a:r>
            <a:rPr lang="en-US" sz="2400" kern="1200" dirty="0" err="1" smtClean="0">
              <a:solidFill>
                <a:schemeClr val="bg1">
                  <a:lumMod val="95000"/>
                </a:schemeClr>
              </a:solidFill>
            </a:rPr>
            <a:t>কোঢান্টাম</a:t>
          </a:r>
          <a:r>
            <a:rPr lang="en-US" sz="2400" kern="1200" dirty="0" smtClean="0">
              <a:solidFill>
                <a:schemeClr val="bg1">
                  <a:lumMod val="95000"/>
                </a:schemeClr>
              </a:solidFill>
            </a:rPr>
            <a:t> সংখ্যা</a:t>
          </a:r>
          <a:endParaRPr lang="en-US" sz="24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4113345" y="209100"/>
        <a:ext cx="919375" cy="919375"/>
      </dsp:txXfrm>
    </dsp:sp>
    <dsp:sp modelId="{B46AA6FB-AE14-4D9E-B4E7-D2C4FD378D74}">
      <dsp:nvSpPr>
        <dsp:cNvPr id="0" name=""/>
        <dsp:cNvSpPr/>
      </dsp:nvSpPr>
      <dsp:spPr>
        <a:xfrm rot="21390106">
          <a:off x="5092970" y="2241476"/>
          <a:ext cx="1067294" cy="25594"/>
        </a:xfrm>
        <a:custGeom>
          <a:avLst/>
          <a:gdLst/>
          <a:ahLst/>
          <a:cxnLst/>
          <a:rect l="0" t="0" r="0" b="0"/>
          <a:pathLst>
            <a:path>
              <a:moveTo>
                <a:pt x="0" y="12797"/>
              </a:moveTo>
              <a:lnTo>
                <a:pt x="1067294" y="1279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99935" y="2227590"/>
        <a:ext cx="53364" cy="53364"/>
      </dsp:txXfrm>
    </dsp:sp>
    <dsp:sp modelId="{F3ADC5B6-920F-40A6-B706-A20205FF1D89}">
      <dsp:nvSpPr>
        <dsp:cNvPr id="0" name=""/>
        <dsp:cNvSpPr/>
      </dsp:nvSpPr>
      <dsp:spPr>
        <a:xfrm>
          <a:off x="6157172" y="1523994"/>
          <a:ext cx="1562130" cy="1300193"/>
        </a:xfrm>
        <a:prstGeom prst="ellipse">
          <a:avLst/>
        </a:prstGeom>
        <a:solidFill>
          <a:schemeClr val="accent5">
            <a:hueOff val="812808"/>
            <a:satOff val="-6481"/>
            <a:lumOff val="-490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সহকারী কোয়ান্টাম সংখ্যা</a:t>
          </a:r>
          <a:endParaRPr lang="en-US" sz="2000" kern="1200" dirty="0"/>
        </a:p>
      </dsp:txBody>
      <dsp:txXfrm>
        <a:off x="6385941" y="1714403"/>
        <a:ext cx="1104592" cy="919375"/>
      </dsp:txXfrm>
    </dsp:sp>
    <dsp:sp modelId="{F339925D-591B-424C-82D4-0007B288112C}">
      <dsp:nvSpPr>
        <dsp:cNvPr id="0" name=""/>
        <dsp:cNvSpPr/>
      </dsp:nvSpPr>
      <dsp:spPr>
        <a:xfrm rot="5552725">
          <a:off x="4198950" y="3170974"/>
          <a:ext cx="416037" cy="25594"/>
        </a:xfrm>
        <a:custGeom>
          <a:avLst/>
          <a:gdLst/>
          <a:ahLst/>
          <a:cxnLst/>
          <a:rect l="0" t="0" r="0" b="0"/>
          <a:pathLst>
            <a:path>
              <a:moveTo>
                <a:pt x="0" y="12797"/>
              </a:moveTo>
              <a:lnTo>
                <a:pt x="416037" y="1279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396568" y="3173370"/>
        <a:ext cx="20801" cy="20801"/>
      </dsp:txXfrm>
    </dsp:sp>
    <dsp:sp modelId="{B7647A29-B9C2-4A12-B6CC-DD7D078D3068}">
      <dsp:nvSpPr>
        <dsp:cNvPr id="0" name=""/>
        <dsp:cNvSpPr/>
      </dsp:nvSpPr>
      <dsp:spPr>
        <a:xfrm>
          <a:off x="3718762" y="3390943"/>
          <a:ext cx="1300193" cy="1300193"/>
        </a:xfrm>
        <a:prstGeom prst="ellipse">
          <a:avLst/>
        </a:prstGeom>
        <a:solidFill>
          <a:schemeClr val="accent5">
            <a:hueOff val="1625617"/>
            <a:satOff val="-12962"/>
            <a:lumOff val="-980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চৌম্বকীয় কোয়ান্টাম সংখ্যা</a:t>
          </a:r>
          <a:endParaRPr lang="en-US" sz="2400" kern="1200" dirty="0"/>
        </a:p>
      </dsp:txBody>
      <dsp:txXfrm>
        <a:off x="3909171" y="3581352"/>
        <a:ext cx="919375" cy="919375"/>
      </dsp:txXfrm>
    </dsp:sp>
    <dsp:sp modelId="{4BE74425-1543-4F5D-BA33-FD75B8A4D5F7}">
      <dsp:nvSpPr>
        <dsp:cNvPr id="0" name=""/>
        <dsp:cNvSpPr/>
      </dsp:nvSpPr>
      <dsp:spPr>
        <a:xfrm rot="11016005">
          <a:off x="2803079" y="2241672"/>
          <a:ext cx="994167" cy="25594"/>
        </a:xfrm>
        <a:custGeom>
          <a:avLst/>
          <a:gdLst/>
          <a:ahLst/>
          <a:cxnLst/>
          <a:rect l="0" t="0" r="0" b="0"/>
          <a:pathLst>
            <a:path>
              <a:moveTo>
                <a:pt x="0" y="12797"/>
              </a:moveTo>
              <a:lnTo>
                <a:pt x="994167" y="1279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75308" y="2229615"/>
        <a:ext cx="49708" cy="49708"/>
      </dsp:txXfrm>
    </dsp:sp>
    <dsp:sp modelId="{C5297C92-BF3E-442B-AB39-18025FFFC281}">
      <dsp:nvSpPr>
        <dsp:cNvPr id="0" name=""/>
        <dsp:cNvSpPr/>
      </dsp:nvSpPr>
      <dsp:spPr>
        <a:xfrm>
          <a:off x="1239590" y="1447803"/>
          <a:ext cx="1566265" cy="1452589"/>
        </a:xfrm>
        <a:prstGeom prst="ellipse">
          <a:avLst/>
        </a:prstGeom>
        <a:solidFill>
          <a:schemeClr val="accent5">
            <a:hueOff val="2438425"/>
            <a:satOff val="-19443"/>
            <a:lumOff val="-147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ঘূর্ণন কোয়ান্টাম সংখ্যা</a:t>
          </a:r>
          <a:endParaRPr lang="en-US" sz="2400" kern="1200" dirty="0"/>
        </a:p>
      </dsp:txBody>
      <dsp:txXfrm>
        <a:off x="1468964" y="1660530"/>
        <a:ext cx="1107517" cy="1027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38841-0E4E-4682-93FD-C6E4111263FB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51419-8156-4642-8A8E-34002149A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69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5B91F2-C85C-40EA-9E38-FA72BE67586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15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056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661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631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034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921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4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36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9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96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2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3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74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4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29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3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360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7949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01249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43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9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231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923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42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60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1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3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2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9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2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9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2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6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8633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470564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9792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702551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5100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0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5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4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6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9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6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9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2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6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5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4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3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1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4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8030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50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858812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4389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0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0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2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6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1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0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0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20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54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69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41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434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50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9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5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77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8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96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8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5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68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0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60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526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87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7162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388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3322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7345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90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34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6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6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2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9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4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3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370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177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58336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526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9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19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2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1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39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4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66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3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8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2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8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90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2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72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4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9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1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0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9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9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348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73922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81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65577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881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3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2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5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2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0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9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3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8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142.xml"/><Relationship Id="rId21" Type="http://schemas.openxmlformats.org/officeDocument/2006/relationships/audio" Target="../media/audio1.wav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41.xml"/><Relationship Id="rId16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audio" Target="../media/audio1.wav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audio" Target="../media/audio1.wav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audio" Target="../media/audio1.wav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2.xml"/><Relationship Id="rId21" Type="http://schemas.openxmlformats.org/officeDocument/2006/relationships/audio" Target="../media/audio1.wav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9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Relationship Id="rId22" Type="http://schemas.openxmlformats.org/officeDocument/2006/relationships/audio" Target="../media/audio1.wav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3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4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8" name="chimes.wav"/>
          </p:stSnd>
        </p:sndAc>
      </p:transition>
    </mc:Choice>
    <mc:Fallback xmlns="">
      <p:transition spd="slow">
        <p:fade/>
        <p:sndAc>
          <p:stSnd>
            <p:snd r:embed="rId2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2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9" name="chimes.wav"/>
          </p:stSnd>
        </p:sndAc>
      </p:transition>
    </mc:Choice>
    <mc:Fallback xmlns="">
      <p:transition spd="slow">
        <p:fade/>
        <p:sndAc>
          <p:stSnd>
            <p:snd r:embed="rId2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1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9" name="chimes.wav"/>
          </p:stSnd>
        </p:sndAc>
      </p:transition>
    </mc:Choice>
    <mc:Fallback xmlns="">
      <p:transition spd="slow">
        <p:fade/>
        <p:sndAc>
          <p:stSnd>
            <p:snd r:embed="rId2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83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9" name="chimes.wav"/>
          </p:stSnd>
        </p:sndAc>
      </p:transition>
    </mc:Choice>
    <mc:Fallback xmlns="">
      <p:transition spd="slow">
        <p:fade/>
        <p:sndAc>
          <p:stSnd>
            <p:snd r:embed="rId2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98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2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8" name="chimes.wav"/>
          </p:stSnd>
        </p:sndAc>
      </p:transition>
    </mc:Choice>
    <mc:Fallback xmlns="">
      <p:transition spd="slow">
        <p:fade/>
        <p:sndAc>
          <p:stSnd>
            <p:snd r:embed="rId1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2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9" name="chimes.wav"/>
          </p:stSnd>
        </p:sndAc>
      </p:transition>
    </mc:Choice>
    <mc:Fallback xmlns="">
      <p:transition spd="slow">
        <p:fade/>
        <p:sndAc>
          <p:stSnd>
            <p:snd r:embed="rId2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9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9" name="chimes.wav"/>
          </p:stSnd>
        </p:sndAc>
      </p:transition>
    </mc:Choice>
    <mc:Fallback xmlns="">
      <p:transition spd="slow">
        <p:fade/>
        <p:sndAc>
          <p:stSnd>
            <p:snd r:embed="rId2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15158-4BFE-4329-83AE-2B9F86527DB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96E26D1-783E-41E9-97F7-4ED4E6F10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0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8" name="chimes.wav"/>
          </p:stSnd>
        </p:sndAc>
      </p:transition>
    </mc:Choice>
    <mc:Fallback xmlns="">
      <p:transition spd="slow">
        <p:fade/>
        <p:sndAc>
          <p:stSnd>
            <p:snd r:embed="rId1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9" y="914400"/>
            <a:ext cx="8229600" cy="1143000"/>
          </a:xfrm>
        </p:spPr>
        <p:txBody>
          <a:bodyPr>
            <a:noAutofit/>
          </a:bodyPr>
          <a:lstStyle/>
          <a:p>
            <a:r>
              <a:rPr lang="bn-BD" sz="9600" b="1" i="1" u="sng" dirty="0" smtClean="0">
                <a:solidFill>
                  <a:srgbClr val="00B0F0"/>
                </a:solidFill>
              </a:rPr>
              <a:t>স্বাগতম</a:t>
            </a:r>
            <a:endParaRPr lang="en-US" sz="9600" b="1" i="1" u="sng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743200"/>
            <a:ext cx="4419600" cy="2209800"/>
          </a:xfrm>
        </p:spPr>
      </p:pic>
    </p:spTree>
    <p:extLst>
      <p:ext uri="{BB962C8B-B14F-4D97-AF65-F5344CB8AC3E}">
        <p14:creationId xmlns:p14="http://schemas.microsoft.com/office/powerpoint/2010/main" val="30540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657600"/>
            <a:ext cx="8229600" cy="236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কোয়ান্টাম সংখ্যা কী?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চারটি কোয়ান্টাম সংখ্যার নাম লিখ।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প্রধান কোয়ান্টাম সংখ্যা?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4308"/>
            <a:ext cx="3352800" cy="4876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ইলেকট্রনের কক্ষপথের আকার প্রকাশ করে।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একে n দ্বারা প্রকাশ করা হয়।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n এর মান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1,2,3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-----  ইত্যাদি যে কোন মান হতে পারে।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প্রতিটি কক্ষপথে ইলেকট্রন ধারণ ক্ষমতা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s-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981200"/>
            <a:ext cx="5410200" cy="472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সহকারী কোয়ান্টাম সংখ্যা?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images-4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905000"/>
            <a:ext cx="3810000" cy="4191000"/>
          </a:xfr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কক্ষপথের আকৃতি বোঝায়।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দ্বারা প্রকাশ করা হয়।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এর মান 0 থেকে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পর্যন্ত।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= 0 হতে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অরবিটাল,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হলে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অরবিটাল,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=2 হলে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অরবিটাল এবং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=3 হলে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অরবিটাল হয়।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উপশক্তিস্তরে ইলেকটন ধারণ ক্ষমতার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2(2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+1)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চৌম্বকীয় কোয়ান্টাম সংখ্যা?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images-6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1600200"/>
            <a:ext cx="3810000" cy="4495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ইলেকট্রনের কক্ষপথের ত্রিমাত্রিক দিক বিণ্যাস বোঝায়।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m দ্বারা প্রকাশ করা হয়।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m এর মান l এর উপর নির্ভর করে।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m এর মান হবে  0 সহ -l থেকে +l পর্যন্ত।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ঘূর্ণন কোয়ান্টাম সংখ্যা?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images-1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1676400"/>
            <a:ext cx="3657599" cy="4419600"/>
          </a:xfrm>
          <a:ln>
            <a:solidFill>
              <a:srgbClr val="FF0000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ইলেকট্রনের ঘূর্ণনের দিক প্রকাশ করা হয়।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একে s দ্বারা প্রকাশ করা হয়।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s এর মান +1/2  বা -1/2 হয়।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5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কোয়ান্টাম সংখ্যার তাৎপর্য</a:t>
            </a:r>
            <a:r>
              <a:rPr lang="bn-BD" sz="5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54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7848600" cy="39163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প্রধান কোয়ান্টাম সংখ্যা দ্বারা পরমানুর আকার সম্পর্কে ধারণা পাওয়া যায়।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কোয়ান্টাম সংখ্যা দ্বারা অরবিটালের আকৃতি সম্পর্কে জানা যায়।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চৌম্বকীয় কোয়ান্টাম সংখ্যা দ্বারা অরবিটালের ত্রিমাত্রিক অবস্থান সম্পর্কে জানা যায়।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ঘূর্ণন কোয়ান্টাম সংখ্যা দ্বারা ইলেকট্রনের ঘূর্ণন সম্পর্কে জানা যায়। </a:t>
            </a:r>
          </a:p>
          <a:p>
            <a:pPr marL="0" indent="0">
              <a:buNone/>
            </a:pP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1295400"/>
            <a:ext cx="7767851" cy="14700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62000" y="2765425"/>
            <a:ext cx="7772400" cy="2209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কোয়ান্টাম সংখ্যার ব্যাখ্যা দাও? </a:t>
            </a:r>
            <a:endParaRPr lang="en-US" sz="58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66" y="1219200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8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8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ড়ী</a:t>
            </a:r>
            <a:r>
              <a:rPr lang="en-US" sz="8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 কাজ</a:t>
            </a:r>
            <a:endParaRPr lang="en-US" sz="8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666" y="2347415"/>
            <a:ext cx="8229600" cy="2667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>
                <a:sym typeface="Wingdings 2"/>
              </a:rPr>
              <a:t> </a:t>
            </a:r>
            <a:r>
              <a:rPr lang="en-US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অরবিট ও অরবিটালের পার্থক্য লিখ</a:t>
            </a:r>
          </a:p>
          <a:p>
            <a:pPr>
              <a:buNone/>
            </a:pPr>
            <a:r>
              <a:rPr lang="en-US" sz="54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 2"/>
              </a:rPr>
              <a:t> </a:t>
            </a:r>
            <a:r>
              <a:rPr lang="en-US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কোয়ান্টাম সংখ্যার তাৎপর্য লিখ।</a:t>
            </a:r>
          </a:p>
          <a:p>
            <a:pPr>
              <a:buNone/>
            </a:pPr>
            <a:endParaRPr lang="en-US" sz="5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”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2667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3600" dirty="0" smtClean="0">
              <a:latin typeface="NikoshBAN" pitchFamily="2" charset="0"/>
              <a:cs typeface="NikoshBAN" pitchFamily="2" charset="0"/>
              <a:sym typeface="Wingdings 2"/>
            </a:endParaRPr>
          </a:p>
          <a:p>
            <a:pPr>
              <a:buFont typeface="Wingdings 2"/>
              <a:buChar char="R"/>
            </a:pP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 2"/>
              </a:rPr>
              <a:t>কোয়ান্টাম সংখ্যা কী?</a:t>
            </a:r>
          </a:p>
          <a:p>
            <a:pPr>
              <a:buFont typeface="Wingdings 2"/>
              <a:buChar char="R"/>
            </a:pP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 2"/>
              </a:rPr>
              <a:t> কোয়ান্টাম সংখ্যার প্রকারভেদ উল্লেখ কর।</a:t>
            </a:r>
          </a:p>
          <a:p>
            <a:pPr>
              <a:buFont typeface="Wingdings 2"/>
              <a:buChar char="R"/>
            </a:pP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 2"/>
              </a:rPr>
              <a:t> বিভিন্ন প্রকার কোয়ান্টাম সংখ্যার বর্ণনা দাও। </a:t>
            </a:r>
          </a:p>
          <a:p>
            <a:pPr>
              <a:buFont typeface="Wingdings 2"/>
              <a:buChar char="R"/>
            </a:pP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 2"/>
              </a:rPr>
              <a:t>কোয়ান্টাম সংখ্যার তাৎপর্য লিখ।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সহায়ক গ্রন্থ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657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১ম পত্র (সঞ্জিত কুমার গুহ)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১ম পত্র ( মাহবুব হাসান লিংকন)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পত্র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ডঃরবিউল ইসলাম ) 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53888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9800" b="1" i="1" dirty="0" smtClean="0">
                <a:solidFill>
                  <a:srgbClr val="FF33CC"/>
                </a:solidFill>
              </a:rPr>
              <a:t>শিক্ষক </a:t>
            </a:r>
            <a:r>
              <a:rPr lang="bn-IN" sz="7300" b="1" i="1" dirty="0" smtClean="0">
                <a:solidFill>
                  <a:srgbClr val="FF33CC"/>
                </a:solidFill>
              </a:rPr>
              <a:t>পরিচিতি</a:t>
            </a:r>
            <a:endParaRPr lang="en-US" sz="7300" b="1" i="1" dirty="0">
              <a:solidFill>
                <a:srgbClr val="FF33CC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429000" y="1496889"/>
            <a:ext cx="5751095" cy="536111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bn-IN" sz="4400" dirty="0" smtClean="0">
                <a:solidFill>
                  <a:srgbClr val="002060"/>
                </a:solidFill>
              </a:rPr>
              <a:t>মোঃ</a:t>
            </a:r>
            <a:r>
              <a:rPr lang="bn-IN" sz="2400" dirty="0" smtClean="0">
                <a:solidFill>
                  <a:srgbClr val="002060"/>
                </a:solidFill>
              </a:rPr>
              <a:t> </a:t>
            </a:r>
            <a:r>
              <a:rPr lang="en-US" sz="6000" dirty="0" smtClean="0">
                <a:solidFill>
                  <a:srgbClr val="002060"/>
                </a:solidFill>
              </a:rPr>
              <a:t>জহীরুল ইসলাম</a:t>
            </a:r>
            <a:endParaRPr lang="bn-IN" sz="6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002060"/>
                </a:solidFill>
              </a:rPr>
              <a:t>   </a:t>
            </a:r>
            <a:r>
              <a:rPr lang="bn-IN" sz="4000" dirty="0" smtClean="0">
                <a:solidFill>
                  <a:srgbClr val="002060"/>
                </a:solidFill>
              </a:rPr>
              <a:t>প্রভাষক-রসায়ন</a:t>
            </a:r>
            <a:endParaRPr lang="bn-IN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002060"/>
                </a:solidFill>
              </a:rPr>
              <a:t>  </a:t>
            </a:r>
            <a:r>
              <a:rPr lang="en-US" sz="5400" dirty="0" smtClean="0">
                <a:solidFill>
                  <a:srgbClr val="002060"/>
                </a:solidFill>
              </a:rPr>
              <a:t>সরকারি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bn-BD" sz="4000" dirty="0" smtClean="0">
                <a:solidFill>
                  <a:srgbClr val="002060"/>
                </a:solidFill>
              </a:rPr>
              <a:t> </a:t>
            </a:r>
            <a:r>
              <a:rPr lang="en-US" sz="5400" dirty="0" smtClean="0">
                <a:solidFill>
                  <a:srgbClr val="002060"/>
                </a:solidFill>
              </a:rPr>
              <a:t>সিরাজউদ্দিন মেমোরিয়াল </a:t>
            </a:r>
            <a:r>
              <a:rPr lang="bn-IN" sz="4000" dirty="0" smtClean="0">
                <a:solidFill>
                  <a:srgbClr val="002060"/>
                </a:solidFill>
              </a:rPr>
              <a:t>কলেজ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</a:t>
            </a:r>
            <a:r>
              <a:rPr lang="en-US" sz="5400" dirty="0" smtClean="0">
                <a:solidFill>
                  <a:srgbClr val="002060"/>
                </a:solidFill>
              </a:rPr>
              <a:t>মোরেলগঞ্জ, বাগেরহাট</a:t>
            </a:r>
            <a:endParaRPr lang="bn-IN" sz="5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01919  607116</a:t>
            </a:r>
            <a:endParaRPr lang="bn-IN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</a:t>
            </a:r>
            <a:r>
              <a:rPr lang="bn-BD" dirty="0" smtClean="0">
                <a:solidFill>
                  <a:srgbClr val="002060"/>
                </a:solidFill>
              </a:rPr>
              <a:t>sumonjhahirul@gmail</a:t>
            </a:r>
            <a:r>
              <a:rPr lang="en-US" dirty="0" smtClean="0">
                <a:solidFill>
                  <a:srgbClr val="002060"/>
                </a:solidFill>
              </a:rPr>
              <a:t>.com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1496889"/>
            <a:ext cx="3505201" cy="5361112"/>
          </a:xfrm>
        </p:spPr>
      </p:pic>
    </p:spTree>
    <p:extLst>
      <p:ext uri="{BB962C8B-B14F-4D97-AF65-F5344CB8AC3E}">
        <p14:creationId xmlns:p14="http://schemas.microsoft.com/office/powerpoint/2010/main" val="22637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648200"/>
            <a:ext cx="5486400" cy="2286000"/>
          </a:xfrm>
        </p:spPr>
        <p:txBody>
          <a:bodyPr>
            <a:prstTxWarp prst="textDeflateBottom">
              <a:avLst/>
            </a:prstTxWarp>
            <a:noAutofit/>
          </a:bodyPr>
          <a:lstStyle/>
          <a:p>
            <a:r>
              <a:rPr lang="en-US" sz="4000" dirty="0" smtClean="0"/>
              <a:t> </a:t>
            </a:r>
            <a:r>
              <a:rPr lang="en-US" sz="4000" i="1" dirty="0">
                <a:solidFill>
                  <a:srgbClr val="00B0F0"/>
                </a:solidFill>
              </a:rPr>
              <a:t>ধন্যবাদ</a:t>
            </a:r>
            <a:br>
              <a:rPr lang="en-US" sz="4000" i="1" dirty="0">
                <a:solidFill>
                  <a:srgbClr val="00B0F0"/>
                </a:solidFill>
              </a:rPr>
            </a:br>
            <a:r>
              <a:rPr lang="en-US" sz="4000" dirty="0" smtClean="0"/>
              <a:t>     </a:t>
            </a:r>
            <a:endParaRPr lang="en-US" sz="8000" i="1" u="sng" dirty="0">
              <a:solidFill>
                <a:srgbClr val="00B0F0"/>
              </a:solidFill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8" b="8678"/>
          <a:stretch>
            <a:fillRect/>
          </a:stretch>
        </p:blipFill>
        <p:spPr>
          <a:xfrm>
            <a:off x="1792288" y="612775"/>
            <a:ext cx="5486400" cy="3502025"/>
          </a:xfrm>
        </p:spPr>
      </p:pic>
    </p:spTree>
    <p:extLst>
      <p:ext uri="{BB962C8B-B14F-4D97-AF65-F5344CB8AC3E}">
        <p14:creationId xmlns:p14="http://schemas.microsoft.com/office/powerpoint/2010/main" val="92246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82463"/>
            <a:ext cx="8229600" cy="11430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বিষয় পরিচিতিঃ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08025"/>
            <a:ext cx="8229600" cy="4525963"/>
          </a:xfr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রসায়ন</a:t>
            </a:r>
          </a:p>
          <a:p>
            <a:pPr marL="0" indent="0" algn="ctr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প্রথম পত্র</a:t>
            </a:r>
          </a:p>
          <a:p>
            <a:pPr marL="0" indent="0" algn="ctr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অধ্যায় : দ্বিতীয়</a:t>
            </a:r>
          </a:p>
          <a:p>
            <a:pPr marL="0" indent="0" algn="ctr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তারিখ :২৩  / ১০  /  ২০১৬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 marL="0" indent="0" algn="ctr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সময় : ৫০ 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03646"/>
            <a:ext cx="8229600" cy="106795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ছবিটি লক্ষ করি?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G:\image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133600"/>
            <a:ext cx="3733800" cy="3733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5000" y="2667000"/>
            <a:ext cx="1734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এখানে n 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4191000"/>
            <a:ext cx="2719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এখানে s, p,d,f 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03646"/>
            <a:ext cx="8229600" cy="106795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ছবিগুলো লক্ষ করি?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G:\image\images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133600"/>
            <a:ext cx="4271963" cy="3524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0" y="3505200"/>
            <a:ext cx="2908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ইলেকট্রন কি করে?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আজকের পাঠঃ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2514600"/>
          </a:xfrm>
          <a:scene3d>
            <a:camera prst="isometricOffAxis1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কোয়ান্টাম সংখ্যা</a:t>
            </a:r>
          </a:p>
          <a:p>
            <a:pPr marL="0" indent="0"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কি শিখব? 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941637"/>
            <a:ext cx="8229600" cy="3001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/>
              <a:buChar char="'"/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কোয়ান্টাম সংখ্যার সংজ্ঞা?</a:t>
            </a:r>
          </a:p>
          <a:p>
            <a:pPr>
              <a:buFont typeface="Wingdings"/>
              <a:buChar char="'"/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কোয়ান্টাম সংখ্যার প্রকারভেদ ও ব্যাখ্যা।</a:t>
            </a:r>
          </a:p>
          <a:p>
            <a:pPr>
              <a:buFont typeface="Wingdings"/>
              <a:buChar char="'"/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কোয়ান্টাম সংখ্যার তাৎপর্য।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কোয়ান্টাম সংখ্যা কি?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67000"/>
            <a:ext cx="8229600" cy="3352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ইলেকট্রনের কক্ষপথের আকার, আকৃতি, ত্রিমাত্রিক দিক বিণ্যাস এবং ঘুর্ণন সম্পর্কিত যে চারটি রাশি ব্যবহার করা হয় তাকে কোয়ান্টাম সংখ্যা বলে।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6343672" cy="70986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কোয়ান্টাম সংখ্যার প্রকারভেদ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634348"/>
              </p:ext>
            </p:extLst>
          </p:nvPr>
        </p:nvGraphicFramePr>
        <p:xfrm>
          <a:off x="0" y="2133600"/>
          <a:ext cx="9144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839E87-6156-4C43-B567-354564E28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80839E87-6156-4C43-B567-354564E28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D8612C-B7AC-4455-9BFB-48C38024F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9DD8612C-B7AC-4455-9BFB-48C38024FC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6F4F40-CAEC-431D-878E-45B8B54C3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BE6F4F40-CAEC-431D-878E-45B8B54C3C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6AA6FB-AE14-4D9E-B4E7-D2C4FD378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B46AA6FB-AE14-4D9E-B4E7-D2C4FD378D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ADC5B6-920F-40A6-B706-A20205FF1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F3ADC5B6-920F-40A6-B706-A20205FF1D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39925D-591B-424C-82D4-0007B2881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F339925D-591B-424C-82D4-0007B28811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647A29-B9C2-4A12-B6CC-DD7D078D3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B7647A29-B9C2-4A12-B6CC-DD7D078D30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E74425-1543-4F5D-BA33-FD75B8A4D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4BE74425-1543-4F5D-BA33-FD75B8A4D5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297C92-BF3E-442B-AB39-18025FFFC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C5297C92-BF3E-442B-AB39-18025FFFC2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lvlOne"/>
        </p:bldSub>
      </p:bldGraphic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6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8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9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426</Words>
  <Application>Microsoft Office PowerPoint</Application>
  <PresentationFormat>On-screen Show (4:3)</PresentationFormat>
  <Paragraphs>82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20</vt:i4>
      </vt:variant>
    </vt:vector>
  </HeadingPairs>
  <TitlesOfParts>
    <vt:vector size="43" baseType="lpstr">
      <vt:lpstr>Arial</vt:lpstr>
      <vt:lpstr>Calibri</vt:lpstr>
      <vt:lpstr>Century Gothic</vt:lpstr>
      <vt:lpstr>Garamond</vt:lpstr>
      <vt:lpstr>NikoshBAN</vt:lpstr>
      <vt:lpstr>Times New Roman</vt:lpstr>
      <vt:lpstr>Trebuchet MS</vt:lpstr>
      <vt:lpstr>Tw Cen MT</vt:lpstr>
      <vt:lpstr>Tw Cen MT Condensed</vt:lpstr>
      <vt:lpstr>Vrinda</vt:lpstr>
      <vt:lpstr>Wingdings</vt:lpstr>
      <vt:lpstr>Wingdings 2</vt:lpstr>
      <vt:lpstr>Wingdings 3</vt:lpstr>
      <vt:lpstr>Office Theme</vt:lpstr>
      <vt:lpstr>Ion Boardroom</vt:lpstr>
      <vt:lpstr>Organic</vt:lpstr>
      <vt:lpstr>Ion</vt:lpstr>
      <vt:lpstr>Integral</vt:lpstr>
      <vt:lpstr>1_Facet</vt:lpstr>
      <vt:lpstr>1_Ion Boardroom</vt:lpstr>
      <vt:lpstr>1_Organic</vt:lpstr>
      <vt:lpstr>Wisp</vt:lpstr>
      <vt:lpstr>2_Facet</vt:lpstr>
      <vt:lpstr>স্বাগতম</vt:lpstr>
      <vt:lpstr>শিক্ষক পরিচিতি</vt:lpstr>
      <vt:lpstr>বিষয় পরিচিতিঃ </vt:lpstr>
      <vt:lpstr>ছবিটি লক্ষ করি? </vt:lpstr>
      <vt:lpstr>ছবিগুলো লক্ষ করি? </vt:lpstr>
      <vt:lpstr>আজকের পাঠঃ </vt:lpstr>
      <vt:lpstr>আমরা কি শিখব? </vt:lpstr>
      <vt:lpstr>কোয়ান্টাম সংখ্যা কি? </vt:lpstr>
      <vt:lpstr>কোয়ান্টাম সংখ্যার প্রকারভেদ</vt:lpstr>
      <vt:lpstr>একক কাজ</vt:lpstr>
      <vt:lpstr>প্রধান কোয়ান্টাম সংখ্যা? </vt:lpstr>
      <vt:lpstr>সহকারী কোয়ান্টাম সংখ্যা? </vt:lpstr>
      <vt:lpstr>চৌম্বকীয় কোয়ান্টাম সংখ্যা? </vt:lpstr>
      <vt:lpstr>ঘূর্ণন কোয়ান্টাম সংখ্যা? </vt:lpstr>
      <vt:lpstr>কোয়ান্টাম সংখ্যার তাৎপর্যঃ</vt:lpstr>
      <vt:lpstr>দলীয় কাজ</vt:lpstr>
      <vt:lpstr>বাড়ীর কাজ</vt:lpstr>
      <vt:lpstr>মূল্যায়ণ” </vt:lpstr>
      <vt:lpstr>সহায়ক গ্রন্থ</vt:lpstr>
      <vt:lpstr> ধন্যবাদ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হলুদ গোলাপের শুভেচছা</dc:title>
  <dc:creator>PNAMA</dc:creator>
  <cp:lastModifiedBy>Computer City</cp:lastModifiedBy>
  <cp:revision>111</cp:revision>
  <dcterms:created xsi:type="dcterms:W3CDTF">2016-04-21T13:45:11Z</dcterms:created>
  <dcterms:modified xsi:type="dcterms:W3CDTF">2020-10-02T12:34:38Z</dcterms:modified>
</cp:coreProperties>
</file>