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5" r:id="rId2"/>
    <p:sldId id="261" r:id="rId3"/>
    <p:sldId id="258" r:id="rId4"/>
    <p:sldId id="259" r:id="rId5"/>
    <p:sldId id="267" r:id="rId6"/>
    <p:sldId id="268" r:id="rId7"/>
    <p:sldId id="269" r:id="rId8"/>
    <p:sldId id="263" r:id="rId9"/>
    <p:sldId id="264" r:id="rId10"/>
    <p:sldId id="262" r:id="rId11"/>
    <p:sldId id="265" r:id="rId12"/>
    <p:sldId id="266" r:id="rId13"/>
    <p:sldId id="270" r:id="rId14"/>
    <p:sldId id="271" r:id="rId15"/>
    <p:sldId id="272" r:id="rId16"/>
    <p:sldId id="274" r:id="rId17"/>
    <p:sldId id="275" r:id="rId18"/>
    <p:sldId id="284" r:id="rId19"/>
    <p:sldId id="279" r:id="rId20"/>
    <p:sldId id="281" r:id="rId21"/>
    <p:sldId id="280" r:id="rId22"/>
    <p:sldId id="278"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9" d="100"/>
          <a:sy n="69"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59AC5-2DCB-47B7-A5F9-C896F540E38E}" type="datetimeFigureOut">
              <a:rPr lang="en-US" smtClean="0"/>
              <a:t>10/4/2020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DCDE0-7A49-4E61-99CD-D5BC5668220C}" type="slidenum">
              <a:rPr lang="en-US" smtClean="0"/>
              <a:t>‹#›</a:t>
            </a:fld>
            <a:endParaRPr lang="en-US"/>
          </a:p>
        </p:txBody>
      </p:sp>
    </p:spTree>
    <p:extLst>
      <p:ext uri="{BB962C8B-B14F-4D97-AF65-F5344CB8AC3E}">
        <p14:creationId xmlns:p14="http://schemas.microsoft.com/office/powerpoint/2010/main" val="3794998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DCDE0-7A49-4E61-99CD-D5BC5668220C}" type="slidenum">
              <a:rPr lang="en-US" smtClean="0"/>
              <a:t>10</a:t>
            </a:fld>
            <a:endParaRPr lang="en-US"/>
          </a:p>
        </p:txBody>
      </p:sp>
    </p:spTree>
    <p:extLst>
      <p:ext uri="{BB962C8B-B14F-4D97-AF65-F5344CB8AC3E}">
        <p14:creationId xmlns:p14="http://schemas.microsoft.com/office/powerpoint/2010/main" val="288374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DCDE0-7A49-4E61-99CD-D5BC5668220C}" type="slidenum">
              <a:rPr lang="en-US" smtClean="0"/>
              <a:t>18</a:t>
            </a:fld>
            <a:endParaRPr lang="en-US"/>
          </a:p>
        </p:txBody>
      </p:sp>
    </p:spTree>
    <p:extLst>
      <p:ext uri="{BB962C8B-B14F-4D97-AF65-F5344CB8AC3E}">
        <p14:creationId xmlns:p14="http://schemas.microsoft.com/office/powerpoint/2010/main" val="67537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0B9D51-0EFF-4F06-AEE9-5F55447D63A5}"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1CE8A-569F-4D34-BD7C-1F3E1F8CDB77}" type="slidenum">
              <a:rPr lang="en-US" smtClean="0"/>
              <a:t>‹#›</a:t>
            </a:fld>
            <a:endParaRPr lang="en-US"/>
          </a:p>
        </p:txBody>
      </p:sp>
    </p:spTree>
    <p:extLst>
      <p:ext uri="{BB962C8B-B14F-4D97-AF65-F5344CB8AC3E}">
        <p14:creationId xmlns:p14="http://schemas.microsoft.com/office/powerpoint/2010/main" val="99532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B9D51-0EFF-4F06-AEE9-5F55447D63A5}"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1CE8A-569F-4D34-BD7C-1F3E1F8CDB77}" type="slidenum">
              <a:rPr lang="en-US" smtClean="0"/>
              <a:t>‹#›</a:t>
            </a:fld>
            <a:endParaRPr lang="en-US"/>
          </a:p>
        </p:txBody>
      </p:sp>
    </p:spTree>
    <p:extLst>
      <p:ext uri="{BB962C8B-B14F-4D97-AF65-F5344CB8AC3E}">
        <p14:creationId xmlns:p14="http://schemas.microsoft.com/office/powerpoint/2010/main" val="204815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B9D51-0EFF-4F06-AEE9-5F55447D63A5}"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1CE8A-569F-4D34-BD7C-1F3E1F8CDB77}" type="slidenum">
              <a:rPr lang="en-US" smtClean="0"/>
              <a:t>‹#›</a:t>
            </a:fld>
            <a:endParaRPr lang="en-US"/>
          </a:p>
        </p:txBody>
      </p:sp>
    </p:spTree>
    <p:extLst>
      <p:ext uri="{BB962C8B-B14F-4D97-AF65-F5344CB8AC3E}">
        <p14:creationId xmlns:p14="http://schemas.microsoft.com/office/powerpoint/2010/main" val="275824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B9D51-0EFF-4F06-AEE9-5F55447D63A5}"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1CE8A-569F-4D34-BD7C-1F3E1F8CDB77}" type="slidenum">
              <a:rPr lang="en-US" smtClean="0"/>
              <a:t>‹#›</a:t>
            </a:fld>
            <a:endParaRPr lang="en-US"/>
          </a:p>
        </p:txBody>
      </p:sp>
    </p:spTree>
    <p:extLst>
      <p:ext uri="{BB962C8B-B14F-4D97-AF65-F5344CB8AC3E}">
        <p14:creationId xmlns:p14="http://schemas.microsoft.com/office/powerpoint/2010/main" val="401713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0B9D51-0EFF-4F06-AEE9-5F55447D63A5}"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1CE8A-569F-4D34-BD7C-1F3E1F8CDB77}" type="slidenum">
              <a:rPr lang="en-US" smtClean="0"/>
              <a:t>‹#›</a:t>
            </a:fld>
            <a:endParaRPr lang="en-US"/>
          </a:p>
        </p:txBody>
      </p:sp>
    </p:spTree>
    <p:extLst>
      <p:ext uri="{BB962C8B-B14F-4D97-AF65-F5344CB8AC3E}">
        <p14:creationId xmlns:p14="http://schemas.microsoft.com/office/powerpoint/2010/main" val="110441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0B9D51-0EFF-4F06-AEE9-5F55447D63A5}"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1CE8A-569F-4D34-BD7C-1F3E1F8CDB77}" type="slidenum">
              <a:rPr lang="en-US" smtClean="0"/>
              <a:t>‹#›</a:t>
            </a:fld>
            <a:endParaRPr lang="en-US"/>
          </a:p>
        </p:txBody>
      </p:sp>
    </p:spTree>
    <p:extLst>
      <p:ext uri="{BB962C8B-B14F-4D97-AF65-F5344CB8AC3E}">
        <p14:creationId xmlns:p14="http://schemas.microsoft.com/office/powerpoint/2010/main" val="239818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0B9D51-0EFF-4F06-AEE9-5F55447D63A5}" type="datetimeFigureOut">
              <a:rPr lang="en-US" smtClean="0"/>
              <a:t>10/4/2020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1CE8A-569F-4D34-BD7C-1F3E1F8CDB77}" type="slidenum">
              <a:rPr lang="en-US" smtClean="0"/>
              <a:t>‹#›</a:t>
            </a:fld>
            <a:endParaRPr lang="en-US"/>
          </a:p>
        </p:txBody>
      </p:sp>
    </p:spTree>
    <p:extLst>
      <p:ext uri="{BB962C8B-B14F-4D97-AF65-F5344CB8AC3E}">
        <p14:creationId xmlns:p14="http://schemas.microsoft.com/office/powerpoint/2010/main" val="255689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0B9D51-0EFF-4F06-AEE9-5F55447D63A5}" type="datetimeFigureOut">
              <a:rPr lang="en-US" smtClean="0"/>
              <a:t>10/4/2020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1CE8A-569F-4D34-BD7C-1F3E1F8CDB77}" type="slidenum">
              <a:rPr lang="en-US" smtClean="0"/>
              <a:t>‹#›</a:t>
            </a:fld>
            <a:endParaRPr lang="en-US"/>
          </a:p>
        </p:txBody>
      </p:sp>
    </p:spTree>
    <p:extLst>
      <p:ext uri="{BB962C8B-B14F-4D97-AF65-F5344CB8AC3E}">
        <p14:creationId xmlns:p14="http://schemas.microsoft.com/office/powerpoint/2010/main" val="7616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B9D51-0EFF-4F06-AEE9-5F55447D63A5}" type="datetimeFigureOut">
              <a:rPr lang="en-US" smtClean="0"/>
              <a:t>10/4/2020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1CE8A-569F-4D34-BD7C-1F3E1F8CDB77}" type="slidenum">
              <a:rPr lang="en-US" smtClean="0"/>
              <a:t>‹#›</a:t>
            </a:fld>
            <a:endParaRPr lang="en-US"/>
          </a:p>
        </p:txBody>
      </p:sp>
    </p:spTree>
    <p:extLst>
      <p:ext uri="{BB962C8B-B14F-4D97-AF65-F5344CB8AC3E}">
        <p14:creationId xmlns:p14="http://schemas.microsoft.com/office/powerpoint/2010/main" val="356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0B9D51-0EFF-4F06-AEE9-5F55447D63A5}"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1CE8A-569F-4D34-BD7C-1F3E1F8CDB77}" type="slidenum">
              <a:rPr lang="en-US" smtClean="0"/>
              <a:t>‹#›</a:t>
            </a:fld>
            <a:endParaRPr lang="en-US"/>
          </a:p>
        </p:txBody>
      </p:sp>
    </p:spTree>
    <p:extLst>
      <p:ext uri="{BB962C8B-B14F-4D97-AF65-F5344CB8AC3E}">
        <p14:creationId xmlns:p14="http://schemas.microsoft.com/office/powerpoint/2010/main" val="257852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0B9D51-0EFF-4F06-AEE9-5F55447D63A5}"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1CE8A-569F-4D34-BD7C-1F3E1F8CDB77}" type="slidenum">
              <a:rPr lang="en-US" smtClean="0"/>
              <a:t>‹#›</a:t>
            </a:fld>
            <a:endParaRPr lang="en-US"/>
          </a:p>
        </p:txBody>
      </p:sp>
    </p:spTree>
    <p:extLst>
      <p:ext uri="{BB962C8B-B14F-4D97-AF65-F5344CB8AC3E}">
        <p14:creationId xmlns:p14="http://schemas.microsoft.com/office/powerpoint/2010/main" val="193161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B9D51-0EFF-4F06-AEE9-5F55447D63A5}" type="datetimeFigureOut">
              <a:rPr lang="en-US" smtClean="0"/>
              <a:t>10/4/2020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1CE8A-569F-4D34-BD7C-1F3E1F8CDB77}" type="slidenum">
              <a:rPr lang="en-US" smtClean="0"/>
              <a:t>‹#›</a:t>
            </a:fld>
            <a:endParaRPr lang="en-US"/>
          </a:p>
        </p:txBody>
      </p:sp>
    </p:spTree>
    <p:extLst>
      <p:ext uri="{BB962C8B-B14F-4D97-AF65-F5344CB8AC3E}">
        <p14:creationId xmlns:p14="http://schemas.microsoft.com/office/powerpoint/2010/main" val="88233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fif"/></Relationships>
</file>

<file path=ppt/slides/_rels/slide1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fif"/><Relationship Id="rId1" Type="http://schemas.openxmlformats.org/officeDocument/2006/relationships/slideLayout" Target="../slideLayouts/slideLayout7.xml"/><Relationship Id="rId5" Type="http://schemas.openxmlformats.org/officeDocument/2006/relationships/image" Target="../media/image2.jfif"/><Relationship Id="rId4" Type="http://schemas.openxmlformats.org/officeDocument/2006/relationships/image" Target="../media/image10.jfif"/></Relationships>
</file>

<file path=ppt/slides/_rels/slide13.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fif"/><Relationship Id="rId1" Type="http://schemas.openxmlformats.org/officeDocument/2006/relationships/slideLayout" Target="../slideLayouts/slideLayout7.xml"/><Relationship Id="rId5" Type="http://schemas.openxmlformats.org/officeDocument/2006/relationships/image" Target="../media/image2.jfif"/><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18.jfif"/><Relationship Id="rId1" Type="http://schemas.openxmlformats.org/officeDocument/2006/relationships/slideLayout" Target="../slideLayouts/slideLayout7.xml"/><Relationship Id="rId5" Type="http://schemas.openxmlformats.org/officeDocument/2006/relationships/image" Target="../media/image22.jfif"/><Relationship Id="rId4" Type="http://schemas.openxmlformats.org/officeDocument/2006/relationships/image" Target="../media/image2.jfif"/></Relationships>
</file>

<file path=ppt/slides/_rels/slide15.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18.jfif"/><Relationship Id="rId1" Type="http://schemas.openxmlformats.org/officeDocument/2006/relationships/slideLayout" Target="../slideLayouts/slideLayout7.xml"/><Relationship Id="rId6" Type="http://schemas.openxmlformats.org/officeDocument/2006/relationships/image" Target="../media/image2.jfif"/><Relationship Id="rId5" Type="http://schemas.openxmlformats.org/officeDocument/2006/relationships/image" Target="../media/image25.jfif"/><Relationship Id="rId4" Type="http://schemas.openxmlformats.org/officeDocument/2006/relationships/image" Target="../media/image24.jfif"/></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8.jfif"/><Relationship Id="rId1" Type="http://schemas.openxmlformats.org/officeDocument/2006/relationships/slideLayout" Target="../slideLayouts/slideLayout7.xml"/><Relationship Id="rId5" Type="http://schemas.openxmlformats.org/officeDocument/2006/relationships/image" Target="../media/image2.jfif"/><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18.jfif"/><Relationship Id="rId1" Type="http://schemas.openxmlformats.org/officeDocument/2006/relationships/slideLayout" Target="../slideLayouts/slideLayout7.xml"/><Relationship Id="rId6" Type="http://schemas.openxmlformats.org/officeDocument/2006/relationships/image" Target="../media/image2.jfif"/><Relationship Id="rId5" Type="http://schemas.openxmlformats.org/officeDocument/2006/relationships/image" Target="../media/image29.jfif"/><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fif"/></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fif"/></Relationships>
</file>

<file path=ppt/slides/_rels/slide21.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fif"/></Relationships>
</file>

<file path=ppt/slides/_rels/slide2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f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fif"/><Relationship Id="rId1" Type="http://schemas.openxmlformats.org/officeDocument/2006/relationships/slideLayout" Target="../slideLayouts/slideLayout7.xml"/><Relationship Id="rId4" Type="http://schemas.openxmlformats.org/officeDocument/2006/relationships/image" Target="../media/image2.jfif"/></Relationships>
</file>

<file path=ppt/slides/_rels/slide5.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jfif"/><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jfif"/><Relationship Id="rId4" Type="http://schemas.openxmlformats.org/officeDocument/2006/relationships/image" Target="../media/image10.jfif"/></Relationships>
</file>

<file path=ppt/slides/_rels/slide7.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3.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Rectangle 1"/>
          <p:cNvSpPr/>
          <p:nvPr/>
        </p:nvSpPr>
        <p:spPr>
          <a:xfrm>
            <a:off x="2937163" y="27709"/>
            <a:ext cx="6248401" cy="1246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আসসালামু আলাইকুম </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34608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val 5"/>
          <p:cNvSpPr/>
          <p:nvPr/>
        </p:nvSpPr>
        <p:spPr>
          <a:xfrm>
            <a:off x="5111418" y="2674620"/>
            <a:ext cx="2631454" cy="1508760"/>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3600" dirty="0" smtClean="0">
                <a:ln w="0"/>
                <a:solidFill>
                  <a:schemeClr val="accent2"/>
                </a:solidFill>
                <a:effectLst>
                  <a:outerShdw blurRad="38100" dist="19050" dir="2700000" algn="tl" rotWithShape="0">
                    <a:schemeClr val="dk1">
                      <a:alpha val="40000"/>
                    </a:schemeClr>
                  </a:outerShdw>
                </a:effectLst>
              </a:rPr>
              <a:t> </a:t>
            </a:r>
            <a:r>
              <a:rPr lang="bn-IN" sz="3600" dirty="0" smtClean="0">
                <a:ln w="0"/>
                <a:solidFill>
                  <a:schemeClr val="accent2"/>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স্থানগত বেকারত্ব</a:t>
            </a:r>
            <a:endParaRPr lang="en-US" sz="3600" dirty="0">
              <a:ln w="0"/>
              <a:solidFill>
                <a:schemeClr val="accent2"/>
              </a:solidFill>
              <a:effectLst>
                <a:outerShdw blurRad="38100" dist="19050" dir="2700000" algn="tl" rotWithShape="0">
                  <a:schemeClr val="dk1">
                    <a:alpha val="40000"/>
                  </a:schemeClr>
                </a:outerShdw>
              </a:effectLst>
            </a:endParaRPr>
          </a:p>
        </p:txBody>
      </p:sp>
      <p:sp>
        <p:nvSpPr>
          <p:cNvPr id="9" name="Oval 8"/>
          <p:cNvSpPr/>
          <p:nvPr/>
        </p:nvSpPr>
        <p:spPr>
          <a:xfrm>
            <a:off x="5111418" y="2521527"/>
            <a:ext cx="2669329" cy="1998205"/>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40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বেকারত্বের ধরণ </a:t>
            </a:r>
            <a:endParaRPr lang="en-US" sz="4000" b="1" dirty="0">
              <a:ln w="0"/>
              <a:solidFill>
                <a:srgbClr val="7030A0"/>
              </a:solidFill>
              <a:effectLst>
                <a:outerShdw blurRad="38100" dist="19050" dir="2700000" algn="tl" rotWithShape="0">
                  <a:schemeClr val="dk1">
                    <a:alpha val="40000"/>
                  </a:schemeClr>
                </a:outerShdw>
              </a:effectLst>
            </a:endParaRPr>
          </a:p>
        </p:txBody>
      </p:sp>
      <p:sp>
        <p:nvSpPr>
          <p:cNvPr id="13" name="Oval 12"/>
          <p:cNvSpPr/>
          <p:nvPr/>
        </p:nvSpPr>
        <p:spPr>
          <a:xfrm>
            <a:off x="5073543" y="2674620"/>
            <a:ext cx="2631454" cy="1508760"/>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3200" dirty="0"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দক্ষতাজনিত বেকারত্ব</a:t>
            </a:r>
            <a:endParaRPr lang="en-US" sz="3200" dirty="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4" name="Oval 13"/>
          <p:cNvSpPr/>
          <p:nvPr/>
        </p:nvSpPr>
        <p:spPr>
          <a:xfrm>
            <a:off x="5225043" y="2823936"/>
            <a:ext cx="2631454" cy="1508760"/>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4000" dirty="0" smtClean="0">
                <a:ln w="0"/>
                <a:solidFill>
                  <a:schemeClr val="accent6">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চরম বেকারত্ব</a:t>
            </a:r>
            <a:endParaRPr lang="en-US" sz="4000" dirty="0">
              <a:ln w="0"/>
              <a:solidFill>
                <a:schemeClr val="accent6">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 name="Oval 15"/>
          <p:cNvSpPr/>
          <p:nvPr/>
        </p:nvSpPr>
        <p:spPr>
          <a:xfrm>
            <a:off x="5111418" y="2935531"/>
            <a:ext cx="2631454" cy="1508760"/>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4000" dirty="0" smtClean="0">
                <a:ln w="0"/>
                <a:solidFill>
                  <a:schemeClr val="accent2">
                    <a:lumMod val="50000"/>
                  </a:schemeClr>
                </a:solidFill>
                <a:effectLst>
                  <a:outerShdw blurRad="38100" dist="19050" dir="2700000" algn="tl" rotWithShape="0">
                    <a:schemeClr val="dk1">
                      <a:alpha val="40000"/>
                    </a:schemeClr>
                  </a:outerShdw>
                </a:effectLst>
              </a:rPr>
              <a:t> </a:t>
            </a:r>
            <a:r>
              <a:rPr lang="bn-IN" sz="4000" dirty="0" smtClean="0">
                <a:ln w="0"/>
                <a:solidFill>
                  <a:schemeClr val="accent2">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মৌসুমি বেকারত্ব  </a:t>
            </a:r>
            <a:endParaRPr lang="en-US" sz="4000" dirty="0">
              <a:ln w="0"/>
              <a:solidFill>
                <a:schemeClr val="accent2">
                  <a:lumMod val="50000"/>
                </a:schemeClr>
              </a:solidFill>
              <a:effectLst>
                <a:outerShdw blurRad="38100" dist="19050" dir="2700000" algn="tl" rotWithShape="0">
                  <a:schemeClr val="dk1">
                    <a:alpha val="40000"/>
                  </a:schemeClr>
                </a:outerShdw>
              </a:effectLst>
            </a:endParaRPr>
          </a:p>
        </p:txBody>
      </p:sp>
      <p:sp>
        <p:nvSpPr>
          <p:cNvPr id="17" name="Oval 16"/>
          <p:cNvSpPr/>
          <p:nvPr/>
        </p:nvSpPr>
        <p:spPr>
          <a:xfrm>
            <a:off x="5331710" y="2960878"/>
            <a:ext cx="2631454" cy="1508760"/>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3200" dirty="0" smtClean="0">
                <a:ln w="0"/>
                <a:solidFill>
                  <a:srgbClr val="002060"/>
                </a:solidFill>
                <a:effectLst>
                  <a:outerShdw blurRad="38100" dist="19050" dir="2700000" algn="tl" rotWithShape="0">
                    <a:schemeClr val="dk1">
                      <a:alpha val="40000"/>
                    </a:schemeClr>
                  </a:outerShdw>
                </a:effectLst>
              </a:rPr>
              <a:t> </a:t>
            </a:r>
            <a:r>
              <a:rPr lang="bn-IN" sz="32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অর্থনৈতিক মন্দাজনিত বেকারত্ব</a:t>
            </a:r>
            <a:endParaRPr lang="en-US" sz="3200" dirty="0">
              <a:ln w="0"/>
              <a:solidFill>
                <a:srgbClr val="002060"/>
              </a:solidFill>
              <a:effectLst>
                <a:outerShdw blurRad="38100" dist="19050" dir="2700000" algn="tl" rotWithShape="0">
                  <a:schemeClr val="dk1">
                    <a:alpha val="40000"/>
                  </a:schemeClr>
                </a:outerShdw>
              </a:effectLst>
            </a:endParaRPr>
          </a:p>
        </p:txBody>
      </p:sp>
      <p:sp>
        <p:nvSpPr>
          <p:cNvPr id="18" name="Oval 17"/>
          <p:cNvSpPr/>
          <p:nvPr/>
        </p:nvSpPr>
        <p:spPr>
          <a:xfrm>
            <a:off x="5187168" y="2712341"/>
            <a:ext cx="2631454" cy="1508760"/>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36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আক</a:t>
            </a:r>
            <a:r>
              <a:rPr lang="en-US" sz="3600" dirty="0" err="1"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স্মিক</a:t>
            </a:r>
            <a:r>
              <a:rPr lang="bn-IN" sz="36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বেকারত্ব</a:t>
            </a:r>
            <a:endParaRPr lang="en-US" sz="36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 y="91657"/>
            <a:ext cx="795350" cy="795350"/>
          </a:xfrm>
          <a:prstGeom prst="rect">
            <a:avLst/>
          </a:prstGeom>
        </p:spPr>
      </p:pic>
    </p:spTree>
    <p:extLst>
      <p:ext uri="{BB962C8B-B14F-4D97-AF65-F5344CB8AC3E}">
        <p14:creationId xmlns:p14="http://schemas.microsoft.com/office/powerpoint/2010/main" val="8824440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decel="50000" fill="hold" grpId="1" nodeType="clickEffect">
                                  <p:stCondLst>
                                    <p:cond delay="0"/>
                                  </p:stCondLst>
                                  <p:childTnLst>
                                    <p:animMotion origin="layout" path="M -3.33333E-6 -2.96296E-6 L -0.23945 -0.40856 " pathEditMode="relative" rAng="0" ptsTypes="AA">
                                      <p:cBhvr>
                                        <p:cTn id="17" dur="2000" fill="hold"/>
                                        <p:tgtEl>
                                          <p:spTgt spid="16"/>
                                        </p:tgtEl>
                                        <p:attrNameLst>
                                          <p:attrName>ppt_x</p:attrName>
                                          <p:attrName>ppt_y</p:attrName>
                                        </p:attrNameLst>
                                      </p:cBhvr>
                                      <p:rCtr x="-11979" y="-20440"/>
                                    </p:animMotion>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grpId="1" nodeType="clickEffect">
                                  <p:stCondLst>
                                    <p:cond delay="0"/>
                                  </p:stCondLst>
                                  <p:childTnLst>
                                    <p:animMotion origin="layout" path="M -3.33333E-6 0 L -0.25208 0.34236 " pathEditMode="relative" rAng="0" ptsTypes="AA">
                                      <p:cBhvr>
                                        <p:cTn id="26" dur="2000" fill="hold"/>
                                        <p:tgtEl>
                                          <p:spTgt spid="6"/>
                                        </p:tgtEl>
                                        <p:attrNameLst>
                                          <p:attrName>ppt_x</p:attrName>
                                          <p:attrName>ppt_y</p:attrName>
                                        </p:attrNameLst>
                                      </p:cBhvr>
                                      <p:rCtr x="-12604" y="17106"/>
                                    </p:animMotion>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5" presetClass="path" presetSubtype="0" accel="50000" decel="50000" fill="hold" grpId="1" nodeType="clickEffect">
                                  <p:stCondLst>
                                    <p:cond delay="0"/>
                                  </p:stCondLst>
                                  <p:childTnLst>
                                    <p:animMotion origin="layout" path="M 0 0 L -0.25 0 E" pathEditMode="relative" ptsTypes="">
                                      <p:cBhvr>
                                        <p:cTn id="35" dur="2000" fill="hold"/>
                                        <p:tgtEl>
                                          <p:spTgt spid="13"/>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grpId="1" nodeType="clickEffect">
                                  <p:stCondLst>
                                    <p:cond delay="0"/>
                                  </p:stCondLst>
                                  <p:childTnLst>
                                    <p:animMotion origin="layout" path="M -2.29167E-6 3.33333E-6 L 0.21393 0.25231 " pathEditMode="relative" rAng="0" ptsTypes="AA">
                                      <p:cBhvr>
                                        <p:cTn id="44" dur="2000" fill="hold"/>
                                        <p:tgtEl>
                                          <p:spTgt spid="17"/>
                                        </p:tgtEl>
                                        <p:attrNameLst>
                                          <p:attrName>ppt_x</p:attrName>
                                          <p:attrName>ppt_y</p:attrName>
                                        </p:attrNameLst>
                                      </p:cBhvr>
                                      <p:rCtr x="10690" y="12616"/>
                                    </p:animMotion>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ircle(in)">
                                      <p:cBhvr>
                                        <p:cTn id="49" dur="2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grpId="1" nodeType="clickEffect">
                                  <p:stCondLst>
                                    <p:cond delay="0"/>
                                  </p:stCondLst>
                                  <p:childTnLst>
                                    <p:animMotion origin="layout" path="M -3.33333E-6 4.44444E-6 L 0.29844 0.00949 " pathEditMode="relative" rAng="0" ptsTypes="AA">
                                      <p:cBhvr>
                                        <p:cTn id="53" dur="2000" fill="hold"/>
                                        <p:tgtEl>
                                          <p:spTgt spid="18"/>
                                        </p:tgtEl>
                                        <p:attrNameLst>
                                          <p:attrName>ppt_x</p:attrName>
                                          <p:attrName>ppt_y</p:attrName>
                                        </p:attrNameLst>
                                      </p:cBhvr>
                                      <p:rCtr x="14922" y="463"/>
                                    </p:animMotion>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circle(in)">
                                      <p:cBhvr>
                                        <p:cTn id="58" dur="2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63" presetClass="path" presetSubtype="0" accel="50000" decel="50000" fill="hold" grpId="1" nodeType="clickEffect">
                                  <p:stCondLst>
                                    <p:cond delay="0"/>
                                  </p:stCondLst>
                                  <p:childTnLst>
                                    <p:animMotion origin="layout" path="M 1.66667E-6 7.40741E-7 L 0.22265 -0.35208 " pathEditMode="relative" rAng="0" ptsTypes="AA">
                                      <p:cBhvr>
                                        <p:cTn id="62" dur="2000" fill="hold"/>
                                        <p:tgtEl>
                                          <p:spTgt spid="14"/>
                                        </p:tgtEl>
                                        <p:attrNameLst>
                                          <p:attrName>ppt_x</p:attrName>
                                          <p:attrName>ppt_y</p:attrName>
                                        </p:attrNameLst>
                                      </p:cBhvr>
                                      <p:rCtr x="11133" y="-17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4" r="20960" b="1"/>
          <a:stretch/>
        </p:blipFill>
        <p:spPr>
          <a:xfrm>
            <a:off x="-1" y="0"/>
            <a:ext cx="12192001" cy="7162800"/>
          </a:xfrm>
          <a:prstGeom prst="rect">
            <a:avLst/>
          </a:prstGeom>
        </p:spPr>
      </p:pic>
      <p:sp>
        <p:nvSpPr>
          <p:cNvPr id="3" name="Title 3"/>
          <p:cNvSpPr txBox="1">
            <a:spLocks/>
          </p:cNvSpPr>
          <p:nvPr/>
        </p:nvSpPr>
        <p:spPr>
          <a:xfrm>
            <a:off x="3027218" y="171161"/>
            <a:ext cx="5687291" cy="812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7200" dirty="0" smtClean="0">
                <a:latin typeface="NikoshBAN" panose="02000000000000000000" pitchFamily="2" charset="0"/>
                <a:cs typeface="NikoshBAN" panose="02000000000000000000" pitchFamily="2" charset="0"/>
              </a:rPr>
              <a:t>বেকারত্বের বৈশিষ্ট্য</a:t>
            </a:r>
            <a:endParaRPr lang="en-US" sz="7200" dirty="0">
              <a:latin typeface="NikoshBAN" panose="02000000000000000000" pitchFamily="2" charset="0"/>
              <a:cs typeface="NikoshBAN" panose="02000000000000000000" pitchFamily="2" charset="0"/>
            </a:endParaRPr>
          </a:p>
        </p:txBody>
      </p:sp>
      <p:sp>
        <p:nvSpPr>
          <p:cNvPr id="4" name="Content Placeholder 4"/>
          <p:cNvSpPr txBox="1">
            <a:spLocks/>
          </p:cNvSpPr>
          <p:nvPr/>
        </p:nvSpPr>
        <p:spPr>
          <a:xfrm>
            <a:off x="0" y="1825625"/>
            <a:ext cx="113538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bn-IN" sz="4400" dirty="0" smtClean="0">
                <a:latin typeface="NikoshBAN" panose="02000000000000000000" pitchFamily="2" charset="0"/>
                <a:cs typeface="NikoshBAN" panose="02000000000000000000" pitchFamily="2" charset="0"/>
              </a:rPr>
              <a:t>বেকারত্ব একটি সর্বজনীন সামাজিক সমস্যা</a:t>
            </a:r>
          </a:p>
          <a:p>
            <a:pPr>
              <a:buFont typeface="Wingdings" panose="05000000000000000000" pitchFamily="2" charset="2"/>
              <a:buChar char="Ø"/>
            </a:pPr>
            <a:r>
              <a:rPr lang="bn-IN" sz="4400" dirty="0" smtClean="0">
                <a:latin typeface="NikoshBAN" panose="02000000000000000000" pitchFamily="2" charset="0"/>
                <a:cs typeface="NikoshBAN" panose="02000000000000000000" pitchFamily="2" charset="0"/>
              </a:rPr>
              <a:t> যোগ্যতা </a:t>
            </a:r>
            <a:r>
              <a:rPr lang="en-US" sz="4400" dirty="0" smtClean="0">
                <a:latin typeface="NikoshBAN" panose="02000000000000000000" pitchFamily="2" charset="0"/>
                <a:cs typeface="NikoshBAN" panose="02000000000000000000" pitchFamily="2" charset="0"/>
              </a:rPr>
              <a:t>ও</a:t>
            </a:r>
            <a:r>
              <a:rPr lang="bn-IN" sz="4400" dirty="0" smtClean="0">
                <a:latin typeface="NikoshBAN" panose="02000000000000000000" pitchFamily="2" charset="0"/>
                <a:cs typeface="NikoshBAN" panose="02000000000000000000" pitchFamily="2" charset="0"/>
              </a:rPr>
              <a:t> সামর্থ্য থাকা সত্ত্বেও কর্মহীনতা</a:t>
            </a:r>
          </a:p>
          <a:p>
            <a:pPr>
              <a:buFont typeface="Wingdings" panose="05000000000000000000" pitchFamily="2" charset="2"/>
              <a:buChar char="Ø"/>
            </a:pPr>
            <a:r>
              <a:rPr lang="bn-IN" sz="4400" dirty="0" smtClean="0">
                <a:latin typeface="NikoshBAN" panose="02000000000000000000" pitchFamily="2" charset="0"/>
                <a:cs typeface="NikoshBAN" panose="02000000000000000000" pitchFamily="2" charset="0"/>
              </a:rPr>
              <a:t> প্রকৃতিগত দৃষ্টিকোণ থেকে এটি অর্থনৈতিক সমস্যা</a:t>
            </a:r>
          </a:p>
          <a:p>
            <a:pPr>
              <a:buFont typeface="Wingdings" panose="05000000000000000000" pitchFamily="2" charset="2"/>
              <a:buChar char="Ø"/>
            </a:pPr>
            <a:r>
              <a:rPr lang="bn-IN" sz="4400" dirty="0" smtClean="0">
                <a:latin typeface="NikoshBAN" panose="02000000000000000000" pitchFamily="2" charset="0"/>
                <a:cs typeface="NikoshBAN" panose="02000000000000000000" pitchFamily="2" charset="0"/>
              </a:rPr>
              <a:t> বেকারত্বের ফলে আরও একাধিক সামাজিক সমস্যা সৃষ্টি হয় </a:t>
            </a:r>
          </a:p>
          <a:p>
            <a:pPr>
              <a:buFont typeface="Wingdings" panose="05000000000000000000" pitchFamily="2" charset="2"/>
              <a:buChar char="Ø"/>
            </a:pPr>
            <a:r>
              <a:rPr lang="bn-IN" sz="4400" dirty="0" smtClean="0">
                <a:latin typeface="NikoshBAN" panose="02000000000000000000" pitchFamily="2" charset="0"/>
                <a:cs typeface="NikoshBAN" panose="02000000000000000000" pitchFamily="2" charset="0"/>
              </a:rPr>
              <a:t> অর্থনৈতিক উন্নয়ন বাধাগ্রস্ত</a:t>
            </a:r>
            <a:endParaRPr lang="en-US" sz="4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463"/>
            <a:ext cx="795350" cy="795350"/>
          </a:xfrm>
          <a:prstGeom prst="rect">
            <a:avLst/>
          </a:prstGeom>
        </p:spPr>
      </p:pic>
    </p:spTree>
    <p:extLst>
      <p:ext uri="{BB962C8B-B14F-4D97-AF65-F5344CB8AC3E}">
        <p14:creationId xmlns:p14="http://schemas.microsoft.com/office/powerpoint/2010/main" val="28649253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0"/>
            <a:ext cx="12288981" cy="6719454"/>
          </a:xfrm>
          <a:prstGeom prst="rect">
            <a:avLst/>
          </a:prstGeom>
        </p:spPr>
      </p:pic>
      <p:sp>
        <p:nvSpPr>
          <p:cNvPr id="5" name="Rectangle 4"/>
          <p:cNvSpPr/>
          <p:nvPr/>
        </p:nvSpPr>
        <p:spPr>
          <a:xfrm>
            <a:off x="4350326" y="180106"/>
            <a:ext cx="3394364" cy="692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accent4">
                    <a:lumMod val="50000"/>
                  </a:schemeClr>
                </a:solidFill>
                <a:latin typeface="NikoshBAN" panose="02000000000000000000" pitchFamily="2" charset="0"/>
                <a:cs typeface="NikoshBAN" panose="02000000000000000000" pitchFamily="2" charset="0"/>
              </a:rPr>
              <a:t>বেকারত্বের</a:t>
            </a:r>
            <a:r>
              <a:rPr lang="en-US" sz="4000" dirty="0" smtClean="0">
                <a:solidFill>
                  <a:schemeClr val="accent4">
                    <a:lumMod val="50000"/>
                  </a:schemeClr>
                </a:solidFill>
                <a:latin typeface="NikoshBAN" panose="02000000000000000000" pitchFamily="2" charset="0"/>
                <a:cs typeface="NikoshBAN" panose="02000000000000000000" pitchFamily="2" charset="0"/>
              </a:rPr>
              <a:t> </a:t>
            </a:r>
            <a:r>
              <a:rPr lang="en-US" sz="4000" dirty="0" err="1" smtClean="0">
                <a:solidFill>
                  <a:schemeClr val="accent4">
                    <a:lumMod val="50000"/>
                  </a:schemeClr>
                </a:solidFill>
                <a:latin typeface="NikoshBAN" panose="02000000000000000000" pitchFamily="2" charset="0"/>
                <a:cs typeface="NikoshBAN" panose="02000000000000000000" pitchFamily="2" charset="0"/>
              </a:rPr>
              <a:t>কারণ</a:t>
            </a:r>
            <a:endParaRPr lang="en-US" sz="4000" dirty="0">
              <a:solidFill>
                <a:schemeClr val="accent4">
                  <a:lumMod val="50000"/>
                </a:schemeClr>
              </a:solidFill>
              <a:latin typeface="NikoshBAN" panose="02000000000000000000" pitchFamily="2" charset="0"/>
              <a:cs typeface="NikoshBAN" panose="02000000000000000000" pitchFamily="2" charset="0"/>
            </a:endParaRPr>
          </a:p>
        </p:txBody>
      </p:sp>
      <p:grpSp>
        <p:nvGrpSpPr>
          <p:cNvPr id="11" name="Group 10"/>
          <p:cNvGrpSpPr/>
          <p:nvPr/>
        </p:nvGrpSpPr>
        <p:grpSpPr>
          <a:xfrm>
            <a:off x="0" y="997526"/>
            <a:ext cx="6123708" cy="5250873"/>
            <a:chOff x="0" y="997526"/>
            <a:chExt cx="6123708" cy="5250873"/>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526"/>
              <a:ext cx="6123708" cy="52508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Oval 5"/>
            <p:cNvSpPr/>
            <p:nvPr/>
          </p:nvSpPr>
          <p:spPr>
            <a:xfrm>
              <a:off x="1981200" y="5375563"/>
              <a:ext cx="2105891" cy="872835"/>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অধিক জনসংখ্যা</a:t>
              </a:r>
              <a:endParaRPr lang="en-US" sz="3200" dirty="0">
                <a:latin typeface="NikoshBAN" panose="02000000000000000000" pitchFamily="2" charset="0"/>
                <a:cs typeface="NikoshBAN" panose="02000000000000000000" pitchFamily="2" charset="0"/>
              </a:endParaRPr>
            </a:p>
          </p:txBody>
        </p:sp>
      </p:grpSp>
      <p:grpSp>
        <p:nvGrpSpPr>
          <p:cNvPr id="12" name="Group 11"/>
          <p:cNvGrpSpPr/>
          <p:nvPr/>
        </p:nvGrpSpPr>
        <p:grpSpPr>
          <a:xfrm>
            <a:off x="55419" y="720434"/>
            <a:ext cx="6068289" cy="5805055"/>
            <a:chOff x="6123709" y="720436"/>
            <a:chExt cx="6068289" cy="5805055"/>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709" y="720436"/>
              <a:ext cx="6068289" cy="5805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Oval 9"/>
            <p:cNvSpPr/>
            <p:nvPr/>
          </p:nvSpPr>
          <p:spPr>
            <a:xfrm>
              <a:off x="8354291" y="5652656"/>
              <a:ext cx="2064327" cy="87283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t> </a:t>
              </a:r>
              <a:r>
                <a:rPr lang="bn-IN" sz="2400" dirty="0" smtClean="0">
                  <a:solidFill>
                    <a:schemeClr val="tx1"/>
                  </a:solidFill>
                  <a:latin typeface="NikoshBAN" panose="02000000000000000000" pitchFamily="2" charset="0"/>
                  <a:cs typeface="NikoshBAN" panose="02000000000000000000" pitchFamily="2" charset="0"/>
                </a:rPr>
                <a:t>কর্মের সীমিত সুযোগ</a:t>
              </a:r>
              <a:r>
                <a:rPr lang="bn-IN" sz="2400" dirty="0" smtClean="0"/>
                <a:t>    </a:t>
              </a:r>
              <a:r>
                <a:rPr lang="bn-IN" sz="2400" dirty="0" smtClean="0">
                  <a:solidFill>
                    <a:schemeClr val="tx1"/>
                  </a:solidFill>
                </a:rPr>
                <a:t>   </a:t>
              </a:r>
              <a:endParaRPr lang="en-US" sz="2400" dirty="0"/>
            </a:p>
          </p:txBody>
        </p:sp>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28794"/>
            <a:ext cx="795350" cy="795350"/>
          </a:xfrm>
          <a:prstGeom prst="rect">
            <a:avLst/>
          </a:prstGeom>
        </p:spPr>
      </p:pic>
    </p:spTree>
    <p:extLst>
      <p:ext uri="{BB962C8B-B14F-4D97-AF65-F5344CB8AC3E}">
        <p14:creationId xmlns:p14="http://schemas.microsoft.com/office/powerpoint/2010/main" val="12336424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4.58333E-6 -7.40741E-7 L 0.50455 0.01921 " pathEditMode="relative" rAng="0" ptsTypes="AA">
                                      <p:cBhvr>
                                        <p:cTn id="16" dur="2000" fill="hold"/>
                                        <p:tgtEl>
                                          <p:spTgt spid="12"/>
                                        </p:tgtEl>
                                        <p:attrNameLst>
                                          <p:attrName>ppt_x</p:attrName>
                                          <p:attrName>ppt_y</p:attrName>
                                        </p:attrNameLst>
                                      </p:cBhvr>
                                      <p:rCtr x="25221"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p:cNvGrpSpPr/>
          <p:nvPr/>
        </p:nvGrpSpPr>
        <p:grpSpPr>
          <a:xfrm>
            <a:off x="0" y="1132544"/>
            <a:ext cx="5557406" cy="5430980"/>
            <a:chOff x="538594" y="1274618"/>
            <a:chExt cx="5557406" cy="543098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94" y="1274618"/>
              <a:ext cx="5557406" cy="501534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Oval 4"/>
            <p:cNvSpPr/>
            <p:nvPr/>
          </p:nvSpPr>
          <p:spPr>
            <a:xfrm>
              <a:off x="2438400" y="5832763"/>
              <a:ext cx="2064327" cy="8728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কৃষিভিত্তিক অর্থনীতি</a:t>
              </a:r>
              <a:endParaRPr lang="en-US" sz="2800" dirty="0">
                <a:solidFill>
                  <a:schemeClr val="tx1"/>
                </a:solidFill>
                <a:latin typeface="NikoshBAN" panose="02000000000000000000" pitchFamily="2" charset="0"/>
                <a:cs typeface="NikoshBAN" panose="02000000000000000000" pitchFamily="2" charset="0"/>
              </a:endParaRPr>
            </a:p>
          </p:txBody>
        </p:sp>
      </p:grpSp>
      <p:grpSp>
        <p:nvGrpSpPr>
          <p:cNvPr id="8" name="Group 7"/>
          <p:cNvGrpSpPr/>
          <p:nvPr/>
        </p:nvGrpSpPr>
        <p:grpSpPr>
          <a:xfrm>
            <a:off x="0" y="1132544"/>
            <a:ext cx="5718464" cy="5396344"/>
            <a:chOff x="6096000" y="137392"/>
            <a:chExt cx="5718464" cy="5396344"/>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7392"/>
              <a:ext cx="5718464" cy="48225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Oval 5"/>
            <p:cNvSpPr/>
            <p:nvPr/>
          </p:nvSpPr>
          <p:spPr>
            <a:xfrm>
              <a:off x="8451273" y="4655127"/>
              <a:ext cx="2064327" cy="878609"/>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শিল্পের অনগ্রসরতা </a:t>
              </a:r>
              <a:endParaRPr lang="en-US" sz="2800" dirty="0">
                <a:solidFill>
                  <a:schemeClr val="tx1"/>
                </a:solidFill>
                <a:latin typeface="NikoshBAN" panose="02000000000000000000" pitchFamily="2" charset="0"/>
                <a:cs typeface="NikoshBAN" panose="02000000000000000000" pitchFamily="2" charset="0"/>
              </a:endParaRPr>
            </a:p>
          </p:txBody>
        </p:sp>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795350" cy="795350"/>
          </a:xfrm>
          <a:prstGeom prst="rect">
            <a:avLst/>
          </a:prstGeom>
        </p:spPr>
      </p:pic>
    </p:spTree>
    <p:extLst>
      <p:ext uri="{BB962C8B-B14F-4D97-AF65-F5344CB8AC3E}">
        <p14:creationId xmlns:p14="http://schemas.microsoft.com/office/powerpoint/2010/main" val="260353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4.79167E-6 -4.81481E-6 L 0.48098 0.00371 " pathEditMode="relative" rAng="0" ptsTypes="AA">
                                      <p:cBhvr>
                                        <p:cTn id="16" dur="2000" fill="hold"/>
                                        <p:tgtEl>
                                          <p:spTgt spid="8"/>
                                        </p:tgtEl>
                                        <p:attrNameLst>
                                          <p:attrName>ppt_x</p:attrName>
                                          <p:attrName>ppt_y</p:attrName>
                                        </p:attrNameLst>
                                      </p:cBhvr>
                                      <p:rCtr x="24049"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2" y="221674"/>
            <a:ext cx="5832764" cy="518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Oval 4"/>
          <p:cNvSpPr/>
          <p:nvPr/>
        </p:nvSpPr>
        <p:spPr>
          <a:xfrm>
            <a:off x="2092036" y="4890656"/>
            <a:ext cx="2064327" cy="94903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anose="02000000000000000000" pitchFamily="2" charset="0"/>
                <a:cs typeface="NikoshBAN" panose="02000000000000000000" pitchFamily="2" charset="0"/>
              </a:rPr>
              <a:t> </a:t>
            </a:r>
            <a:r>
              <a:rPr lang="bn-IN" sz="2400" dirty="0" smtClean="0">
                <a:solidFill>
                  <a:schemeClr val="tx1"/>
                </a:solidFill>
                <a:latin typeface="NikoshBAN" panose="02000000000000000000" pitchFamily="2" charset="0"/>
                <a:cs typeface="NikoshBAN" panose="02000000000000000000" pitchFamily="2" charset="0"/>
              </a:rPr>
              <a:t>ত্রুটিপূর্ণ শিক্ষা ব্যবস্থা</a:t>
            </a:r>
            <a:endParaRPr lang="en-US" sz="2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503"/>
            <a:ext cx="795350" cy="795350"/>
          </a:xfrm>
          <a:prstGeom prst="rect">
            <a:avLst/>
          </a:prstGeom>
        </p:spPr>
      </p:pic>
      <p:grpSp>
        <p:nvGrpSpPr>
          <p:cNvPr id="10" name="Group 9"/>
          <p:cNvGrpSpPr/>
          <p:nvPr/>
        </p:nvGrpSpPr>
        <p:grpSpPr>
          <a:xfrm>
            <a:off x="221674" y="221674"/>
            <a:ext cx="5902036" cy="5839690"/>
            <a:chOff x="6227616" y="581892"/>
            <a:chExt cx="5902036" cy="583969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7616" y="581892"/>
              <a:ext cx="5902036" cy="54032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Oval 8"/>
            <p:cNvSpPr/>
            <p:nvPr/>
          </p:nvSpPr>
          <p:spPr>
            <a:xfrm>
              <a:off x="8354289" y="5583382"/>
              <a:ext cx="2064327" cy="838200"/>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প্রাকৃতিক দূর্যোগ</a:t>
              </a:r>
              <a:endParaRPr lang="en-US" sz="28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0554372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3.75E-6 -1.85185E-6 L 0.48645 0.09144 " pathEditMode="relative" rAng="0" ptsTypes="AA">
                                      <p:cBhvr>
                                        <p:cTn id="11" dur="2000" fill="hold"/>
                                        <p:tgtEl>
                                          <p:spTgt spid="10"/>
                                        </p:tgtEl>
                                        <p:attrNameLst>
                                          <p:attrName>ppt_x</p:attrName>
                                          <p:attrName>ppt_y</p:attrName>
                                        </p:attrNameLst>
                                      </p:cBhvr>
                                      <p:rCtr x="24323" y="45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531" y="2497173"/>
            <a:ext cx="4274560" cy="32060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nvGrpSpPr>
          <p:cNvPr id="6" name="Group 5"/>
          <p:cNvGrpSpPr/>
          <p:nvPr/>
        </p:nvGrpSpPr>
        <p:grpSpPr>
          <a:xfrm>
            <a:off x="3775361" y="1949000"/>
            <a:ext cx="4308764" cy="4627037"/>
            <a:chOff x="3775361" y="1949000"/>
            <a:chExt cx="4308764" cy="4627037"/>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5361" y="1949000"/>
              <a:ext cx="4308764" cy="43641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Oval 6"/>
            <p:cNvSpPr/>
            <p:nvPr/>
          </p:nvSpPr>
          <p:spPr>
            <a:xfrm>
              <a:off x="4897580" y="5703202"/>
              <a:ext cx="2064327" cy="87283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প্রচলিত মূল্যবোধ</a:t>
              </a:r>
              <a:endParaRPr lang="en-US" sz="3200" dirty="0">
                <a:solidFill>
                  <a:schemeClr val="tx1"/>
                </a:solidFill>
                <a:latin typeface="NikoshBAN" panose="02000000000000000000" pitchFamily="2" charset="0"/>
                <a:cs typeface="NikoshBAN" panose="02000000000000000000" pitchFamily="2" charset="0"/>
              </a:endParaRPr>
            </a:p>
          </p:txBody>
        </p:sp>
      </p:grpSp>
      <p:grpSp>
        <p:nvGrpSpPr>
          <p:cNvPr id="9" name="Group 8"/>
          <p:cNvGrpSpPr/>
          <p:nvPr/>
        </p:nvGrpSpPr>
        <p:grpSpPr>
          <a:xfrm>
            <a:off x="3942046" y="1940018"/>
            <a:ext cx="4294909" cy="4585853"/>
            <a:chOff x="7897091" y="0"/>
            <a:chExt cx="4294909" cy="4585853"/>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7091" y="0"/>
              <a:ext cx="4294909" cy="39901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Oval 7"/>
            <p:cNvSpPr/>
            <p:nvPr/>
          </p:nvSpPr>
          <p:spPr>
            <a:xfrm>
              <a:off x="9199418" y="3713018"/>
              <a:ext cx="2064327" cy="87283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chemeClr val="tx1"/>
                  </a:solidFill>
                  <a:latin typeface="NikoshBAN" panose="02000000000000000000" pitchFamily="2" charset="0"/>
                  <a:cs typeface="NikoshBAN" panose="02000000000000000000" pitchFamily="2" charset="0"/>
                </a:rPr>
                <a:t>দারিদ্র</a:t>
              </a:r>
              <a:endParaRPr lang="en-US" sz="4800" dirty="0">
                <a:solidFill>
                  <a:schemeClr val="tx1"/>
                </a:solidFill>
                <a:latin typeface="NikoshBAN" panose="02000000000000000000" pitchFamily="2" charset="0"/>
                <a:cs typeface="NikoshBAN" panose="02000000000000000000" pitchFamily="2" charset="0"/>
              </a:endParaRPr>
            </a:p>
          </p:txBody>
        </p:sp>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42" y="0"/>
            <a:ext cx="795350" cy="795350"/>
          </a:xfrm>
          <a:prstGeom prst="rect">
            <a:avLst/>
          </a:prstGeom>
        </p:spPr>
      </p:pic>
    </p:spTree>
    <p:extLst>
      <p:ext uri="{BB962C8B-B14F-4D97-AF65-F5344CB8AC3E}">
        <p14:creationId xmlns:p14="http://schemas.microsoft.com/office/powerpoint/2010/main" val="21753442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4.16667E-6 3.33333E-6 L -0.27917 -0.29283 " pathEditMode="relative" rAng="0" ptsTypes="AA">
                                      <p:cBhvr>
                                        <p:cTn id="21" dur="2000" fill="hold"/>
                                        <p:tgtEl>
                                          <p:spTgt spid="3"/>
                                        </p:tgtEl>
                                        <p:attrNameLst>
                                          <p:attrName>ppt_x</p:attrName>
                                          <p:attrName>ppt_y</p:attrName>
                                        </p:attrNameLst>
                                      </p:cBhvr>
                                      <p:rCtr x="-13958" y="-14653"/>
                                    </p:animMotion>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8.33333E-7 3.7037E-7 L 0.31523 -0.28403 " pathEditMode="relative" rAng="0" ptsTypes="AA">
                                      <p:cBhvr>
                                        <p:cTn id="25" dur="2000" fill="hold"/>
                                        <p:tgtEl>
                                          <p:spTgt spid="9"/>
                                        </p:tgtEl>
                                        <p:attrNameLst>
                                          <p:attrName>ppt_x</p:attrName>
                                          <p:attrName>ppt_y</p:attrName>
                                        </p:attrNameLst>
                                      </p:cBhvr>
                                      <p:rCtr x="15755" y="-14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8"/>
          <p:cNvGrpSpPr/>
          <p:nvPr/>
        </p:nvGrpSpPr>
        <p:grpSpPr>
          <a:xfrm>
            <a:off x="0" y="0"/>
            <a:ext cx="6054436" cy="6024417"/>
            <a:chOff x="0" y="0"/>
            <a:chExt cx="6054436" cy="602441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54436" cy="5588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Oval 4"/>
            <p:cNvSpPr/>
            <p:nvPr/>
          </p:nvSpPr>
          <p:spPr>
            <a:xfrm>
              <a:off x="2189018" y="5151582"/>
              <a:ext cx="2064327" cy="87283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চাকরির মোহ </a:t>
              </a:r>
              <a:endParaRPr lang="en-US" sz="3200" dirty="0">
                <a:solidFill>
                  <a:schemeClr val="tx1"/>
                </a:solidFill>
                <a:latin typeface="NikoshBAN" panose="02000000000000000000" pitchFamily="2" charset="0"/>
                <a:cs typeface="NikoshBAN" panose="02000000000000000000" pitchFamily="2" charset="0"/>
              </a:endParaRPr>
            </a:p>
          </p:txBody>
        </p:sp>
      </p:grpSp>
      <p:grpSp>
        <p:nvGrpSpPr>
          <p:cNvPr id="7" name="Group 6"/>
          <p:cNvGrpSpPr/>
          <p:nvPr/>
        </p:nvGrpSpPr>
        <p:grpSpPr>
          <a:xfrm>
            <a:off x="328402" y="502394"/>
            <a:ext cx="5999019" cy="4856596"/>
            <a:chOff x="6054435" y="1835149"/>
            <a:chExt cx="5999019" cy="4856596"/>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4435" y="1835149"/>
              <a:ext cx="5999019" cy="469034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Oval 5"/>
            <p:cNvSpPr/>
            <p:nvPr/>
          </p:nvSpPr>
          <p:spPr>
            <a:xfrm>
              <a:off x="8243453" y="5818910"/>
              <a:ext cx="2064327" cy="872835"/>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নিরক্ষরতা</a:t>
              </a:r>
              <a:endParaRPr lang="en-US" sz="3200" dirty="0">
                <a:solidFill>
                  <a:schemeClr val="tx1"/>
                </a:solidFill>
                <a:latin typeface="NikoshBAN" panose="02000000000000000000" pitchFamily="2" charset="0"/>
                <a:cs typeface="NikoshBAN" panose="02000000000000000000" pitchFamily="2" charset="0"/>
              </a:endParaRPr>
            </a:p>
          </p:txBody>
        </p:sp>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4719"/>
            <a:ext cx="795350" cy="795350"/>
          </a:xfrm>
          <a:prstGeom prst="rect">
            <a:avLst/>
          </a:prstGeom>
        </p:spPr>
      </p:pic>
    </p:spTree>
    <p:extLst>
      <p:ext uri="{BB962C8B-B14F-4D97-AF65-F5344CB8AC3E}">
        <p14:creationId xmlns:p14="http://schemas.microsoft.com/office/powerpoint/2010/main" val="3665873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3.33333E-6 -4.81481E-6 L 0.46797 0.26019 " pathEditMode="relative" rAng="0" ptsTypes="AA">
                                      <p:cBhvr>
                                        <p:cTn id="11" dur="2000" fill="hold"/>
                                        <p:tgtEl>
                                          <p:spTgt spid="7"/>
                                        </p:tgtEl>
                                        <p:attrNameLst>
                                          <p:attrName>ppt_x</p:attrName>
                                          <p:attrName>ppt_y</p:attrName>
                                        </p:attrNameLst>
                                      </p:cBhvr>
                                      <p:rCtr x="23398" y="13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8"/>
          <p:cNvGrpSpPr/>
          <p:nvPr/>
        </p:nvGrpSpPr>
        <p:grpSpPr>
          <a:xfrm>
            <a:off x="0" y="127722"/>
            <a:ext cx="5067300" cy="4956892"/>
            <a:chOff x="0" y="127722"/>
            <a:chExt cx="5067300" cy="495689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722"/>
              <a:ext cx="5067300" cy="469669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Oval 6"/>
            <p:cNvSpPr/>
            <p:nvPr/>
          </p:nvSpPr>
          <p:spPr>
            <a:xfrm>
              <a:off x="1330036" y="4211779"/>
              <a:ext cx="2202873" cy="8728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latin typeface="NikoshBAN" panose="02000000000000000000" pitchFamily="2" charset="0"/>
                  <a:cs typeface="NikoshBAN" panose="02000000000000000000" pitchFamily="2" charset="0"/>
                </a:rPr>
                <a:t> জনশক্তি রপ্তানির অভাব</a:t>
              </a:r>
              <a:endParaRPr lang="en-US" sz="2400" dirty="0">
                <a:solidFill>
                  <a:schemeClr val="tx1"/>
                </a:solidFill>
                <a:latin typeface="NikoshBAN" panose="02000000000000000000" pitchFamily="2" charset="0"/>
                <a:cs typeface="NikoshBAN" panose="02000000000000000000" pitchFamily="2" charset="0"/>
              </a:endParaRPr>
            </a:p>
          </p:txBody>
        </p:sp>
      </p:grpSp>
      <p:grpSp>
        <p:nvGrpSpPr>
          <p:cNvPr id="3" name="Group 2"/>
          <p:cNvGrpSpPr/>
          <p:nvPr/>
        </p:nvGrpSpPr>
        <p:grpSpPr>
          <a:xfrm>
            <a:off x="176646" y="-530367"/>
            <a:ext cx="5123584" cy="6940043"/>
            <a:chOff x="5067300" y="-184004"/>
            <a:chExt cx="5123584" cy="694004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300" y="2725450"/>
              <a:ext cx="5123584" cy="39286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4060" y="-184004"/>
              <a:ext cx="4204423" cy="361300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Oval 7"/>
            <p:cNvSpPr/>
            <p:nvPr/>
          </p:nvSpPr>
          <p:spPr>
            <a:xfrm>
              <a:off x="6096000" y="5883204"/>
              <a:ext cx="2549236" cy="872835"/>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বৈশ্বিক মন্দা ও যুদ্ধ</a:t>
              </a:r>
              <a:endParaRPr lang="en-US" sz="2800" dirty="0">
                <a:solidFill>
                  <a:schemeClr val="tx1"/>
                </a:solidFill>
                <a:latin typeface="NikoshBAN" panose="02000000000000000000" pitchFamily="2" charset="0"/>
                <a:cs typeface="NikoshBAN" panose="02000000000000000000" pitchFamily="2" charset="0"/>
              </a:endParaRPr>
            </a:p>
          </p:txBody>
        </p:sp>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795350" cy="795350"/>
          </a:xfrm>
          <a:prstGeom prst="rect">
            <a:avLst/>
          </a:prstGeom>
        </p:spPr>
      </p:pic>
    </p:spTree>
    <p:extLst>
      <p:ext uri="{BB962C8B-B14F-4D97-AF65-F5344CB8AC3E}">
        <p14:creationId xmlns:p14="http://schemas.microsoft.com/office/powerpoint/2010/main" val="406473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6.25E-7 -3.7037E-6 L 0.5401 0.08149 " pathEditMode="relative" rAng="0" ptsTypes="AA">
                                      <p:cBhvr>
                                        <p:cTn id="11" dur="2000" fill="hold"/>
                                        <p:tgtEl>
                                          <p:spTgt spid="3"/>
                                        </p:tgtEl>
                                        <p:attrNameLst>
                                          <p:attrName>ppt_x</p:attrName>
                                          <p:attrName>ppt_y</p:attrName>
                                        </p:attrNameLst>
                                      </p:cBhvr>
                                      <p:rCtr x="27005" y="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37"/>
            <a:ext cx="12192000" cy="6858000"/>
          </a:xfrm>
          <a:prstGeom prst="rect">
            <a:avLst/>
          </a:prstGeom>
        </p:spPr>
      </p:pic>
      <p:sp>
        <p:nvSpPr>
          <p:cNvPr id="9" name="Oval 8"/>
          <p:cNvSpPr/>
          <p:nvPr/>
        </p:nvSpPr>
        <p:spPr>
          <a:xfrm>
            <a:off x="3735301" y="2422963"/>
            <a:ext cx="3960418" cy="1962001"/>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smtClean="0">
                <a:ln w="0"/>
                <a:solidFill>
                  <a:srgbClr val="7030A0"/>
                </a:solidFill>
                <a:effectLst>
                  <a:outerShdw blurRad="38100" dist="19050" dir="2700000" algn="tl" rotWithShape="0">
                    <a:schemeClr val="dk1">
                      <a:alpha val="40000"/>
                    </a:schemeClr>
                  </a:outerShdw>
                </a:effectLst>
              </a:rPr>
              <a:t> </a:t>
            </a:r>
            <a:r>
              <a:rPr lang="en-US" sz="4000" b="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বেকার</a:t>
            </a:r>
            <a:r>
              <a:rPr lang="en-US" sz="40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সমস্যা</a:t>
            </a:r>
            <a:r>
              <a:rPr lang="en-US" sz="40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সমাধানের</a:t>
            </a:r>
            <a:r>
              <a:rPr lang="en-US" sz="40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b="1" dirty="0" err="1"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উপায়</a:t>
            </a:r>
            <a:endParaRPr lang="en-US" sz="4000" b="1" dirty="0">
              <a:ln w="0"/>
              <a:solidFill>
                <a:srgbClr val="7030A0"/>
              </a:solidFill>
              <a:effectLst>
                <a:outerShdw blurRad="38100" dist="19050" dir="2700000" algn="tl" rotWithShape="0">
                  <a:schemeClr val="dk1">
                    <a:alpha val="40000"/>
                  </a:schemeClr>
                </a:outerShdw>
              </a:effectLst>
            </a:endParaRPr>
          </a:p>
        </p:txBody>
      </p:sp>
      <p:sp>
        <p:nvSpPr>
          <p:cNvPr id="13" name="Oval 12"/>
          <p:cNvSpPr/>
          <p:nvPr/>
        </p:nvSpPr>
        <p:spPr>
          <a:xfrm>
            <a:off x="4441645" y="2563162"/>
            <a:ext cx="2631454" cy="1567642"/>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কৃষিব্যবস্থার</a:t>
            </a:r>
            <a:r>
              <a:rPr lang="en-US" sz="3200" dirty="0"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আধুনিকায়ন</a:t>
            </a:r>
            <a:endParaRPr lang="en-US" sz="3200" dirty="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4" name="Oval 13"/>
          <p:cNvSpPr/>
          <p:nvPr/>
        </p:nvSpPr>
        <p:spPr>
          <a:xfrm>
            <a:off x="4394150" y="2623357"/>
            <a:ext cx="2631454" cy="1508760"/>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4000" dirty="0" smtClean="0">
                <a:ln w="0"/>
                <a:solidFill>
                  <a:schemeClr val="accent6">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দৃষ্টিভঙ্গির পরিবর্তন</a:t>
            </a:r>
            <a:endParaRPr lang="en-US" sz="4000" dirty="0">
              <a:ln w="0"/>
              <a:solidFill>
                <a:schemeClr val="accent6">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 name="Oval 15"/>
          <p:cNvSpPr/>
          <p:nvPr/>
        </p:nvSpPr>
        <p:spPr>
          <a:xfrm>
            <a:off x="4054961" y="2654776"/>
            <a:ext cx="3404821" cy="1498374"/>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4000" dirty="0" smtClean="0">
                <a:ln w="0"/>
                <a:solidFill>
                  <a:schemeClr val="accent2">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accent2">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কর্মসংস্থানের</a:t>
            </a:r>
            <a:r>
              <a:rPr lang="en-US" sz="4000" dirty="0" smtClean="0">
                <a:ln w="0"/>
                <a:solidFill>
                  <a:schemeClr val="accent2">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accent2">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সৃষ্টি</a:t>
            </a:r>
            <a:r>
              <a:rPr lang="bn-IN" sz="4000" dirty="0" smtClean="0">
                <a:ln w="0"/>
                <a:solidFill>
                  <a:schemeClr val="accent2">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smtClean="0">
                <a:ln w="0"/>
                <a:solidFill>
                  <a:schemeClr val="accent2">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chemeClr val="accent2">
                  <a:lumMod val="50000"/>
                </a:schemeClr>
              </a:solidFill>
              <a:effectLst>
                <a:outerShdw blurRad="38100" dist="19050" dir="2700000" algn="tl" rotWithShape="0">
                  <a:schemeClr val="dk1">
                    <a:alpha val="40000"/>
                  </a:schemeClr>
                </a:outerShdw>
              </a:effectLst>
            </a:endParaRPr>
          </a:p>
        </p:txBody>
      </p:sp>
      <p:sp>
        <p:nvSpPr>
          <p:cNvPr id="17" name="Oval 16"/>
          <p:cNvSpPr/>
          <p:nvPr/>
        </p:nvSpPr>
        <p:spPr>
          <a:xfrm>
            <a:off x="4399782" y="2691041"/>
            <a:ext cx="2631454" cy="1508760"/>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32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কর্মমূখী শিক্ষার প্রচলন</a:t>
            </a:r>
            <a:endParaRPr lang="en-US" sz="3200"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8" name="Oval 17"/>
          <p:cNvSpPr/>
          <p:nvPr/>
        </p:nvSpPr>
        <p:spPr>
          <a:xfrm>
            <a:off x="4276181" y="2563162"/>
            <a:ext cx="2631454" cy="1476373"/>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36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জনশক্তি রপ্তানি</a:t>
            </a:r>
            <a:r>
              <a:rPr lang="en-US" sz="36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Oval 9"/>
          <p:cNvSpPr/>
          <p:nvPr/>
        </p:nvSpPr>
        <p:spPr>
          <a:xfrm>
            <a:off x="4297423" y="2671115"/>
            <a:ext cx="2631454" cy="1508760"/>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800" dirty="0" smtClean="0">
                <a:ln w="0"/>
                <a:solidFill>
                  <a:schemeClr val="accent4">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smtClean="0">
                <a:ln w="0"/>
                <a:solidFill>
                  <a:schemeClr val="accent4">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শিল্পায়ন</a:t>
            </a:r>
            <a:endParaRPr lang="en-US" sz="4800" dirty="0">
              <a:ln w="0"/>
              <a:solidFill>
                <a:schemeClr val="accent4">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Oval 10"/>
          <p:cNvSpPr/>
          <p:nvPr/>
        </p:nvSpPr>
        <p:spPr>
          <a:xfrm>
            <a:off x="4131959" y="2699010"/>
            <a:ext cx="2631454" cy="1319431"/>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দক্ষ</a:t>
            </a:r>
            <a:r>
              <a:rPr lang="en-US" sz="32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মানব</a:t>
            </a:r>
            <a:r>
              <a:rPr lang="en-US" sz="32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সম্পদ</a:t>
            </a:r>
            <a:r>
              <a:rPr lang="en-US" sz="32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a:t>
            </a:r>
            <a:r>
              <a:rPr lang="en-US" sz="320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200"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Oval 11"/>
          <p:cNvSpPr/>
          <p:nvPr/>
        </p:nvSpPr>
        <p:spPr>
          <a:xfrm>
            <a:off x="4362724" y="2547209"/>
            <a:ext cx="2547727" cy="1347699"/>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3200" dirty="0"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রাজনৈতিক স্থিতিশীলতা </a:t>
            </a:r>
            <a:endParaRPr lang="en-US" sz="3200" dirty="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5" name="Oval 14"/>
          <p:cNvSpPr/>
          <p:nvPr/>
        </p:nvSpPr>
        <p:spPr>
          <a:xfrm>
            <a:off x="4353179" y="2596632"/>
            <a:ext cx="2631454" cy="1508760"/>
          </a:xfrm>
          <a:prstGeom prst="ellipse">
            <a:avLst/>
          </a:prstGeom>
          <a:gradFill flip="none" rotWithShape="1">
            <a:gsLst>
              <a:gs pos="69000">
                <a:schemeClr val="bg1">
                  <a:lumMod val="95000"/>
                </a:schemeClr>
              </a:gs>
              <a:gs pos="13000">
                <a:schemeClr val="accent5">
                  <a:lumMod val="0"/>
                  <a:lumOff val="100000"/>
                </a:schemeClr>
              </a:gs>
              <a:gs pos="39000">
                <a:schemeClr val="bg1">
                  <a:lumMod val="85000"/>
                </a:schemeClr>
              </a:gs>
              <a:gs pos="93000">
                <a:schemeClr val="bg1">
                  <a:lumMod val="95000"/>
                </a:schemeClr>
              </a:gs>
            </a:gsLst>
            <a:path path="circle">
              <a:fillToRect l="50000" t="50000" r="50000" b="50000"/>
            </a:path>
            <a:tileRect/>
          </a:gradFill>
          <a:ln>
            <a:noFill/>
          </a:ln>
          <a:effectLst>
            <a:glow>
              <a:schemeClr val="bg1">
                <a:lumMod val="85000"/>
                <a:alpha val="66000"/>
              </a:schemeClr>
            </a:glow>
            <a:innerShdw blurRad="114300">
              <a:prstClr val="black"/>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bn-IN" sz="3200" dirty="0" smtClean="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দারিদ্র বিমোচন</a:t>
            </a:r>
            <a:endParaRPr lang="en-US" sz="3200" dirty="0">
              <a:ln w="0"/>
              <a:solidFill>
                <a:schemeClr val="accent1">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454714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4.58333E-6 3.7037E-6 L -0.25131 -0.42107 " pathEditMode="relative" rAng="0" ptsTypes="AA">
                                      <p:cBhvr>
                                        <p:cTn id="19" dur="2000" fill="hold"/>
                                        <p:tgtEl>
                                          <p:spTgt spid="16"/>
                                        </p:tgtEl>
                                        <p:attrNameLst>
                                          <p:attrName>ppt_x</p:attrName>
                                          <p:attrName>ppt_y</p:attrName>
                                        </p:attrNameLst>
                                      </p:cBhvr>
                                      <p:rCtr x="-12565" y="-21065"/>
                                    </p:animMotion>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grpId="1" nodeType="clickEffect">
                                  <p:stCondLst>
                                    <p:cond delay="0"/>
                                  </p:stCondLst>
                                  <p:childTnLst>
                                    <p:animMotion origin="layout" path="M 2.08333E-7 4.07407E-6 L -0.34141 -0.11435 " pathEditMode="relative" rAng="0" ptsTypes="AA">
                                      <p:cBhvr>
                                        <p:cTn id="30" dur="2000" fill="hold"/>
                                        <p:tgtEl>
                                          <p:spTgt spid="13"/>
                                        </p:tgtEl>
                                        <p:attrNameLst>
                                          <p:attrName>ppt_x</p:attrName>
                                          <p:attrName>ppt_y</p:attrName>
                                        </p:attrNameLst>
                                      </p:cBhvr>
                                      <p:rCtr x="-16589" y="-5440"/>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grpId="1" nodeType="clickEffect">
                                  <p:stCondLst>
                                    <p:cond delay="0"/>
                                  </p:stCondLst>
                                  <p:childTnLst>
                                    <p:animMotion origin="layout" path="M 3.33333E-6 2.96296E-6 L -0.31289 0.19097 " pathEditMode="relative" rAng="0" ptsTypes="AA">
                                      <p:cBhvr>
                                        <p:cTn id="40" dur="2000" fill="hold"/>
                                        <p:tgtEl>
                                          <p:spTgt spid="10"/>
                                        </p:tgtEl>
                                        <p:attrNameLst>
                                          <p:attrName>ppt_x</p:attrName>
                                          <p:attrName>ppt_y</p:attrName>
                                        </p:attrNameLst>
                                      </p:cBhvr>
                                      <p:rCtr x="-15651" y="9537"/>
                                    </p:animMotion>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grpId="1" nodeType="clickEffect">
                                  <p:stCondLst>
                                    <p:cond delay="0"/>
                                  </p:stCondLst>
                                  <p:childTnLst>
                                    <p:animMotion origin="layout" path="M -4.79167E-6 -3.33333E-6 L -0.15494 0.41806 " pathEditMode="relative" rAng="0" ptsTypes="AA">
                                      <p:cBhvr>
                                        <p:cTn id="50" dur="2000" fill="hold"/>
                                        <p:tgtEl>
                                          <p:spTgt spid="11"/>
                                        </p:tgtEl>
                                        <p:attrNameLst>
                                          <p:attrName>ppt_x</p:attrName>
                                          <p:attrName>ppt_y</p:attrName>
                                        </p:attrNameLst>
                                      </p:cBhvr>
                                      <p:rCtr x="-7747" y="20903"/>
                                    </p:animMotion>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0.00117 0.02153 L 0.11927 0.40602 " pathEditMode="relative" rAng="0" ptsTypes="AA">
                                      <p:cBhvr>
                                        <p:cTn id="60" dur="2000" fill="hold"/>
                                        <p:tgtEl>
                                          <p:spTgt spid="15"/>
                                        </p:tgtEl>
                                        <p:attrNameLst>
                                          <p:attrName>ppt_x</p:attrName>
                                          <p:attrName>ppt_y</p:attrName>
                                        </p:attrNameLst>
                                      </p:cBhvr>
                                      <p:rCtr x="6016" y="19213"/>
                                    </p:animMotion>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63" presetClass="path" presetSubtype="0" accel="50000" decel="50000" fill="hold" grpId="1" nodeType="clickEffect">
                                  <p:stCondLst>
                                    <p:cond delay="0"/>
                                  </p:stCondLst>
                                  <p:childTnLst>
                                    <p:animMotion origin="layout" path="M 0 -4.81481E-6 L 0.32969 0.29237 " pathEditMode="relative" rAng="0" ptsTypes="AA">
                                      <p:cBhvr>
                                        <p:cTn id="70" dur="2000" fill="hold"/>
                                        <p:tgtEl>
                                          <p:spTgt spid="17"/>
                                        </p:tgtEl>
                                        <p:attrNameLst>
                                          <p:attrName>ppt_x</p:attrName>
                                          <p:attrName>ppt_y</p:attrName>
                                        </p:attrNameLst>
                                      </p:cBhvr>
                                      <p:rCtr x="16484" y="14606"/>
                                    </p:animMotion>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63" presetClass="path" presetSubtype="0" accel="50000" decel="50000" fill="hold" grpId="1" nodeType="clickEffect">
                                  <p:stCondLst>
                                    <p:cond delay="0"/>
                                  </p:stCondLst>
                                  <p:childTnLst>
                                    <p:animMotion origin="layout" path="M -3.75E-6 -1.48148E-6 L 0.38581 0.01088 " pathEditMode="relative" rAng="0" ptsTypes="AA">
                                      <p:cBhvr>
                                        <p:cTn id="80" dur="2000" fill="hold"/>
                                        <p:tgtEl>
                                          <p:spTgt spid="18"/>
                                        </p:tgtEl>
                                        <p:attrNameLst>
                                          <p:attrName>ppt_x</p:attrName>
                                          <p:attrName>ppt_y</p:attrName>
                                        </p:attrNameLst>
                                      </p:cBhvr>
                                      <p:rCtr x="19284" y="532"/>
                                    </p:animMotion>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63" presetClass="path" presetSubtype="0" accel="50000" decel="50000" fill="hold" grpId="1" nodeType="clickEffect">
                                  <p:stCondLst>
                                    <p:cond delay="0"/>
                                  </p:stCondLst>
                                  <p:childTnLst>
                                    <p:animMotion origin="layout" path="M 6.25E-7 -2.59259E-6 L 0.32878 -0.31412 " pathEditMode="relative" rAng="0" ptsTypes="AA">
                                      <p:cBhvr>
                                        <p:cTn id="90" dur="2000" fill="hold"/>
                                        <p:tgtEl>
                                          <p:spTgt spid="14"/>
                                        </p:tgtEl>
                                        <p:attrNameLst>
                                          <p:attrName>ppt_x</p:attrName>
                                          <p:attrName>ppt_y</p:attrName>
                                        </p:attrNameLst>
                                      </p:cBhvr>
                                      <p:rCtr x="16432" y="-15718"/>
                                    </p:animMotion>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500" fill="hold"/>
                                        <p:tgtEl>
                                          <p:spTgt spid="12"/>
                                        </p:tgtEl>
                                        <p:attrNameLst>
                                          <p:attrName>ppt_x</p:attrName>
                                        </p:attrNameLst>
                                      </p:cBhvr>
                                      <p:tavLst>
                                        <p:tav tm="0">
                                          <p:val>
                                            <p:strVal val="#ppt_x"/>
                                          </p:val>
                                        </p:tav>
                                        <p:tav tm="100000">
                                          <p:val>
                                            <p:strVal val="#ppt_x"/>
                                          </p:val>
                                        </p:tav>
                                      </p:tavLst>
                                    </p:anim>
                                    <p:anim calcmode="lin" valueType="num">
                                      <p:cBhvr additive="base">
                                        <p:cTn id="9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6" presetClass="path" presetSubtype="0" accel="50000" decel="50000" fill="hold" grpId="1" nodeType="clickEffect">
                                  <p:stCondLst>
                                    <p:cond delay="0"/>
                                  </p:stCondLst>
                                  <p:childTnLst>
                                    <p:animMotion origin="layout" path="M 4.16667E-7 4.07407E-6 L 0.01198 -0.36436 " pathEditMode="relative" rAng="0" ptsTypes="AA">
                                      <p:cBhvr>
                                        <p:cTn id="100" dur="2000" fill="hold"/>
                                        <p:tgtEl>
                                          <p:spTgt spid="12"/>
                                        </p:tgtEl>
                                        <p:attrNameLst>
                                          <p:attrName>ppt_x</p:attrName>
                                          <p:attrName>ppt_y</p:attrName>
                                        </p:attrNameLst>
                                      </p:cBhvr>
                                      <p:rCtr x="599" y="-18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10" grpId="0" animBg="1"/>
      <p:bldP spid="10" grpId="1" animBg="1"/>
      <p:bldP spid="11" grpId="0" animBg="1"/>
      <p:bldP spid="11" grpId="1" animBg="1"/>
      <p:bldP spid="12" grpId="0" animBg="1"/>
      <p:bldP spid="12" grpId="1" animBg="1"/>
      <p:bldP spid="15" grpId="0" animBg="1"/>
      <p:bldP spid="1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37749" y="151075"/>
            <a:ext cx="5347855" cy="653934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41260" y="142968"/>
            <a:ext cx="5296273" cy="657206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256307" y="316448"/>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251099" y="220414"/>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   </a:t>
            </a:r>
            <a:endParaRPr lang="en-US" sz="4400" dirty="0">
              <a:solidFill>
                <a:schemeClr val="tx1"/>
              </a:solidFill>
              <a:latin typeface="NikoshBAN" panose="02000000000000000000" pitchFamily="2" charset="0"/>
              <a:cs typeface="NikoshBAN" panose="02000000000000000000" pitchFamily="2" charset="0"/>
            </a:endParaRPr>
          </a:p>
        </p:txBody>
      </p:sp>
      <p:sp>
        <p:nvSpPr>
          <p:cNvPr id="62" name="Rectangle 61"/>
          <p:cNvSpPr/>
          <p:nvPr/>
        </p:nvSpPr>
        <p:spPr>
          <a:xfrm>
            <a:off x="1018227" y="239153"/>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800" dirty="0" smtClean="0">
              <a:solidFill>
                <a:schemeClr val="tx1"/>
              </a:solidFill>
              <a:latin typeface="NikoshBAN" panose="02000000000000000000" pitchFamily="2" charset="0"/>
              <a:cs typeface="NikoshBAN" panose="02000000000000000000" pitchFamily="2" charset="0"/>
            </a:endParaRPr>
          </a:p>
          <a:p>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831" y="239153"/>
            <a:ext cx="4847384" cy="6189803"/>
          </a:xfrm>
          <a:prstGeom prst="rect">
            <a:avLst/>
          </a:prstGeom>
        </p:spPr>
      </p:pic>
      <p:grpSp>
        <p:nvGrpSpPr>
          <p:cNvPr id="67" name="Group 66"/>
          <p:cNvGrpSpPr/>
          <p:nvPr/>
        </p:nvGrpSpPr>
        <p:grpSpPr>
          <a:xfrm>
            <a:off x="5373867" y="239153"/>
            <a:ext cx="1359855" cy="6379845"/>
            <a:chOff x="5373867" y="239153"/>
            <a:chExt cx="1359855" cy="6379845"/>
          </a:xfrm>
        </p:grpSpPr>
        <p:grpSp>
          <p:nvGrpSpPr>
            <p:cNvPr id="2" name="Group 1"/>
            <p:cNvGrpSpPr/>
            <p:nvPr/>
          </p:nvGrpSpPr>
          <p:grpSpPr>
            <a:xfrm>
              <a:off x="6246055" y="436098"/>
              <a:ext cx="487667" cy="5936582"/>
              <a:chOff x="6246055" y="436098"/>
              <a:chExt cx="487667" cy="5936582"/>
            </a:xfrm>
            <a:solidFill>
              <a:schemeClr val="accent2">
                <a:lumMod val="50000"/>
              </a:schemeClr>
            </a:solidFill>
          </p:grpSpPr>
          <p:sp>
            <p:nvSpPr>
              <p:cNvPr id="4" name="Rectangle 3"/>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c 4"/>
            <p:cNvSpPr/>
            <p:nvPr/>
          </p:nvSpPr>
          <p:spPr>
            <a:xfrm>
              <a:off x="5786905" y="239153"/>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p:cNvGrpSpPr/>
            <p:nvPr/>
          </p:nvGrpSpPr>
          <p:grpSpPr>
            <a:xfrm>
              <a:off x="5373867" y="351692"/>
              <a:ext cx="506427" cy="6077264"/>
              <a:chOff x="6246055" y="436098"/>
              <a:chExt cx="487667" cy="5936582"/>
            </a:xfrm>
            <a:solidFill>
              <a:schemeClr val="accent2">
                <a:lumMod val="50000"/>
              </a:schemeClr>
            </a:solidFill>
          </p:grpSpPr>
          <p:sp>
            <p:nvSpPr>
              <p:cNvPr id="43" name="Rectangle 42"/>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Arc 54"/>
            <p:cNvSpPr/>
            <p:nvPr/>
          </p:nvSpPr>
          <p:spPr>
            <a:xfrm>
              <a:off x="5686331" y="85396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a:off x="5727082" y="454261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5727398" y="5041247"/>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a:off x="5789504" y="560514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a:off x="5763919" y="61325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a:off x="5744306" y="29679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a:off x="5744306" y="348642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a:off x="5723394" y="137367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a:off x="5723394" y="188046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p:cNvSpPr/>
            <p:nvPr/>
          </p:nvSpPr>
          <p:spPr>
            <a:xfrm>
              <a:off x="5776081" y="243921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p:nvSpPr>
          <p:spPr>
            <a:xfrm>
              <a:off x="5772735" y="4039018"/>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85" y="38423"/>
            <a:ext cx="795350" cy="795350"/>
          </a:xfrm>
          <a:prstGeom prst="rect">
            <a:avLst/>
          </a:prstGeom>
        </p:spPr>
      </p:pic>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3941" y="211592"/>
            <a:ext cx="795350" cy="795350"/>
          </a:xfrm>
          <a:prstGeom prst="rect">
            <a:avLst/>
          </a:prstGeom>
        </p:spPr>
      </p:pic>
      <p:sp>
        <p:nvSpPr>
          <p:cNvPr id="9" name="Rectangle 8"/>
          <p:cNvSpPr/>
          <p:nvPr/>
        </p:nvSpPr>
        <p:spPr>
          <a:xfrm>
            <a:off x="1253651" y="436098"/>
            <a:ext cx="2265404" cy="588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একক</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72" name="Title 2"/>
          <p:cNvSpPr txBox="1">
            <a:spLocks/>
          </p:cNvSpPr>
          <p:nvPr/>
        </p:nvSpPr>
        <p:spPr>
          <a:xfrm>
            <a:off x="6682154" y="2022340"/>
            <a:ext cx="4315691" cy="28135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v"/>
            </a:pPr>
            <a:r>
              <a:rPr lang="en-US" dirty="0" err="1" smtClean="0">
                <a:latin typeface="NikoshBAN" panose="02000000000000000000" pitchFamily="2" charset="0"/>
                <a:cs typeface="NikoshBAN" panose="02000000000000000000" pitchFamily="2" charset="0"/>
              </a:rPr>
              <a:t>বেকারত্বের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বৈশ্বিক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প্রভাব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আলোচনা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0306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2372695" y="1030959"/>
            <a:ext cx="7176857" cy="548640"/>
            <a:chOff x="1150537" y="937511"/>
            <a:chExt cx="8992269" cy="548640"/>
          </a:xfrm>
        </p:grpSpPr>
        <p:sp>
          <p:nvSpPr>
            <p:cNvPr id="2" name="Rounded Rectangle 1"/>
            <p:cNvSpPr/>
            <p:nvPr/>
          </p:nvSpPr>
          <p:spPr>
            <a:xfrm>
              <a:off x="1150537" y="937511"/>
              <a:ext cx="8992269" cy="548640"/>
            </a:xfrm>
            <a:prstGeom prst="roundRect">
              <a:avLst>
                <a:gd name="adj" fmla="val 50000"/>
              </a:avLst>
            </a:prstGeom>
            <a:solidFill>
              <a:schemeClr val="bg2">
                <a:lumMod val="90000"/>
              </a:schemeClr>
            </a:solidFill>
            <a:ln>
              <a:noFill/>
            </a:ln>
            <a:effectLst>
              <a:glow>
                <a:schemeClr val="accent1">
                  <a:alpha val="42000"/>
                </a:schemeClr>
              </a:glow>
              <a:outerShdw blurRad="355600" dist="1295400" sx="54000" sy="54000" algn="ctr" rotWithShape="0">
                <a:schemeClr val="bg1">
                  <a:lumMod val="9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420838" y="1085221"/>
              <a:ext cx="8388866" cy="223074"/>
            </a:xfrm>
            <a:prstGeom prst="roundRect">
              <a:avLst>
                <a:gd name="adj" fmla="val 50000"/>
              </a:avLst>
            </a:prstGeom>
            <a:solidFill>
              <a:schemeClr val="tx1">
                <a:lumMod val="50000"/>
                <a:lumOff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1036325" y="1108169"/>
            <a:ext cx="1633022" cy="3722634"/>
            <a:chOff x="1162316" y="1030959"/>
            <a:chExt cx="1633022" cy="3722634"/>
          </a:xfrm>
        </p:grpSpPr>
        <p:grpSp>
          <p:nvGrpSpPr>
            <p:cNvPr id="103" name="Group 102"/>
            <p:cNvGrpSpPr/>
            <p:nvPr/>
          </p:nvGrpSpPr>
          <p:grpSpPr>
            <a:xfrm>
              <a:off x="1162316" y="1030959"/>
              <a:ext cx="1633022" cy="3722634"/>
              <a:chOff x="8307699" y="968993"/>
              <a:chExt cx="1633022" cy="3722634"/>
            </a:xfrm>
          </p:grpSpPr>
          <p:grpSp>
            <p:nvGrpSpPr>
              <p:cNvPr id="18" name="Group 17"/>
              <p:cNvGrpSpPr/>
              <p:nvPr/>
            </p:nvGrpSpPr>
            <p:grpSpPr>
              <a:xfrm>
                <a:off x="8307699" y="3193407"/>
                <a:ext cx="1633022" cy="1498220"/>
                <a:chOff x="8327394" y="3423719"/>
                <a:chExt cx="1633022" cy="1498220"/>
              </a:xfrm>
              <a:effectLst>
                <a:reflection blurRad="6350" stA="50000" endA="300" endPos="55500" dist="50800" dir="5400000" sy="-100000" algn="bl" rotWithShape="0"/>
              </a:effectLst>
            </p:grpSpPr>
            <p:sp>
              <p:nvSpPr>
                <p:cNvPr id="8" name="Oval 7"/>
                <p:cNvSpPr/>
                <p:nvPr/>
              </p:nvSpPr>
              <p:spPr>
                <a:xfrm>
                  <a:off x="8327394" y="3423719"/>
                  <a:ext cx="1633022" cy="1498220"/>
                </a:xfrm>
                <a:prstGeom prst="ellipse">
                  <a:avLst/>
                </a:prstGeom>
                <a:gradFill>
                  <a:gsLst>
                    <a:gs pos="26000">
                      <a:srgbClr val="7030A0"/>
                    </a:gs>
                    <a:gs pos="100000">
                      <a:schemeClr val="accent5">
                        <a:lumMod val="0"/>
                        <a:lumOff val="100000"/>
                      </a:schemeClr>
                    </a:gs>
                    <a:gs pos="10000">
                      <a:schemeClr val="bg1">
                        <a:lumMod val="85000"/>
                      </a:schemeClr>
                    </a:gs>
                    <a:gs pos="24000">
                      <a:schemeClr val="bg1">
                        <a:lumMod val="95000"/>
                      </a:schemeClr>
                    </a:gs>
                  </a:gsLst>
                  <a:path path="shape">
                    <a:fillToRect l="50000" t="50000" r="50000" b="50000"/>
                  </a:path>
                </a:gradFill>
                <a:ln>
                  <a:noFill/>
                </a:ln>
                <a:effectLst>
                  <a:glow>
                    <a:schemeClr val="bg1">
                      <a:lumMod val="85000"/>
                      <a:alpha val="66000"/>
                    </a:schemeClr>
                  </a:glow>
                  <a:innerShdw blurRad="114300">
                    <a:schemeClr val="accent6">
                      <a:lumMod val="75000"/>
                    </a:schemeClr>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2" name="Oval 11"/>
                <p:cNvSpPr/>
                <p:nvPr/>
              </p:nvSpPr>
              <p:spPr>
                <a:xfrm flipH="1">
                  <a:off x="9087634" y="3489374"/>
                  <a:ext cx="112541" cy="223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8834416" y="968993"/>
                <a:ext cx="506436" cy="548640"/>
                <a:chOff x="8834416" y="968993"/>
                <a:chExt cx="506436" cy="548640"/>
              </a:xfrm>
            </p:grpSpPr>
            <p:sp>
              <p:nvSpPr>
                <p:cNvPr id="29" name="Oval 28"/>
                <p:cNvSpPr/>
                <p:nvPr/>
              </p:nvSpPr>
              <p:spPr>
                <a:xfrm>
                  <a:off x="8834416" y="968993"/>
                  <a:ext cx="506436" cy="548640"/>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910616" y="1081534"/>
                  <a:ext cx="354036" cy="323557"/>
                </a:xfrm>
                <a:prstGeom prst="ellipse">
                  <a:avLst/>
                </a:prstGeom>
                <a:solidFill>
                  <a:srgbClr val="7030A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2943062">
                <a:off x="8406357" y="1857167"/>
                <a:ext cx="1392291" cy="1063612"/>
                <a:chOff x="2372695" y="2743200"/>
                <a:chExt cx="977731" cy="916745"/>
              </a:xfrm>
              <a:solidFill>
                <a:srgbClr val="7030A0"/>
              </a:solidFill>
            </p:grpSpPr>
            <p:sp>
              <p:nvSpPr>
                <p:cNvPr id="66" name="Oval 65"/>
                <p:cNvSpPr/>
                <p:nvPr/>
              </p:nvSpPr>
              <p:spPr>
                <a:xfrm>
                  <a:off x="2372695" y="27432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525095" y="28956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677495" y="30480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29895" y="32004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982295" y="33528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134695" y="35052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Rectangle 133"/>
            <p:cNvSpPr/>
            <p:nvPr/>
          </p:nvSpPr>
          <p:spPr>
            <a:xfrm rot="20621988">
              <a:off x="1281201" y="3774284"/>
              <a:ext cx="1395248" cy="761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rgbClr val="7030A0"/>
                  </a:solidFill>
                </a:rPr>
                <a:t>ম </a:t>
              </a:r>
            </a:p>
          </p:txBody>
        </p:sp>
      </p:grpSp>
      <p:grpSp>
        <p:nvGrpSpPr>
          <p:cNvPr id="139" name="Group 138"/>
          <p:cNvGrpSpPr/>
          <p:nvPr/>
        </p:nvGrpSpPr>
        <p:grpSpPr>
          <a:xfrm>
            <a:off x="-947163" y="1108169"/>
            <a:ext cx="1633022" cy="3734817"/>
            <a:chOff x="-947163" y="1108169"/>
            <a:chExt cx="1633022" cy="3734817"/>
          </a:xfrm>
        </p:grpSpPr>
        <p:grpSp>
          <p:nvGrpSpPr>
            <p:cNvPr id="102" name="Group 101"/>
            <p:cNvGrpSpPr/>
            <p:nvPr/>
          </p:nvGrpSpPr>
          <p:grpSpPr>
            <a:xfrm>
              <a:off x="-947163" y="1108169"/>
              <a:ext cx="1633022" cy="3734817"/>
              <a:chOff x="6524785" y="1015886"/>
              <a:chExt cx="1633022" cy="3734817"/>
            </a:xfrm>
          </p:grpSpPr>
          <p:grpSp>
            <p:nvGrpSpPr>
              <p:cNvPr id="15" name="Group 14"/>
              <p:cNvGrpSpPr/>
              <p:nvPr/>
            </p:nvGrpSpPr>
            <p:grpSpPr>
              <a:xfrm>
                <a:off x="6524785" y="3252483"/>
                <a:ext cx="1633022" cy="1498220"/>
                <a:chOff x="5965873" y="3413179"/>
                <a:chExt cx="1633022" cy="1508760"/>
              </a:xfrm>
              <a:effectLst>
                <a:reflection blurRad="6350" stA="50000" endA="300" endPos="38500" dist="50800" dir="5400000" sy="-100000" algn="bl" rotWithShape="0"/>
              </a:effectLst>
            </p:grpSpPr>
            <p:sp>
              <p:nvSpPr>
                <p:cNvPr id="7" name="Oval 6"/>
                <p:cNvSpPr/>
                <p:nvPr/>
              </p:nvSpPr>
              <p:spPr>
                <a:xfrm>
                  <a:off x="5965873" y="3413179"/>
                  <a:ext cx="1633022" cy="1508760"/>
                </a:xfrm>
                <a:prstGeom prst="ellipse">
                  <a:avLst/>
                </a:prstGeom>
                <a:gradFill>
                  <a:gsLst>
                    <a:gs pos="26000">
                      <a:srgbClr val="002060"/>
                    </a:gs>
                    <a:gs pos="100000">
                      <a:schemeClr val="accent5">
                        <a:lumMod val="0"/>
                        <a:lumOff val="100000"/>
                      </a:schemeClr>
                    </a:gs>
                    <a:gs pos="10000">
                      <a:schemeClr val="bg1">
                        <a:lumMod val="85000"/>
                      </a:schemeClr>
                    </a:gs>
                    <a:gs pos="24000">
                      <a:schemeClr val="bg1">
                        <a:lumMod val="95000"/>
                      </a:schemeClr>
                    </a:gs>
                  </a:gsLst>
                  <a:path path="shape">
                    <a:fillToRect l="50000" t="50000" r="50000" b="50000"/>
                  </a:path>
                </a:gradFill>
                <a:ln>
                  <a:noFill/>
                </a:ln>
                <a:effectLst>
                  <a:glow>
                    <a:schemeClr val="bg1">
                      <a:lumMod val="85000"/>
                      <a:alpha val="66000"/>
                    </a:schemeClr>
                  </a:glow>
                  <a:innerShdw blurRad="114300">
                    <a:schemeClr val="accent6">
                      <a:lumMod val="75000"/>
                    </a:schemeClr>
                  </a:innerShdw>
                  <a:reflection blurRad="838200" stA="6000" endPos="59000" dist="1905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9" name="Oval 8"/>
                <p:cNvSpPr/>
                <p:nvPr/>
              </p:nvSpPr>
              <p:spPr>
                <a:xfrm>
                  <a:off x="6664511" y="3484104"/>
                  <a:ext cx="143984" cy="223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911060" y="1015886"/>
                <a:ext cx="506436" cy="548640"/>
                <a:chOff x="6349392" y="914063"/>
                <a:chExt cx="506436" cy="548640"/>
              </a:xfrm>
            </p:grpSpPr>
            <p:sp>
              <p:nvSpPr>
                <p:cNvPr id="26" name="Oval 25"/>
                <p:cNvSpPr/>
                <p:nvPr/>
              </p:nvSpPr>
              <p:spPr>
                <a:xfrm>
                  <a:off x="6349392" y="914063"/>
                  <a:ext cx="506436" cy="548640"/>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25592" y="1026604"/>
                  <a:ext cx="354036" cy="323557"/>
                </a:xfrm>
                <a:prstGeom prst="ellipse">
                  <a:avLst/>
                </a:prstGeom>
                <a:solidFill>
                  <a:schemeClr val="accent1">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2943062">
                <a:off x="6539427" y="1886871"/>
                <a:ext cx="1392291" cy="1063612"/>
                <a:chOff x="2372695" y="2743200"/>
                <a:chExt cx="977731" cy="916745"/>
              </a:xfrm>
              <a:solidFill>
                <a:schemeClr val="tx2">
                  <a:lumMod val="60000"/>
                  <a:lumOff val="40000"/>
                </a:schemeClr>
              </a:solidFill>
            </p:grpSpPr>
            <p:sp>
              <p:nvSpPr>
                <p:cNvPr id="59" name="Oval 58"/>
                <p:cNvSpPr/>
                <p:nvPr/>
              </p:nvSpPr>
              <p:spPr>
                <a:xfrm>
                  <a:off x="2372695" y="27432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525095" y="28956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677495" y="30480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829895" y="32004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982295" y="33528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134695" y="35052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5" name="Rectangle 134"/>
            <p:cNvSpPr/>
            <p:nvPr/>
          </p:nvSpPr>
          <p:spPr>
            <a:xfrm rot="20621988">
              <a:off x="-824315" y="3876614"/>
              <a:ext cx="1365352" cy="74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3800" dirty="0">
                  <a:solidFill>
                    <a:srgbClr val="002060"/>
                  </a:solidFill>
                  <a:latin typeface="NikoshBAN" panose="02000000000000000000" pitchFamily="2" charset="0"/>
                  <a:cs typeface="NikoshBAN" panose="02000000000000000000" pitchFamily="2" charset="0"/>
                </a:rPr>
                <a:t>ত</a:t>
              </a:r>
              <a:r>
                <a:rPr lang="en-US" sz="13800" dirty="0" smtClean="0">
                  <a:solidFill>
                    <a:srgbClr val="002060"/>
                  </a:solidFill>
                  <a:latin typeface="NikoshBAN" panose="02000000000000000000" pitchFamily="2" charset="0"/>
                  <a:cs typeface="NikoshBAN" panose="02000000000000000000" pitchFamily="2" charset="0"/>
                </a:rPr>
                <a:t> </a:t>
              </a:r>
              <a:r>
                <a:rPr lang="bn-IN" sz="13800" dirty="0" smtClean="0">
                  <a:solidFill>
                    <a:srgbClr val="002060"/>
                  </a:solidFill>
                  <a:latin typeface="NikoshBAN" panose="02000000000000000000" pitchFamily="2" charset="0"/>
                  <a:cs typeface="NikoshBAN" panose="02000000000000000000" pitchFamily="2" charset="0"/>
                </a:rPr>
                <a:t> </a:t>
              </a:r>
              <a:endParaRPr lang="en-US" sz="13800" dirty="0">
                <a:solidFill>
                  <a:srgbClr val="002060"/>
                </a:solidFill>
                <a:latin typeface="NikoshBAN" panose="02000000000000000000" pitchFamily="2" charset="0"/>
                <a:cs typeface="NikoshBAN" panose="02000000000000000000" pitchFamily="2" charset="0"/>
              </a:endParaRPr>
            </a:p>
          </p:txBody>
        </p:sp>
      </p:grpSp>
      <p:grpSp>
        <p:nvGrpSpPr>
          <p:cNvPr id="140" name="Group 139"/>
          <p:cNvGrpSpPr/>
          <p:nvPr/>
        </p:nvGrpSpPr>
        <p:grpSpPr>
          <a:xfrm>
            <a:off x="-2897165" y="1050201"/>
            <a:ext cx="1545878" cy="3728017"/>
            <a:chOff x="-2897166" y="1050201"/>
            <a:chExt cx="1633022" cy="3728017"/>
          </a:xfrm>
        </p:grpSpPr>
        <p:grpSp>
          <p:nvGrpSpPr>
            <p:cNvPr id="104" name="Group 103"/>
            <p:cNvGrpSpPr/>
            <p:nvPr/>
          </p:nvGrpSpPr>
          <p:grpSpPr>
            <a:xfrm>
              <a:off x="-2897166" y="1050201"/>
              <a:ext cx="1633022" cy="3728017"/>
              <a:chOff x="4717791" y="1022244"/>
              <a:chExt cx="1633022" cy="3728017"/>
            </a:xfrm>
          </p:grpSpPr>
          <p:grpSp>
            <p:nvGrpSpPr>
              <p:cNvPr id="14" name="Group 13"/>
              <p:cNvGrpSpPr/>
              <p:nvPr/>
            </p:nvGrpSpPr>
            <p:grpSpPr>
              <a:xfrm>
                <a:off x="4717791" y="3241501"/>
                <a:ext cx="1633022" cy="1508760"/>
                <a:chOff x="3506208" y="3413179"/>
                <a:chExt cx="1633022" cy="1508760"/>
              </a:xfrm>
            </p:grpSpPr>
            <p:sp>
              <p:nvSpPr>
                <p:cNvPr id="5" name="Oval 4"/>
                <p:cNvSpPr/>
                <p:nvPr/>
              </p:nvSpPr>
              <p:spPr>
                <a:xfrm>
                  <a:off x="3506208" y="3413179"/>
                  <a:ext cx="1633022" cy="1508760"/>
                </a:xfrm>
                <a:prstGeom prst="ellipse">
                  <a:avLst/>
                </a:prstGeom>
                <a:gradFill>
                  <a:gsLst>
                    <a:gs pos="26000">
                      <a:schemeClr val="accent6">
                        <a:lumMod val="75000"/>
                      </a:schemeClr>
                    </a:gs>
                    <a:gs pos="100000">
                      <a:schemeClr val="accent5">
                        <a:lumMod val="0"/>
                        <a:lumOff val="100000"/>
                      </a:schemeClr>
                    </a:gs>
                    <a:gs pos="10000">
                      <a:schemeClr val="bg1">
                        <a:lumMod val="85000"/>
                      </a:schemeClr>
                    </a:gs>
                    <a:gs pos="24000">
                      <a:schemeClr val="bg1">
                        <a:lumMod val="95000"/>
                      </a:schemeClr>
                    </a:gs>
                  </a:gsLst>
                  <a:path path="shape">
                    <a:fillToRect l="50000" t="50000" r="50000" b="50000"/>
                  </a:path>
                </a:gradFill>
                <a:ln>
                  <a:noFill/>
                </a:ln>
                <a:effectLst>
                  <a:glow>
                    <a:schemeClr val="bg1">
                      <a:lumMod val="85000"/>
                      <a:alpha val="66000"/>
                    </a:schemeClr>
                  </a:glow>
                  <a:innerShdw blurRad="114300">
                    <a:schemeClr val="accent6">
                      <a:lumMod val="75000"/>
                    </a:schemeClr>
                  </a:innerShdw>
                  <a:reflection blurRad="6350" stA="50000" endA="300" endPos="55500" dist="508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0" name="Oval 9"/>
                <p:cNvSpPr/>
                <p:nvPr/>
              </p:nvSpPr>
              <p:spPr>
                <a:xfrm>
                  <a:off x="4270950" y="3494483"/>
                  <a:ext cx="143984" cy="223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134921" y="1022244"/>
                <a:ext cx="506436" cy="548640"/>
                <a:chOff x="3914068" y="937511"/>
                <a:chExt cx="506436" cy="548640"/>
              </a:xfrm>
            </p:grpSpPr>
            <p:sp>
              <p:nvSpPr>
                <p:cNvPr id="23" name="Oval 22"/>
                <p:cNvSpPr/>
                <p:nvPr/>
              </p:nvSpPr>
              <p:spPr>
                <a:xfrm>
                  <a:off x="3914068" y="937511"/>
                  <a:ext cx="506436" cy="548640"/>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90268" y="1050052"/>
                  <a:ext cx="354036" cy="323557"/>
                </a:xfrm>
                <a:prstGeom prst="ellipse">
                  <a:avLst/>
                </a:prstGeom>
                <a:solidFill>
                  <a:schemeClr val="accent6">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rot="2943062">
                <a:off x="4761029" y="1881601"/>
                <a:ext cx="1392291" cy="1063612"/>
                <a:chOff x="2372695" y="2743200"/>
                <a:chExt cx="977731" cy="916745"/>
              </a:xfrm>
              <a:solidFill>
                <a:schemeClr val="accent6">
                  <a:lumMod val="60000"/>
                  <a:lumOff val="40000"/>
                </a:schemeClr>
              </a:solidFill>
            </p:grpSpPr>
            <p:sp>
              <p:nvSpPr>
                <p:cNvPr id="52" name="Oval 51"/>
                <p:cNvSpPr/>
                <p:nvPr/>
              </p:nvSpPr>
              <p:spPr>
                <a:xfrm>
                  <a:off x="2372695" y="27432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525095" y="28956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677495" y="30480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829895" y="32004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982295" y="33528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134695" y="35052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 name="Rectangle 135"/>
            <p:cNvSpPr/>
            <p:nvPr/>
          </p:nvSpPr>
          <p:spPr>
            <a:xfrm rot="20621988">
              <a:off x="-2749059" y="3697465"/>
              <a:ext cx="1333107" cy="822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6600" dirty="0">
                  <a:solidFill>
                    <a:schemeClr val="accent6">
                      <a:lumMod val="50000"/>
                    </a:schemeClr>
                  </a:solidFill>
                  <a:latin typeface="NikoshBAN" panose="02000000000000000000" pitchFamily="2" charset="0"/>
                  <a:cs typeface="NikoshBAN" panose="02000000000000000000" pitchFamily="2" charset="0"/>
                </a:rPr>
                <a:t>গ</a:t>
              </a:r>
              <a:r>
                <a:rPr lang="en-US" sz="16600" dirty="0" smtClean="0">
                  <a:solidFill>
                    <a:schemeClr val="accent6">
                      <a:lumMod val="50000"/>
                    </a:schemeClr>
                  </a:solidFill>
                  <a:latin typeface="NikoshBAN" panose="02000000000000000000" pitchFamily="2" charset="0"/>
                  <a:cs typeface="NikoshBAN" panose="02000000000000000000" pitchFamily="2" charset="0"/>
                </a:rPr>
                <a:t> </a:t>
              </a:r>
              <a:endParaRPr lang="en-US" sz="16600" dirty="0">
                <a:solidFill>
                  <a:schemeClr val="accent6">
                    <a:lumMod val="50000"/>
                  </a:schemeClr>
                </a:solidFill>
                <a:latin typeface="NikoshBAN" panose="02000000000000000000" pitchFamily="2" charset="0"/>
                <a:cs typeface="NikoshBAN" panose="02000000000000000000" pitchFamily="2" charset="0"/>
              </a:endParaRPr>
            </a:p>
          </p:txBody>
        </p:sp>
      </p:grpSp>
      <p:grpSp>
        <p:nvGrpSpPr>
          <p:cNvPr id="141" name="Group 140"/>
          <p:cNvGrpSpPr/>
          <p:nvPr/>
        </p:nvGrpSpPr>
        <p:grpSpPr>
          <a:xfrm>
            <a:off x="-4893595" y="1062094"/>
            <a:ext cx="1633022" cy="3750133"/>
            <a:chOff x="-4893595" y="1062094"/>
            <a:chExt cx="1633022" cy="3750133"/>
          </a:xfrm>
        </p:grpSpPr>
        <p:grpSp>
          <p:nvGrpSpPr>
            <p:cNvPr id="72" name="Group 71"/>
            <p:cNvGrpSpPr/>
            <p:nvPr/>
          </p:nvGrpSpPr>
          <p:grpSpPr>
            <a:xfrm>
              <a:off x="-4893595" y="1062094"/>
              <a:ext cx="1633022" cy="3750133"/>
              <a:chOff x="2851109" y="1005840"/>
              <a:chExt cx="1633022" cy="3750133"/>
            </a:xfrm>
          </p:grpSpPr>
          <p:grpSp>
            <p:nvGrpSpPr>
              <p:cNvPr id="13" name="Group 12"/>
              <p:cNvGrpSpPr/>
              <p:nvPr/>
            </p:nvGrpSpPr>
            <p:grpSpPr>
              <a:xfrm>
                <a:off x="2851109" y="3247213"/>
                <a:ext cx="1633022" cy="1508760"/>
                <a:chOff x="1420838" y="3453621"/>
                <a:chExt cx="1633022" cy="1508760"/>
              </a:xfrm>
            </p:grpSpPr>
            <p:sp>
              <p:nvSpPr>
                <p:cNvPr id="4" name="Oval 3"/>
                <p:cNvSpPr/>
                <p:nvPr/>
              </p:nvSpPr>
              <p:spPr>
                <a:xfrm>
                  <a:off x="1420838" y="3453621"/>
                  <a:ext cx="1633022" cy="1508760"/>
                </a:xfrm>
                <a:prstGeom prst="ellipse">
                  <a:avLst/>
                </a:prstGeom>
                <a:gradFill>
                  <a:gsLst>
                    <a:gs pos="26000">
                      <a:schemeClr val="accent2">
                        <a:lumMod val="75000"/>
                      </a:schemeClr>
                    </a:gs>
                    <a:gs pos="100000">
                      <a:schemeClr val="accent5">
                        <a:lumMod val="0"/>
                        <a:lumOff val="100000"/>
                      </a:schemeClr>
                    </a:gs>
                    <a:gs pos="10000">
                      <a:schemeClr val="bg1">
                        <a:lumMod val="85000"/>
                      </a:schemeClr>
                    </a:gs>
                    <a:gs pos="24000">
                      <a:schemeClr val="bg1">
                        <a:lumMod val="95000"/>
                      </a:schemeClr>
                    </a:gs>
                  </a:gsLst>
                  <a:path path="shape">
                    <a:fillToRect l="50000" t="50000" r="50000" b="50000"/>
                  </a:path>
                </a:gradFill>
                <a:ln>
                  <a:noFill/>
                </a:ln>
                <a:effectLst>
                  <a:glow>
                    <a:schemeClr val="bg1">
                      <a:lumMod val="85000"/>
                      <a:alpha val="66000"/>
                    </a:schemeClr>
                  </a:glow>
                  <a:innerShdw blurRad="114300">
                    <a:schemeClr val="accent2">
                      <a:lumMod val="75000"/>
                    </a:schemeClr>
                  </a:innerShdw>
                  <a:reflection blurRad="6350" stA="50000" endA="300" endPos="55500" dist="508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3" name="Oval 2"/>
                <p:cNvSpPr/>
                <p:nvPr/>
              </p:nvSpPr>
              <p:spPr>
                <a:xfrm>
                  <a:off x="2134983" y="3453621"/>
                  <a:ext cx="143984" cy="2230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378680" y="1005840"/>
                <a:ext cx="506436" cy="548640"/>
                <a:chOff x="1420838" y="922438"/>
                <a:chExt cx="506436" cy="548640"/>
              </a:xfrm>
            </p:grpSpPr>
            <p:sp>
              <p:nvSpPr>
                <p:cNvPr id="19" name="Oval 18"/>
                <p:cNvSpPr/>
                <p:nvPr/>
              </p:nvSpPr>
              <p:spPr>
                <a:xfrm>
                  <a:off x="1420838" y="922438"/>
                  <a:ext cx="506436" cy="548640"/>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97038" y="1034979"/>
                  <a:ext cx="354036" cy="323557"/>
                </a:xfrm>
                <a:prstGeom prst="ellipse">
                  <a:avLst/>
                </a:prstGeom>
                <a:solidFill>
                  <a:schemeClr val="accent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rot="2943062">
                <a:off x="2887476" y="1881600"/>
                <a:ext cx="1392291" cy="1063612"/>
                <a:chOff x="2372695" y="2743200"/>
                <a:chExt cx="977731" cy="916745"/>
              </a:xfrm>
              <a:solidFill>
                <a:schemeClr val="accent2">
                  <a:lumMod val="60000"/>
                  <a:lumOff val="40000"/>
                </a:schemeClr>
              </a:solidFill>
            </p:grpSpPr>
            <p:sp>
              <p:nvSpPr>
                <p:cNvPr id="39" name="Oval 38"/>
                <p:cNvSpPr/>
                <p:nvPr/>
              </p:nvSpPr>
              <p:spPr>
                <a:xfrm>
                  <a:off x="2372695" y="27432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25095" y="28956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677495" y="30480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829895" y="32004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982295" y="33528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134695" y="3505200"/>
                  <a:ext cx="215731" cy="154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7" name="Rectangle 136"/>
            <p:cNvSpPr/>
            <p:nvPr/>
          </p:nvSpPr>
          <p:spPr>
            <a:xfrm rot="20621988">
              <a:off x="-4725277" y="3726237"/>
              <a:ext cx="1379621" cy="798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3800" dirty="0" smtClean="0">
                  <a:solidFill>
                    <a:schemeClr val="accent2">
                      <a:lumMod val="50000"/>
                    </a:schemeClr>
                  </a:solidFill>
                  <a:latin typeface="NikoshBAN" panose="02000000000000000000" pitchFamily="2" charset="0"/>
                  <a:cs typeface="NikoshBAN" panose="02000000000000000000" pitchFamily="2" charset="0"/>
                </a:rPr>
                <a:t>স্বা</a:t>
              </a:r>
              <a:r>
                <a:rPr lang="en-US" sz="13800" dirty="0" smtClean="0">
                  <a:solidFill>
                    <a:schemeClr val="accent2">
                      <a:lumMod val="50000"/>
                    </a:schemeClr>
                  </a:solidFill>
                  <a:latin typeface="NikoshBAN" panose="02000000000000000000" pitchFamily="2" charset="0"/>
                  <a:cs typeface="NikoshBAN" panose="02000000000000000000" pitchFamily="2" charset="0"/>
                </a:rPr>
                <a:t> </a:t>
              </a:r>
              <a:endParaRPr lang="en-US" sz="13800" dirty="0">
                <a:solidFill>
                  <a:schemeClr val="accent2">
                    <a:lumMod val="50000"/>
                  </a:schemeClr>
                </a:solidFill>
                <a:latin typeface="NikoshBAN" panose="02000000000000000000" pitchFamily="2" charset="0"/>
                <a:cs typeface="NikoshBAN" panose="02000000000000000000" pitchFamily="2" charset="0"/>
              </a:endParaRPr>
            </a:p>
          </p:txBody>
        </p:sp>
      </p:grpSp>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95350" cy="795350"/>
          </a:xfrm>
          <a:prstGeom prst="rect">
            <a:avLst/>
          </a:prstGeom>
        </p:spPr>
      </p:pic>
    </p:spTree>
    <p:extLst>
      <p:ext uri="{BB962C8B-B14F-4D97-AF65-F5344CB8AC3E}">
        <p14:creationId xmlns:p14="http://schemas.microsoft.com/office/powerpoint/2010/main" val="127740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125E-6 -3.7037E-7 L 0.59037 -0.00417 " pathEditMode="relative" rAng="0" ptsTypes="AA">
                                      <p:cBhvr>
                                        <p:cTn id="6" dur="2000" fill="hold"/>
                                        <p:tgtEl>
                                          <p:spTgt spid="138"/>
                                        </p:tgtEl>
                                        <p:attrNameLst>
                                          <p:attrName>ppt_x</p:attrName>
                                          <p:attrName>ppt_y</p:attrName>
                                        </p:attrNameLst>
                                      </p:cBhvr>
                                      <p:rCtr x="29518" y="-208"/>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2.91667E-6 3.7037E-6 L 0.60964 -0.00533 " pathEditMode="relative" rAng="0" ptsTypes="AA">
                                      <p:cBhvr>
                                        <p:cTn id="10" dur="2000" fill="hold"/>
                                        <p:tgtEl>
                                          <p:spTgt spid="139"/>
                                        </p:tgtEl>
                                        <p:attrNameLst>
                                          <p:attrName>ppt_x</p:attrName>
                                          <p:attrName>ppt_y</p:attrName>
                                        </p:attrNameLst>
                                      </p:cBhvr>
                                      <p:rCtr x="30482" y="-278"/>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4.79167E-6 2.22222E-6 L 0.62382 -0.00371 " pathEditMode="relative" rAng="0" ptsTypes="AA">
                                      <p:cBhvr>
                                        <p:cTn id="14" dur="2000" fill="hold"/>
                                        <p:tgtEl>
                                          <p:spTgt spid="140"/>
                                        </p:tgtEl>
                                        <p:attrNameLst>
                                          <p:attrName>ppt_x</p:attrName>
                                          <p:attrName>ppt_y</p:attrName>
                                        </p:attrNameLst>
                                      </p:cBhvr>
                                      <p:rCtr x="31185" y="-185"/>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36068 -7.40741E-7 L 0.61068 -7.40741E-7 " pathEditMode="relative" rAng="0" ptsTypes="AA">
                                      <p:cBhvr>
                                        <p:cTn id="18" dur="2000" fill="hold"/>
                                        <p:tgtEl>
                                          <p:spTgt spid="141"/>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37749" y="151075"/>
            <a:ext cx="5347855" cy="653934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41260" y="142968"/>
            <a:ext cx="5296273" cy="657206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256307" y="316448"/>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249884" y="220414"/>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283559" y="260822"/>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   </a:t>
            </a:r>
          </a:p>
          <a:p>
            <a:endParaRPr lang="bn-IN" sz="2800" dirty="0">
              <a:solidFill>
                <a:schemeClr val="tx1"/>
              </a:solidFill>
              <a:latin typeface="NikoshBAN" panose="02000000000000000000" pitchFamily="2" charset="0"/>
              <a:cs typeface="NikoshBAN" panose="02000000000000000000" pitchFamily="2" charset="0"/>
            </a:endParaRPr>
          </a:p>
          <a:p>
            <a:endParaRPr lang="bn-IN" sz="2800" dirty="0" smtClean="0">
              <a:solidFill>
                <a:schemeClr val="tx1"/>
              </a:solidFill>
              <a:latin typeface="NikoshBAN" panose="02000000000000000000" pitchFamily="2" charset="0"/>
              <a:cs typeface="NikoshBAN" panose="02000000000000000000" pitchFamily="2" charset="0"/>
            </a:endParaRPr>
          </a:p>
          <a:p>
            <a:r>
              <a:rPr lang="bn-IN"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  ২।</a:t>
            </a:r>
            <a:r>
              <a:rPr lang="en-US" sz="2800" dirty="0" smtClean="0">
                <a:solidFill>
                  <a:schemeClr val="tx1"/>
                </a:solidFill>
                <a:latin typeface="NikoshBAN" panose="02000000000000000000" pitchFamily="2" charset="0"/>
                <a:cs typeface="NikoshBAN" panose="02000000000000000000" pitchFamily="2" charset="0"/>
              </a:rPr>
              <a:t>Unemployment-</a:t>
            </a:r>
            <a:r>
              <a:rPr lang="en-US" sz="2800" dirty="0" err="1" smtClean="0">
                <a:solidFill>
                  <a:schemeClr val="tx1"/>
                </a:solidFill>
                <a:latin typeface="NikoshBAN" panose="02000000000000000000" pitchFamily="2" charset="0"/>
                <a:cs typeface="NikoshBAN" panose="02000000000000000000" pitchFamily="2" charset="0"/>
              </a:rPr>
              <a:t>এর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প্রতিশব্দ</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a:t>
            </a:r>
            <a:r>
              <a:rPr lang="en-US" sz="2800" dirty="0" smtClean="0">
                <a:solidFill>
                  <a:schemeClr val="tx1"/>
                </a:solidFill>
                <a:latin typeface="NikoshBAN" panose="02000000000000000000" pitchFamily="2" charset="0"/>
                <a:cs typeface="NikoshBAN" panose="02000000000000000000" pitchFamily="2" charset="0"/>
              </a:rPr>
              <a:t>?</a:t>
            </a: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(ক) </a:t>
            </a:r>
            <a:r>
              <a:rPr lang="en-US" sz="2800" dirty="0" err="1" smtClean="0">
                <a:solidFill>
                  <a:schemeClr val="tx1"/>
                </a:solidFill>
                <a:latin typeface="NikoshBAN" panose="02000000000000000000" pitchFamily="2" charset="0"/>
                <a:cs typeface="NikoshBAN" panose="02000000000000000000" pitchFamily="2" charset="0"/>
              </a:rPr>
              <a:t>বেকারত্ব</a:t>
            </a:r>
            <a:endParaRPr lang="en-US" sz="2800" dirty="0" smtClean="0">
              <a:solidFill>
                <a:schemeClr val="tx1"/>
              </a:solidFill>
              <a:latin typeface="NikoshBAN" panose="02000000000000000000" pitchFamily="2" charset="0"/>
              <a:cs typeface="NikoshBAN" panose="02000000000000000000" pitchFamily="2" charset="0"/>
            </a:endParaRP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(খ) </a:t>
            </a:r>
            <a:r>
              <a:rPr lang="en-US" sz="2800" dirty="0" err="1" smtClean="0">
                <a:solidFill>
                  <a:schemeClr val="tx1"/>
                </a:solidFill>
                <a:latin typeface="NikoshBAN" panose="02000000000000000000" pitchFamily="2" charset="0"/>
                <a:cs typeface="NikoshBAN" panose="02000000000000000000" pitchFamily="2" charset="0"/>
              </a:rPr>
              <a:t>বেকার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সমস্যা</a:t>
            </a:r>
            <a:endParaRPr lang="en-US" sz="2800" dirty="0" smtClean="0">
              <a:solidFill>
                <a:schemeClr val="tx1"/>
              </a:solidFill>
              <a:latin typeface="NikoshBAN" panose="02000000000000000000" pitchFamily="2" charset="0"/>
              <a:cs typeface="NikoshBAN" panose="02000000000000000000" pitchFamily="2" charset="0"/>
            </a:endParaRP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(গ) </a:t>
            </a:r>
            <a:r>
              <a:rPr lang="en-US" sz="2800" dirty="0" err="1" smtClean="0">
                <a:solidFill>
                  <a:schemeClr val="tx1"/>
                </a:solidFill>
                <a:latin typeface="NikoshBAN" panose="02000000000000000000" pitchFamily="2" charset="0"/>
                <a:cs typeface="NikoshBAN" panose="02000000000000000000" pitchFamily="2" charset="0"/>
              </a:rPr>
              <a:t>অজ্ঞতা</a:t>
            </a:r>
            <a:endParaRPr lang="en-US" sz="2800" dirty="0" smtClean="0">
              <a:solidFill>
                <a:schemeClr val="tx1"/>
              </a:solidFill>
              <a:latin typeface="NikoshBAN" panose="02000000000000000000" pitchFamily="2" charset="0"/>
              <a:cs typeface="NikoshBAN" panose="02000000000000000000" pitchFamily="2" charset="0"/>
            </a:endParaRP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(ঘ) </a:t>
            </a:r>
            <a:r>
              <a:rPr lang="en-US" sz="2800" dirty="0" err="1" smtClean="0">
                <a:solidFill>
                  <a:schemeClr val="tx1"/>
                </a:solidFill>
                <a:latin typeface="NikoshBAN" panose="02000000000000000000" pitchFamily="2" charset="0"/>
                <a:cs typeface="NikoshBAN" panose="02000000000000000000" pitchFamily="2" charset="0"/>
              </a:rPr>
              <a:t>নিরক্ষরতা</a:t>
            </a:r>
            <a:endParaRPr lang="bn-IN" sz="2800" dirty="0" smtClean="0">
              <a:solidFill>
                <a:schemeClr val="tx1"/>
              </a:solidFill>
              <a:latin typeface="NikoshBAN" panose="02000000000000000000" pitchFamily="2" charset="0"/>
              <a:cs typeface="NikoshBAN" panose="02000000000000000000" pitchFamily="2" charset="0"/>
            </a:endParaRPr>
          </a:p>
          <a:p>
            <a:r>
              <a:rPr lang="bn-IN"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   ৩।</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পূর্ণ</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বেকারত্ব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সৃষ্টির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যুক্তিসংগত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কারণ</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কোনটি</a:t>
            </a:r>
            <a:r>
              <a:rPr lang="en-US" sz="2800" dirty="0" smtClean="0">
                <a:solidFill>
                  <a:schemeClr val="tx1"/>
                </a:solidFill>
                <a:latin typeface="NikoshBAN" panose="02000000000000000000" pitchFamily="2" charset="0"/>
                <a:cs typeface="NikoshBAN" panose="02000000000000000000" pitchFamily="2" charset="0"/>
              </a:rPr>
              <a:t>?</a:t>
            </a: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(ক) </a:t>
            </a:r>
            <a:r>
              <a:rPr lang="en-US" sz="2800" dirty="0" err="1" smtClean="0">
                <a:solidFill>
                  <a:schemeClr val="tx1"/>
                </a:solidFill>
                <a:latin typeface="NikoshBAN" panose="02000000000000000000" pitchFamily="2" charset="0"/>
                <a:cs typeface="NikoshBAN" panose="02000000000000000000" pitchFamily="2" charset="0"/>
              </a:rPr>
              <a:t>কর্মদক্ষতার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অভাব</a:t>
            </a:r>
            <a:endParaRPr lang="en-US" sz="2800" dirty="0" smtClean="0">
              <a:solidFill>
                <a:schemeClr val="tx1"/>
              </a:solidFill>
              <a:latin typeface="NikoshBAN" panose="02000000000000000000" pitchFamily="2" charset="0"/>
              <a:cs typeface="NikoshBAN" panose="02000000000000000000" pitchFamily="2" charset="0"/>
            </a:endParaRP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(খ) </a:t>
            </a:r>
            <a:r>
              <a:rPr lang="en-US" sz="2800" dirty="0" err="1" smtClean="0">
                <a:solidFill>
                  <a:schemeClr val="tx1"/>
                </a:solidFill>
                <a:latin typeface="NikoshBAN" panose="02000000000000000000" pitchFamily="2" charset="0"/>
                <a:cs typeface="NikoshBAN" panose="02000000000000000000" pitchFamily="2" charset="0"/>
              </a:rPr>
              <a:t>কর্মক্ষমতার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অভাব</a:t>
            </a:r>
            <a:endParaRPr lang="en-US" sz="2800" dirty="0" smtClean="0">
              <a:solidFill>
                <a:schemeClr val="tx1"/>
              </a:solidFill>
              <a:latin typeface="NikoshBAN" panose="02000000000000000000" pitchFamily="2" charset="0"/>
              <a:cs typeface="NikoshBAN" panose="02000000000000000000" pitchFamily="2" charset="0"/>
            </a:endParaRP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(গ) </a:t>
            </a:r>
            <a:r>
              <a:rPr lang="en-US" sz="2800" dirty="0" err="1" smtClean="0">
                <a:solidFill>
                  <a:schemeClr val="tx1"/>
                </a:solidFill>
                <a:latin typeface="NikoshBAN" panose="02000000000000000000" pitchFamily="2" charset="0"/>
                <a:cs typeface="NikoshBAN" panose="02000000000000000000" pitchFamily="2" charset="0"/>
              </a:rPr>
              <a:t>কর্মসংস্থানের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অভাব</a:t>
            </a:r>
            <a:endParaRPr lang="en-US" sz="2800" dirty="0" smtClean="0">
              <a:solidFill>
                <a:schemeClr val="tx1"/>
              </a:solidFill>
              <a:latin typeface="NikoshBAN" panose="02000000000000000000" pitchFamily="2" charset="0"/>
              <a:cs typeface="NikoshBAN" panose="02000000000000000000" pitchFamily="2" charset="0"/>
            </a:endParaRPr>
          </a:p>
          <a:p>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    (ঘ) </a:t>
            </a:r>
            <a:r>
              <a:rPr lang="en-US" sz="2800" dirty="0" err="1" smtClean="0">
                <a:solidFill>
                  <a:schemeClr val="tx1"/>
                </a:solidFill>
                <a:latin typeface="NikoshBAN" panose="02000000000000000000" pitchFamily="2" charset="0"/>
                <a:cs typeface="NikoshBAN" panose="02000000000000000000" pitchFamily="2" charset="0"/>
              </a:rPr>
              <a:t>ইচ্ছাকৃত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বেকারত্ব</a:t>
            </a:r>
            <a:endParaRPr lang="bn-IN" sz="2800" dirty="0">
              <a:solidFill>
                <a:schemeClr val="tx1"/>
              </a:solidFill>
              <a:latin typeface="NikoshBAN" panose="02000000000000000000" pitchFamily="2" charset="0"/>
              <a:cs typeface="NikoshBAN" panose="02000000000000000000" pitchFamily="2" charset="0"/>
            </a:endParaRPr>
          </a:p>
          <a:p>
            <a:r>
              <a:rPr lang="bn-IN" sz="2800" dirty="0" smtClean="0">
                <a:solidFill>
                  <a:schemeClr val="tx1"/>
                </a:solidFill>
                <a:latin typeface="NikoshBAN" panose="02000000000000000000" pitchFamily="2" charset="0"/>
                <a:cs typeface="NikoshBAN" panose="02000000000000000000" pitchFamily="2" charset="0"/>
              </a:rPr>
              <a:t> </a:t>
            </a:r>
            <a:endParaRPr lang="bn-IN" sz="2800" dirty="0">
              <a:solidFill>
                <a:schemeClr val="tx1"/>
              </a:solidFill>
              <a:latin typeface="NikoshBAN" panose="02000000000000000000" pitchFamily="2" charset="0"/>
              <a:cs typeface="NikoshBAN" panose="02000000000000000000" pitchFamily="2" charset="0"/>
            </a:endParaRPr>
          </a:p>
          <a:p>
            <a:endParaRPr lang="bn-IN" sz="2800" dirty="0">
              <a:solidFill>
                <a:schemeClr val="tx1"/>
              </a:solidFill>
              <a:latin typeface="NikoshBAN" panose="02000000000000000000" pitchFamily="2" charset="0"/>
              <a:cs typeface="NikoshBAN" panose="02000000000000000000" pitchFamily="2" charset="0"/>
            </a:endParaRPr>
          </a:p>
          <a:p>
            <a:endParaRPr lang="bn-IN" sz="2800" dirty="0" smtClean="0">
              <a:solidFill>
                <a:schemeClr val="tx1"/>
              </a:solidFill>
              <a:latin typeface="NikoshBAN" panose="02000000000000000000" pitchFamily="2" charset="0"/>
              <a:cs typeface="NikoshBAN" panose="02000000000000000000" pitchFamily="2" charset="0"/>
            </a:endParaRPr>
          </a:p>
          <a:p>
            <a:endParaRPr lang="en-US" sz="2800" dirty="0">
              <a:solidFill>
                <a:schemeClr val="tx1"/>
              </a:solidFill>
              <a:latin typeface="NikoshBAN" panose="02000000000000000000" pitchFamily="2" charset="0"/>
              <a:cs typeface="NikoshBAN" panose="02000000000000000000" pitchFamily="2" charset="0"/>
            </a:endParaRPr>
          </a:p>
        </p:txBody>
      </p:sp>
      <p:sp>
        <p:nvSpPr>
          <p:cNvPr id="62" name="Rectangle 61"/>
          <p:cNvSpPr/>
          <p:nvPr/>
        </p:nvSpPr>
        <p:spPr>
          <a:xfrm>
            <a:off x="1018227" y="239153"/>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800" dirty="0" smtClean="0">
              <a:solidFill>
                <a:schemeClr val="tx1"/>
              </a:solidFill>
              <a:latin typeface="NikoshBAN" panose="02000000000000000000" pitchFamily="2" charset="0"/>
              <a:cs typeface="NikoshBAN" panose="02000000000000000000" pitchFamily="2" charset="0"/>
            </a:endParaRPr>
          </a:p>
          <a:p>
            <a:r>
              <a:rPr lang="en-US" sz="2800" dirty="0" smtClean="0">
                <a:solidFill>
                  <a:schemeClr val="tx1"/>
                </a:solidFill>
                <a:latin typeface="NikoshBAN" panose="02000000000000000000" pitchFamily="2" charset="0"/>
                <a:cs typeface="NikoshBAN" panose="02000000000000000000" pitchFamily="2" charset="0"/>
              </a:rPr>
              <a:t> </a:t>
            </a:r>
          </a:p>
          <a:p>
            <a:endParaRPr lang="en-US" sz="2800" dirty="0">
              <a:solidFill>
                <a:schemeClr val="tx1"/>
              </a:solidFill>
              <a:latin typeface="NikoshBAN" panose="02000000000000000000" pitchFamily="2" charset="0"/>
              <a:cs typeface="NikoshBAN" panose="02000000000000000000" pitchFamily="2" charset="0"/>
            </a:endParaRPr>
          </a:p>
          <a:p>
            <a:endParaRPr lang="en-US" sz="2800" dirty="0" smtClean="0">
              <a:solidFill>
                <a:schemeClr val="tx1"/>
              </a:solidFill>
              <a:latin typeface="NikoshBAN" panose="02000000000000000000" pitchFamily="2" charset="0"/>
              <a:cs typeface="NikoshBAN" panose="02000000000000000000" pitchFamily="2" charset="0"/>
            </a:endParaRPr>
          </a:p>
          <a:p>
            <a:endParaRPr lang="en-US" sz="2800" dirty="0">
              <a:solidFill>
                <a:schemeClr val="tx1"/>
              </a:solidFill>
              <a:latin typeface="NikoshBAN" panose="02000000000000000000" pitchFamily="2" charset="0"/>
              <a:cs typeface="NikoshBAN" panose="02000000000000000000" pitchFamily="2" charset="0"/>
            </a:endParaRPr>
          </a:p>
          <a:p>
            <a:r>
              <a:rPr lang="en-US" sz="2800" dirty="0" smtClean="0">
                <a:solidFill>
                  <a:schemeClr val="tx1"/>
                </a:solidFill>
                <a:latin typeface="NikoshBAN" panose="02000000000000000000" pitchFamily="2" charset="0"/>
                <a:cs typeface="NikoshBAN" panose="02000000000000000000" pitchFamily="2" charset="0"/>
              </a:rPr>
              <a:t>১</a:t>
            </a:r>
            <a:r>
              <a:rPr lang="bn-IN" sz="2800" dirty="0" smtClean="0">
                <a:solidFill>
                  <a:schemeClr val="tx1"/>
                </a:solidFill>
                <a:latin typeface="NikoshBAN" panose="02000000000000000000" pitchFamily="2" charset="0"/>
                <a:cs typeface="NikoshBAN" panose="02000000000000000000" pitchFamily="2" charset="0"/>
              </a:rPr>
              <a:t>। বেকার কে?</a:t>
            </a:r>
          </a:p>
          <a:p>
            <a:r>
              <a:rPr lang="bn-IN" sz="2800" dirty="0" smtClean="0">
                <a:solidFill>
                  <a:schemeClr val="tx1"/>
                </a:solidFill>
                <a:latin typeface="NikoshBAN" panose="02000000000000000000" pitchFamily="2" charset="0"/>
                <a:cs typeface="NikoshBAN" panose="02000000000000000000" pitchFamily="2" charset="0"/>
              </a:rPr>
              <a:t>(ক) প্রাপ্তবয়স্ক,অশিক্ষিত,কর্মে ইচ্ছুক নয়</a:t>
            </a:r>
          </a:p>
          <a:p>
            <a:r>
              <a:rPr lang="bn-IN" sz="2800" dirty="0" smtClean="0">
                <a:solidFill>
                  <a:schemeClr val="tx1"/>
                </a:solidFill>
                <a:latin typeface="NikoshBAN" panose="02000000000000000000" pitchFamily="2" charset="0"/>
                <a:cs typeface="NikoshBAN" panose="02000000000000000000" pitchFamily="2" charset="0"/>
              </a:rPr>
              <a:t>(খ) প্রাপ্তবয়স্ক,শিক্ষিত,কর্মে </a:t>
            </a:r>
            <a:r>
              <a:rPr lang="bn-IN" sz="2800" dirty="0">
                <a:solidFill>
                  <a:schemeClr val="tx1"/>
                </a:solidFill>
                <a:latin typeface="NikoshBAN" panose="02000000000000000000" pitchFamily="2" charset="0"/>
                <a:cs typeface="NikoshBAN" panose="02000000000000000000" pitchFamily="2" charset="0"/>
              </a:rPr>
              <a:t>ইচ্ছুক </a:t>
            </a:r>
            <a:endParaRPr lang="bn-IN" sz="2800" dirty="0" smtClean="0">
              <a:solidFill>
                <a:schemeClr val="tx1"/>
              </a:solidFill>
              <a:latin typeface="NikoshBAN" panose="02000000000000000000" pitchFamily="2" charset="0"/>
              <a:cs typeface="NikoshBAN" panose="02000000000000000000" pitchFamily="2" charset="0"/>
            </a:endParaRPr>
          </a:p>
          <a:p>
            <a:r>
              <a:rPr lang="bn-IN" sz="2800" dirty="0" smtClean="0">
                <a:solidFill>
                  <a:schemeClr val="tx1"/>
                </a:solidFill>
                <a:latin typeface="NikoshBAN" panose="02000000000000000000" pitchFamily="2" charset="0"/>
                <a:cs typeface="NikoshBAN" panose="02000000000000000000" pitchFamily="2" charset="0"/>
              </a:rPr>
              <a:t>(গ)</a:t>
            </a:r>
            <a:r>
              <a:rPr lang="bn-IN"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অপ্রাপ্তবয়স্ক,শিক্ষিত,কর্মে </a:t>
            </a:r>
            <a:r>
              <a:rPr lang="bn-IN" sz="2800" dirty="0">
                <a:solidFill>
                  <a:schemeClr val="tx1"/>
                </a:solidFill>
                <a:latin typeface="NikoshBAN" panose="02000000000000000000" pitchFamily="2" charset="0"/>
                <a:cs typeface="NikoshBAN" panose="02000000000000000000" pitchFamily="2" charset="0"/>
              </a:rPr>
              <a:t>ইচ্ছুক </a:t>
            </a:r>
            <a:endParaRPr lang="bn-IN" sz="2800" dirty="0" smtClean="0">
              <a:solidFill>
                <a:schemeClr val="tx1"/>
              </a:solidFill>
              <a:latin typeface="NikoshBAN" panose="02000000000000000000" pitchFamily="2" charset="0"/>
              <a:cs typeface="NikoshBAN" panose="02000000000000000000" pitchFamily="2" charset="0"/>
            </a:endParaRPr>
          </a:p>
          <a:p>
            <a:r>
              <a:rPr lang="bn-IN" sz="2800" dirty="0" smtClean="0">
                <a:solidFill>
                  <a:schemeClr val="tx1"/>
                </a:solidFill>
                <a:latin typeface="NikoshBAN" panose="02000000000000000000" pitchFamily="2" charset="0"/>
                <a:cs typeface="NikoshBAN" panose="02000000000000000000" pitchFamily="2" charset="0"/>
              </a:rPr>
              <a:t>(ঘ) অপ্রাপ্তবয়স্ক,দক্ষ,কর্মে ইচ্ছুক  </a:t>
            </a:r>
          </a:p>
          <a:p>
            <a:endParaRPr lang="en-US" sz="2800" dirty="0" smtClean="0">
              <a:solidFill>
                <a:schemeClr val="tx1"/>
              </a:solidFill>
              <a:latin typeface="NikoshBAN" panose="02000000000000000000" pitchFamily="2" charset="0"/>
              <a:cs typeface="NikoshBAN" panose="02000000000000000000" pitchFamily="2" charset="0"/>
            </a:endParaRPr>
          </a:p>
          <a:p>
            <a:endParaRPr lang="en-US" sz="2800" dirty="0">
              <a:solidFill>
                <a:schemeClr val="tx1"/>
              </a:solidFill>
              <a:latin typeface="NikoshBAN" panose="02000000000000000000" pitchFamily="2" charset="0"/>
              <a:cs typeface="NikoshBAN" panose="02000000000000000000" pitchFamily="2" charset="0"/>
            </a:endParaRPr>
          </a:p>
        </p:txBody>
      </p:sp>
      <p:grpSp>
        <p:nvGrpSpPr>
          <p:cNvPr id="67" name="Group 66"/>
          <p:cNvGrpSpPr/>
          <p:nvPr/>
        </p:nvGrpSpPr>
        <p:grpSpPr>
          <a:xfrm>
            <a:off x="5373867" y="239153"/>
            <a:ext cx="1359855" cy="6379845"/>
            <a:chOff x="5373867" y="239153"/>
            <a:chExt cx="1359855" cy="6379845"/>
          </a:xfrm>
        </p:grpSpPr>
        <p:grpSp>
          <p:nvGrpSpPr>
            <p:cNvPr id="2" name="Group 1"/>
            <p:cNvGrpSpPr/>
            <p:nvPr/>
          </p:nvGrpSpPr>
          <p:grpSpPr>
            <a:xfrm>
              <a:off x="6246055" y="436098"/>
              <a:ext cx="487667" cy="5936582"/>
              <a:chOff x="6246055" y="436098"/>
              <a:chExt cx="487667" cy="5936582"/>
            </a:xfrm>
            <a:solidFill>
              <a:schemeClr val="accent2">
                <a:lumMod val="50000"/>
              </a:schemeClr>
            </a:solidFill>
          </p:grpSpPr>
          <p:sp>
            <p:nvSpPr>
              <p:cNvPr id="4" name="Rectangle 3"/>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c 4"/>
            <p:cNvSpPr/>
            <p:nvPr/>
          </p:nvSpPr>
          <p:spPr>
            <a:xfrm>
              <a:off x="5786905" y="239153"/>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p:cNvGrpSpPr/>
            <p:nvPr/>
          </p:nvGrpSpPr>
          <p:grpSpPr>
            <a:xfrm>
              <a:off x="5373867" y="351692"/>
              <a:ext cx="506427" cy="6077264"/>
              <a:chOff x="6246055" y="436098"/>
              <a:chExt cx="487667" cy="5936582"/>
            </a:xfrm>
            <a:solidFill>
              <a:schemeClr val="accent2">
                <a:lumMod val="50000"/>
              </a:schemeClr>
            </a:solidFill>
          </p:grpSpPr>
          <p:sp>
            <p:nvSpPr>
              <p:cNvPr id="43" name="Rectangle 42"/>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Arc 54"/>
            <p:cNvSpPr/>
            <p:nvPr/>
          </p:nvSpPr>
          <p:spPr>
            <a:xfrm>
              <a:off x="5686331" y="85396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a:off x="5727082" y="454261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5727398" y="5041247"/>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a:off x="5789504" y="560514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a:off x="5763919" y="61325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a:off x="5744306" y="29679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a:off x="5744306" y="348642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a:off x="5723394" y="137367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a:off x="5723394" y="188046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p:cNvSpPr/>
            <p:nvPr/>
          </p:nvSpPr>
          <p:spPr>
            <a:xfrm>
              <a:off x="5776081" y="243921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p:nvSpPr>
          <p:spPr>
            <a:xfrm>
              <a:off x="5772735" y="4039018"/>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460" y="350550"/>
            <a:ext cx="3919702" cy="2105025"/>
          </a:xfrm>
          <a:prstGeom prst="rect">
            <a:avLst/>
          </a:prstGeom>
        </p:spPr>
      </p:pic>
      <p:sp>
        <p:nvSpPr>
          <p:cNvPr id="7" name="Oval 6"/>
          <p:cNvSpPr/>
          <p:nvPr/>
        </p:nvSpPr>
        <p:spPr>
          <a:xfrm>
            <a:off x="1116923" y="3808751"/>
            <a:ext cx="431750" cy="3281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Oval 68"/>
          <p:cNvSpPr/>
          <p:nvPr/>
        </p:nvSpPr>
        <p:spPr>
          <a:xfrm>
            <a:off x="6776436" y="4021065"/>
            <a:ext cx="431750" cy="3281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Oval 71"/>
          <p:cNvSpPr/>
          <p:nvPr/>
        </p:nvSpPr>
        <p:spPr>
          <a:xfrm>
            <a:off x="6733722" y="1536108"/>
            <a:ext cx="431750" cy="3281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773" y="170034"/>
            <a:ext cx="795350" cy="795350"/>
          </a:xfrm>
          <a:prstGeom prst="rect">
            <a:avLst/>
          </a:prstGeom>
        </p:spPr>
      </p:pic>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7551" y="287786"/>
            <a:ext cx="795350" cy="795350"/>
          </a:xfrm>
          <a:prstGeom prst="rect">
            <a:avLst/>
          </a:prstGeom>
        </p:spPr>
      </p:pic>
    </p:spTree>
    <p:extLst>
      <p:ext uri="{BB962C8B-B14F-4D97-AF65-F5344CB8AC3E}">
        <p14:creationId xmlns:p14="http://schemas.microsoft.com/office/powerpoint/2010/main" val="3529052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circle(in)">
                                      <p:cBhvr>
                                        <p:cTn id="12" dur="20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circle(in)">
                                      <p:cBhvr>
                                        <p:cTn id="17"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9" grpId="0" animBg="1"/>
      <p:bldP spid="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37749" y="151075"/>
            <a:ext cx="5347855" cy="653934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41260" y="142968"/>
            <a:ext cx="5296273" cy="657206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256307" y="316448"/>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251099" y="220414"/>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 </a:t>
            </a:r>
            <a:endParaRPr lang="en-US" sz="4400" dirty="0">
              <a:solidFill>
                <a:schemeClr val="tx1"/>
              </a:solidFill>
              <a:latin typeface="NikoshBAN" panose="02000000000000000000" pitchFamily="2" charset="0"/>
              <a:cs typeface="NikoshBAN" panose="02000000000000000000" pitchFamily="2" charset="0"/>
            </a:endParaRPr>
          </a:p>
        </p:txBody>
      </p:sp>
      <p:sp>
        <p:nvSpPr>
          <p:cNvPr id="62" name="Rectangle 61"/>
          <p:cNvSpPr/>
          <p:nvPr/>
        </p:nvSpPr>
        <p:spPr>
          <a:xfrm>
            <a:off x="1018227" y="239153"/>
            <a:ext cx="4876594" cy="6225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800" dirty="0" smtClean="0">
              <a:solidFill>
                <a:schemeClr val="tx1"/>
              </a:solidFill>
              <a:latin typeface="NikoshBAN" panose="02000000000000000000" pitchFamily="2" charset="0"/>
              <a:cs typeface="NikoshBAN" panose="02000000000000000000" pitchFamily="2" charset="0"/>
            </a:endParaRPr>
          </a:p>
          <a:p>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67" name="Group 66"/>
          <p:cNvGrpSpPr/>
          <p:nvPr/>
        </p:nvGrpSpPr>
        <p:grpSpPr>
          <a:xfrm>
            <a:off x="5373867" y="239153"/>
            <a:ext cx="1359855" cy="6379845"/>
            <a:chOff x="5373867" y="239153"/>
            <a:chExt cx="1359855" cy="6379845"/>
          </a:xfrm>
        </p:grpSpPr>
        <p:grpSp>
          <p:nvGrpSpPr>
            <p:cNvPr id="2" name="Group 1"/>
            <p:cNvGrpSpPr/>
            <p:nvPr/>
          </p:nvGrpSpPr>
          <p:grpSpPr>
            <a:xfrm>
              <a:off x="6246055" y="436098"/>
              <a:ext cx="487667" cy="5936582"/>
              <a:chOff x="6246055" y="436098"/>
              <a:chExt cx="487667" cy="5936582"/>
            </a:xfrm>
            <a:solidFill>
              <a:schemeClr val="accent2">
                <a:lumMod val="50000"/>
              </a:schemeClr>
            </a:solidFill>
          </p:grpSpPr>
          <p:sp>
            <p:nvSpPr>
              <p:cNvPr id="4" name="Rectangle 3"/>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c 4"/>
            <p:cNvSpPr/>
            <p:nvPr/>
          </p:nvSpPr>
          <p:spPr>
            <a:xfrm>
              <a:off x="5786905" y="239153"/>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p:cNvGrpSpPr/>
            <p:nvPr/>
          </p:nvGrpSpPr>
          <p:grpSpPr>
            <a:xfrm>
              <a:off x="5373867" y="351692"/>
              <a:ext cx="506427" cy="6077264"/>
              <a:chOff x="6246055" y="436098"/>
              <a:chExt cx="487667" cy="5936582"/>
            </a:xfrm>
            <a:solidFill>
              <a:schemeClr val="accent2">
                <a:lumMod val="50000"/>
              </a:schemeClr>
            </a:solidFill>
          </p:grpSpPr>
          <p:sp>
            <p:nvSpPr>
              <p:cNvPr id="43" name="Rectangle 42"/>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Arc 54"/>
            <p:cNvSpPr/>
            <p:nvPr/>
          </p:nvSpPr>
          <p:spPr>
            <a:xfrm>
              <a:off x="5686331" y="85396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a:off x="5727082" y="454261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5727398" y="5041247"/>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a:off x="5789504" y="560514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a:off x="5763919" y="61325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a:off x="5744306" y="29679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a:off x="5744306" y="348642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a:off x="5723394" y="137367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a:off x="5723394" y="188046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p:cNvSpPr/>
            <p:nvPr/>
          </p:nvSpPr>
          <p:spPr>
            <a:xfrm>
              <a:off x="5776081" y="243921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p:nvSpPr>
          <p:spPr>
            <a:xfrm>
              <a:off x="5772735" y="4039018"/>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358" y="407968"/>
            <a:ext cx="4297789" cy="6020988"/>
          </a:xfrm>
          <a:prstGeom prst="rect">
            <a:avLst/>
          </a:prstGeom>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773" y="170034"/>
            <a:ext cx="795350" cy="795350"/>
          </a:xfrm>
          <a:prstGeom prst="rect">
            <a:avLst/>
          </a:prstGeom>
        </p:spPr>
      </p:pic>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3941" y="211592"/>
            <a:ext cx="795350" cy="795350"/>
          </a:xfrm>
          <a:prstGeom prst="rect">
            <a:avLst/>
          </a:prstGeom>
        </p:spPr>
      </p:pic>
      <p:sp>
        <p:nvSpPr>
          <p:cNvPr id="72" name="Title 2"/>
          <p:cNvSpPr txBox="1">
            <a:spLocks/>
          </p:cNvSpPr>
          <p:nvPr/>
        </p:nvSpPr>
        <p:spPr>
          <a:xfrm>
            <a:off x="6675969" y="1516681"/>
            <a:ext cx="4554040" cy="40960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mtClean="0">
                <a:latin typeface="NikoshBAN" panose="02000000000000000000" pitchFamily="2" charset="0"/>
                <a:cs typeface="NikoshBAN" panose="02000000000000000000" pitchFamily="2" charset="0"/>
              </a:rPr>
              <a:t>সমাজজীবনের শৃংখলিত সমস্যাই বেকারত্বের সৃষ্টির মূল কারণ।–তোমার উত্তরের সপক্ষে যুক্তি উপস্থাপন কর।</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8048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3136" y="134716"/>
            <a:ext cx="5347855" cy="653934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flipH="1">
            <a:off x="5563989" y="134716"/>
            <a:ext cx="890940" cy="6246072"/>
            <a:chOff x="5842782" y="281353"/>
            <a:chExt cx="890940" cy="6246072"/>
          </a:xfrm>
        </p:grpSpPr>
        <p:grpSp>
          <p:nvGrpSpPr>
            <p:cNvPr id="6" name="Group 5"/>
            <p:cNvGrpSpPr/>
            <p:nvPr/>
          </p:nvGrpSpPr>
          <p:grpSpPr>
            <a:xfrm>
              <a:off x="5842782" y="281353"/>
              <a:ext cx="839372" cy="520506"/>
              <a:chOff x="5842782" y="281353"/>
              <a:chExt cx="839372" cy="520506"/>
            </a:xfrm>
          </p:grpSpPr>
          <p:sp>
            <p:nvSpPr>
              <p:cNvPr id="4" name="Rectangle 3"/>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6"/>
            <p:cNvGrpSpPr/>
            <p:nvPr/>
          </p:nvGrpSpPr>
          <p:grpSpPr>
            <a:xfrm>
              <a:off x="5847470" y="801859"/>
              <a:ext cx="839372" cy="520506"/>
              <a:chOff x="5842782" y="281353"/>
              <a:chExt cx="839372" cy="520506"/>
            </a:xfrm>
          </p:grpSpPr>
          <p:sp>
            <p:nvSpPr>
              <p:cNvPr id="8" name="Rectangle 7"/>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5852158" y="1322365"/>
              <a:ext cx="839372" cy="520506"/>
              <a:chOff x="5842782" y="281353"/>
              <a:chExt cx="839372" cy="520506"/>
            </a:xfrm>
          </p:grpSpPr>
          <p:sp>
            <p:nvSpPr>
              <p:cNvPr id="11" name="Rectangle 10"/>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5856846" y="1842871"/>
              <a:ext cx="839372" cy="520506"/>
              <a:chOff x="5842782" y="281353"/>
              <a:chExt cx="839372" cy="520506"/>
            </a:xfrm>
          </p:grpSpPr>
          <p:sp>
            <p:nvSpPr>
              <p:cNvPr id="14" name="Rectangle 13"/>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5861534" y="2363377"/>
              <a:ext cx="839372" cy="520506"/>
              <a:chOff x="5842782" y="281353"/>
              <a:chExt cx="839372" cy="520506"/>
            </a:xfrm>
          </p:grpSpPr>
          <p:sp>
            <p:nvSpPr>
              <p:cNvPr id="17" name="Rectangle 16"/>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5866222" y="2883883"/>
              <a:ext cx="839372" cy="520506"/>
              <a:chOff x="5842782" y="281353"/>
              <a:chExt cx="839372" cy="520506"/>
            </a:xfrm>
          </p:grpSpPr>
          <p:sp>
            <p:nvSpPr>
              <p:cNvPr id="20" name="Rectangle 19"/>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5870910" y="3404389"/>
              <a:ext cx="839372" cy="520506"/>
              <a:chOff x="5842782" y="281353"/>
              <a:chExt cx="839372" cy="520506"/>
            </a:xfrm>
          </p:grpSpPr>
          <p:sp>
            <p:nvSpPr>
              <p:cNvPr id="23" name="Rectangle 22"/>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24"/>
            <p:cNvGrpSpPr/>
            <p:nvPr/>
          </p:nvGrpSpPr>
          <p:grpSpPr>
            <a:xfrm>
              <a:off x="5875598" y="3924895"/>
              <a:ext cx="839372" cy="520506"/>
              <a:chOff x="5842782" y="281353"/>
              <a:chExt cx="839372" cy="520506"/>
            </a:xfrm>
          </p:grpSpPr>
          <p:sp>
            <p:nvSpPr>
              <p:cNvPr id="26" name="Rectangle 25"/>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5880286" y="4445401"/>
              <a:ext cx="839372" cy="520506"/>
              <a:chOff x="5842782" y="281353"/>
              <a:chExt cx="839372" cy="520506"/>
            </a:xfrm>
          </p:grpSpPr>
          <p:sp>
            <p:nvSpPr>
              <p:cNvPr id="29" name="Rectangle 28"/>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5884974" y="4965907"/>
              <a:ext cx="839372" cy="520506"/>
              <a:chOff x="5842782" y="281353"/>
              <a:chExt cx="839372" cy="520506"/>
            </a:xfrm>
          </p:grpSpPr>
          <p:sp>
            <p:nvSpPr>
              <p:cNvPr id="32" name="Rectangle 31"/>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5889662" y="5486413"/>
              <a:ext cx="839372" cy="520506"/>
              <a:chOff x="5842782" y="281353"/>
              <a:chExt cx="839372" cy="520506"/>
            </a:xfrm>
          </p:grpSpPr>
          <p:sp>
            <p:nvSpPr>
              <p:cNvPr id="35" name="Rectangle 34"/>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5894350" y="6006919"/>
              <a:ext cx="839372" cy="520506"/>
              <a:chOff x="5842782" y="281353"/>
              <a:chExt cx="839372" cy="520506"/>
            </a:xfrm>
          </p:grpSpPr>
          <p:sp>
            <p:nvSpPr>
              <p:cNvPr id="38" name="Rectangle 37"/>
              <p:cNvSpPr/>
              <p:nvPr/>
            </p:nvSpPr>
            <p:spPr>
              <a:xfrm>
                <a:off x="6246055" y="436098"/>
                <a:ext cx="436099" cy="21101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c 38"/>
              <p:cNvSpPr/>
              <p:nvPr/>
            </p:nvSpPr>
            <p:spPr>
              <a:xfrm>
                <a:off x="5842782" y="281353"/>
                <a:ext cx="506436" cy="520506"/>
              </a:xfrm>
              <a:prstGeom prst="arc">
                <a:avLst>
                  <a:gd name="adj1" fmla="val 5697494"/>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0" name="TextBox 39"/>
          <p:cNvSpPr txBox="1"/>
          <p:nvPr/>
        </p:nvSpPr>
        <p:spPr>
          <a:xfrm>
            <a:off x="1108364" y="4940523"/>
            <a:ext cx="4193879" cy="1107996"/>
          </a:xfrm>
          <a:prstGeom prst="rect">
            <a:avLst/>
          </a:prstGeom>
          <a:noFill/>
        </p:spPr>
        <p:txBody>
          <a:bodyPr wrap="square" rtlCol="0">
            <a:spAutoFit/>
          </a:bodyPr>
          <a:lstStyle/>
          <a:p>
            <a:pPr algn="ctr"/>
            <a:r>
              <a:rPr lang="bn-IN" sz="6600" dirty="0" smtClean="0">
                <a:solidFill>
                  <a:schemeClr val="bg1"/>
                </a:solidFill>
                <a:latin typeface="NikoshBAN" panose="02000000000000000000" pitchFamily="2" charset="0"/>
                <a:cs typeface="NikoshBAN" panose="02000000000000000000" pitchFamily="2" charset="0"/>
              </a:rPr>
              <a:t>আল্লাহ হাফেজ</a:t>
            </a:r>
            <a:endParaRPr lang="en-US" sz="6600" dirty="0">
              <a:solidFill>
                <a:schemeClr val="bg1"/>
              </a:solidFill>
              <a:latin typeface="NikoshBAN" panose="02000000000000000000" pitchFamily="2" charset="0"/>
              <a:cs typeface="NikoshBAN" panose="02000000000000000000" pitchFamily="2" charset="0"/>
            </a:endParaRPr>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487" y="1224383"/>
            <a:ext cx="3335216" cy="3335216"/>
          </a:xfrm>
          <a:prstGeom prst="rect">
            <a:avLst/>
          </a:prstGeom>
        </p:spPr>
      </p:pic>
    </p:spTree>
    <p:extLst>
      <p:ext uri="{BB962C8B-B14F-4D97-AF65-F5344CB8AC3E}">
        <p14:creationId xmlns:p14="http://schemas.microsoft.com/office/powerpoint/2010/main" val="2952921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851506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37749" y="151075"/>
            <a:ext cx="5347855" cy="653934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41260" y="142968"/>
            <a:ext cx="5296273" cy="657206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ontent Placeholder 5"/>
          <p:cNvSpPr txBox="1">
            <a:spLocks/>
          </p:cNvSpPr>
          <p:nvPr/>
        </p:nvSpPr>
        <p:spPr>
          <a:xfrm flipH="1">
            <a:off x="6325740" y="230825"/>
            <a:ext cx="5070177" cy="6379845"/>
          </a:xfrm>
          <a:prstGeom prst="rect">
            <a:avLst/>
          </a:prstGeom>
          <a:solidFill>
            <a:schemeClr val="accent1">
              <a:lumMod val="20000"/>
              <a:lumOff val="80000"/>
            </a:schemeClr>
          </a:solidFill>
          <a:scene3d>
            <a:camera prst="orthographicFront"/>
            <a:lightRig rig="threePt" dir="t"/>
          </a:scene3d>
          <a:sp3d>
            <a:bevelT/>
          </a:sp3d>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p>
          <a:p>
            <a:pPr>
              <a:buFont typeface="Arial" panose="020B0604020202020204" pitchFamily="34" charset="0"/>
              <a:buNone/>
            </a:pPr>
            <a:endParaRPr lang="en-US" sz="4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endParaRPr>
          </a:p>
          <a:p>
            <a:pPr>
              <a:buFont typeface="Arial" panose="020B0604020202020204" pitchFamily="34" charset="0"/>
              <a:buNone/>
            </a:pPr>
            <a:r>
              <a:rPr lang="bn-IN"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উম্মে</a:t>
            </a: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হাবিবা</a:t>
            </a: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আক্তার</a:t>
            </a:r>
            <a:endPar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endParaRPr>
          </a:p>
          <a:p>
            <a:pPr>
              <a:buFont typeface="Arial" panose="020B0604020202020204" pitchFamily="34" charset="0"/>
              <a:buNone/>
            </a:pP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bn-IN"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প্রভাষক</a:t>
            </a: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সমাজবিজ্ঞান</a:t>
            </a: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a:t>
            </a:r>
          </a:p>
          <a:p>
            <a:pPr>
              <a:buFont typeface="Arial" panose="020B0604020202020204" pitchFamily="34" charset="0"/>
              <a:buNone/>
            </a:pP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bn-IN"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বওলা</a:t>
            </a: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ডিগ্রি</a:t>
            </a: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কলেজ</a:t>
            </a:r>
            <a:endPar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endParaRPr>
          </a:p>
          <a:p>
            <a:pPr>
              <a:buFont typeface="Arial" panose="020B0604020202020204" pitchFamily="34" charset="0"/>
              <a:buNone/>
            </a:pP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bn-IN"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ফুলপুর</a:t>
            </a:r>
            <a:r>
              <a:rPr lang="en-US" sz="4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 , </a:t>
            </a:r>
            <a:r>
              <a:rPr lang="en-US" sz="4400" b="1"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rPr>
              <a:t>ময়মনসিংহ</a:t>
            </a:r>
            <a:endParaRPr lang="en-US" sz="4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honar Bangla" pitchFamily="34" charset="0"/>
              <a:cs typeface="Shonar Bangla" pitchFamily="34" charset="0"/>
            </a:endParaRPr>
          </a:p>
        </p:txBody>
      </p:sp>
      <p:grpSp>
        <p:nvGrpSpPr>
          <p:cNvPr id="67" name="Group 66"/>
          <p:cNvGrpSpPr/>
          <p:nvPr/>
        </p:nvGrpSpPr>
        <p:grpSpPr>
          <a:xfrm>
            <a:off x="5373867" y="239153"/>
            <a:ext cx="1359855" cy="6379845"/>
            <a:chOff x="5373867" y="239153"/>
            <a:chExt cx="1359855" cy="6379845"/>
          </a:xfrm>
        </p:grpSpPr>
        <p:grpSp>
          <p:nvGrpSpPr>
            <p:cNvPr id="2" name="Group 1"/>
            <p:cNvGrpSpPr/>
            <p:nvPr/>
          </p:nvGrpSpPr>
          <p:grpSpPr>
            <a:xfrm>
              <a:off x="6246055" y="436098"/>
              <a:ext cx="487667" cy="5936582"/>
              <a:chOff x="6246055" y="436098"/>
              <a:chExt cx="487667" cy="5936582"/>
            </a:xfrm>
            <a:solidFill>
              <a:schemeClr val="accent2">
                <a:lumMod val="50000"/>
              </a:schemeClr>
            </a:solidFill>
          </p:grpSpPr>
          <p:sp>
            <p:nvSpPr>
              <p:cNvPr id="4" name="Rectangle 3"/>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c 4"/>
            <p:cNvSpPr/>
            <p:nvPr/>
          </p:nvSpPr>
          <p:spPr>
            <a:xfrm>
              <a:off x="5786905" y="239153"/>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p:cNvGrpSpPr/>
            <p:nvPr/>
          </p:nvGrpSpPr>
          <p:grpSpPr>
            <a:xfrm>
              <a:off x="5373867" y="351692"/>
              <a:ext cx="506427" cy="6077264"/>
              <a:chOff x="6246055" y="436098"/>
              <a:chExt cx="487667" cy="5936582"/>
            </a:xfrm>
            <a:solidFill>
              <a:schemeClr val="accent2">
                <a:lumMod val="50000"/>
              </a:schemeClr>
            </a:solidFill>
          </p:grpSpPr>
          <p:sp>
            <p:nvSpPr>
              <p:cNvPr id="43" name="Rectangle 42"/>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Arc 54"/>
            <p:cNvSpPr/>
            <p:nvPr/>
          </p:nvSpPr>
          <p:spPr>
            <a:xfrm>
              <a:off x="5686331" y="85396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a:off x="5727082" y="454261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5727398" y="5041247"/>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a:off x="5789504" y="560514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a:off x="5763919" y="61325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a:off x="5744306" y="29679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a:off x="5744306" y="348642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a:off x="5723394" y="137367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a:off x="5723394" y="188046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p:cNvSpPr/>
            <p:nvPr/>
          </p:nvSpPr>
          <p:spPr>
            <a:xfrm>
              <a:off x="5776081" y="243921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p:nvSpPr>
          <p:spPr>
            <a:xfrm>
              <a:off x="5772735" y="4039018"/>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91" y="823487"/>
            <a:ext cx="4091654" cy="51803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773" y="170034"/>
            <a:ext cx="795350" cy="795350"/>
          </a:xfrm>
          <a:prstGeom prst="rect">
            <a:avLst/>
          </a:prstGeom>
        </p:spPr>
      </p:pic>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9954" y="172713"/>
            <a:ext cx="795350" cy="795350"/>
          </a:xfrm>
          <a:prstGeom prst="rect">
            <a:avLst/>
          </a:prstGeom>
        </p:spPr>
      </p:pic>
    </p:spTree>
    <p:extLst>
      <p:ext uri="{BB962C8B-B14F-4D97-AF65-F5344CB8AC3E}">
        <p14:creationId xmlns:p14="http://schemas.microsoft.com/office/powerpoint/2010/main" val="1737862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295" y="239152"/>
            <a:ext cx="4804251" cy="6371517"/>
          </a:xfrm>
          <a:prstGeom prst="rect">
            <a:avLst/>
          </a:prstGeom>
        </p:spPr>
      </p:pic>
      <p:sp>
        <p:nvSpPr>
          <p:cNvPr id="41" name="Rectangle 40"/>
          <p:cNvSpPr/>
          <p:nvPr/>
        </p:nvSpPr>
        <p:spPr>
          <a:xfrm>
            <a:off x="737749" y="151075"/>
            <a:ext cx="5347855" cy="65393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41260" y="142968"/>
            <a:ext cx="5296273" cy="657206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ontent Placeholder 7"/>
          <p:cNvSpPr txBox="1">
            <a:spLocks/>
          </p:cNvSpPr>
          <p:nvPr/>
        </p:nvSpPr>
        <p:spPr>
          <a:xfrm>
            <a:off x="6245084" y="239154"/>
            <a:ext cx="4961248" cy="6371516"/>
          </a:xfrm>
          <a:prstGeom prst="rect">
            <a:avLst/>
          </a:prstGeom>
          <a:solidFill>
            <a:schemeClr val="accent1">
              <a:lumMod val="20000"/>
              <a:lumOff val="80000"/>
            </a:schemeClr>
          </a:solidFill>
          <a:scene3d>
            <a:camera prst="orthographicFront"/>
            <a:lightRig rig="threePt" dir="t"/>
          </a:scene3d>
          <a:sp3d>
            <a:bevelT/>
          </a:sp3d>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3200" dirty="0" smtClean="0">
                <a:latin typeface="Shonar Bangla" pitchFamily="34" charset="0"/>
                <a:cs typeface="Shonar Bangla" pitchFamily="34" charset="0"/>
              </a:rPr>
              <a:t>    </a:t>
            </a:r>
          </a:p>
          <a:p>
            <a:pPr>
              <a:buFont typeface="Arial" panose="020B0604020202020204" pitchFamily="34" charset="0"/>
              <a:buNone/>
            </a:pPr>
            <a:endParaRPr lang="en-US" sz="3200" dirty="0" smtClean="0">
              <a:latin typeface="Shonar Bangla" pitchFamily="34" charset="0"/>
              <a:cs typeface="Shonar Bangla" pitchFamily="34" charset="0"/>
            </a:endParaRPr>
          </a:p>
          <a:p>
            <a:pPr>
              <a:buFont typeface="Arial" panose="020B0604020202020204" pitchFamily="34" charset="0"/>
              <a:buNone/>
            </a:pPr>
            <a:r>
              <a:rPr lang="bn-IN" sz="3200" dirty="0">
                <a:latin typeface="Shonar Bangla" pitchFamily="34" charset="0"/>
                <a:cs typeface="Shonar Bangla" pitchFamily="34" charset="0"/>
              </a:rPr>
              <a:t> </a:t>
            </a:r>
            <a:r>
              <a:rPr lang="bn-IN" sz="3200" dirty="0" smtClean="0">
                <a:latin typeface="Shonar Bangla" pitchFamily="34" charset="0"/>
                <a:cs typeface="Shonar Bangla" pitchFamily="34" charset="0"/>
              </a:rPr>
              <a:t>      </a:t>
            </a:r>
          </a:p>
          <a:p>
            <a:pPr>
              <a:buFont typeface="Arial" panose="020B0604020202020204" pitchFamily="34" charset="0"/>
              <a:buNone/>
            </a:pPr>
            <a:r>
              <a:rPr lang="bn-IN" sz="3200" dirty="0">
                <a:latin typeface="Shonar Bangla" pitchFamily="34" charset="0"/>
                <a:cs typeface="Shonar Bangla" pitchFamily="34" charset="0"/>
              </a:rPr>
              <a:t> </a:t>
            </a:r>
            <a:r>
              <a:rPr lang="bn-IN"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বিষয়ঃ</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সমাজবিজ্ঞান</a:t>
            </a:r>
            <a:r>
              <a:rPr lang="en-US" sz="3200" dirty="0" smtClean="0">
                <a:latin typeface="Shonar Bangla" pitchFamily="34" charset="0"/>
                <a:cs typeface="Shonar Bangla" pitchFamily="34" charset="0"/>
              </a:rPr>
              <a:t> </a:t>
            </a:r>
            <a:r>
              <a:rPr lang="bn-IN" sz="3200" dirty="0" smtClean="0">
                <a:latin typeface="Shonar Bangla" pitchFamily="34" charset="0"/>
                <a:cs typeface="Shonar Bangla" pitchFamily="34" charset="0"/>
              </a:rPr>
              <a:t>দ্বিতীয় পত্র </a:t>
            </a:r>
            <a:endParaRPr lang="en-US" sz="3200" dirty="0" smtClean="0">
              <a:latin typeface="Shonar Bangla" pitchFamily="34" charset="0"/>
              <a:cs typeface="Shonar Bangla" pitchFamily="34" charset="0"/>
            </a:endParaRPr>
          </a:p>
          <a:p>
            <a:pPr>
              <a:buFont typeface="Arial" panose="020B0604020202020204" pitchFamily="34" charset="0"/>
              <a:buNone/>
            </a:pPr>
            <a:r>
              <a:rPr lang="en-US" sz="3200" dirty="0" smtClean="0">
                <a:latin typeface="Shonar Bangla" pitchFamily="34" charset="0"/>
                <a:cs typeface="Shonar Bangla" pitchFamily="34" charset="0"/>
              </a:rPr>
              <a:t>     </a:t>
            </a:r>
            <a:r>
              <a:rPr lang="bn-IN"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শ্রেণিঃ</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দ্বাদশ</a:t>
            </a:r>
            <a:endParaRPr lang="en-US" sz="3200" dirty="0" smtClean="0">
              <a:latin typeface="Shonar Bangla" pitchFamily="34" charset="0"/>
              <a:cs typeface="Shonar Bangla" pitchFamily="34" charset="0"/>
            </a:endParaRPr>
          </a:p>
          <a:p>
            <a:pPr>
              <a:buFont typeface="Arial" panose="020B0604020202020204" pitchFamily="34" charset="0"/>
              <a:buNone/>
            </a:pPr>
            <a:r>
              <a:rPr lang="bn-IN"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অধ্যায়ঃ</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নবম</a:t>
            </a:r>
            <a:r>
              <a:rPr lang="en-US" sz="3200" dirty="0" smtClean="0">
                <a:latin typeface="Shonar Bangla" pitchFamily="34" charset="0"/>
                <a:cs typeface="Shonar Bangla" pitchFamily="34" charset="0"/>
              </a:rPr>
              <a:t>(</a:t>
            </a:r>
            <a:r>
              <a:rPr lang="en-US" sz="3200" dirty="0" err="1" smtClean="0">
                <a:latin typeface="Shonar Bangla" pitchFamily="34" charset="0"/>
                <a:cs typeface="Shonar Bangla" pitchFamily="34" charset="0"/>
              </a:rPr>
              <a:t>বাংলাদেশের</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সামাজিক</a:t>
            </a:r>
            <a:endParaRPr lang="en-US" sz="3200" dirty="0" smtClean="0">
              <a:latin typeface="Shonar Bangla" pitchFamily="34" charset="0"/>
              <a:cs typeface="Shonar Bangla" pitchFamily="34" charset="0"/>
            </a:endParaRPr>
          </a:p>
          <a:p>
            <a:pPr>
              <a:buFont typeface="Arial" panose="020B0604020202020204" pitchFamily="34" charset="0"/>
              <a:buNone/>
            </a:pPr>
            <a:r>
              <a:rPr lang="en-US" sz="3200" dirty="0">
                <a:latin typeface="Shonar Bangla" pitchFamily="34" charset="0"/>
                <a:cs typeface="Shonar Bangla" pitchFamily="34" charset="0"/>
              </a:rPr>
              <a:t> </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সমস্যা</a:t>
            </a:r>
            <a:r>
              <a:rPr lang="en-US" sz="3200" dirty="0" smtClean="0">
                <a:latin typeface="Shonar Bangla" pitchFamily="34" charset="0"/>
                <a:cs typeface="Shonar Bangla" pitchFamily="34" charset="0"/>
              </a:rPr>
              <a:t> ও </a:t>
            </a:r>
            <a:r>
              <a:rPr lang="en-US" sz="3200" dirty="0" err="1" smtClean="0">
                <a:latin typeface="Shonar Bangla" pitchFamily="34" charset="0"/>
                <a:cs typeface="Shonar Bangla" pitchFamily="34" charset="0"/>
              </a:rPr>
              <a:t>প্রতিকারের</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উপায়</a:t>
            </a:r>
            <a:r>
              <a:rPr lang="en-US" sz="3200" dirty="0" smtClean="0">
                <a:latin typeface="Shonar Bangla" pitchFamily="34" charset="0"/>
                <a:cs typeface="Shonar Bangla" pitchFamily="34" charset="0"/>
              </a:rPr>
              <a:t>)</a:t>
            </a:r>
          </a:p>
          <a:p>
            <a:pPr>
              <a:buFont typeface="Arial" panose="020B0604020202020204" pitchFamily="34" charset="0"/>
              <a:buNone/>
            </a:pPr>
            <a:r>
              <a:rPr lang="en-US" sz="3200" dirty="0" smtClean="0">
                <a:latin typeface="Shonar Bangla" pitchFamily="34" charset="0"/>
                <a:cs typeface="Shonar Bangla" pitchFamily="34" charset="0"/>
              </a:rPr>
              <a:t>    </a:t>
            </a:r>
            <a:r>
              <a:rPr lang="bn-IN"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পাঠঃ</a:t>
            </a:r>
            <a:r>
              <a:rPr lang="en-US" sz="3200" dirty="0" smtClean="0">
                <a:latin typeface="Shonar Bangla" pitchFamily="34" charset="0"/>
                <a:cs typeface="Shonar Bangla" pitchFamily="34" charset="0"/>
              </a:rPr>
              <a:t> </a:t>
            </a:r>
            <a:r>
              <a:rPr lang="en-US" sz="3200" dirty="0" err="1" smtClean="0">
                <a:latin typeface="Shonar Bangla" pitchFamily="34" charset="0"/>
                <a:cs typeface="Shonar Bangla" pitchFamily="34" charset="0"/>
              </a:rPr>
              <a:t>বেকারত্ব</a:t>
            </a:r>
            <a:endParaRPr lang="en-US" sz="3200" dirty="0" smtClean="0">
              <a:latin typeface="Shonar Bangla" pitchFamily="34" charset="0"/>
              <a:cs typeface="Shonar Bangla" pitchFamily="34" charset="0"/>
            </a:endParaRPr>
          </a:p>
          <a:p>
            <a:pPr>
              <a:buFont typeface="Arial" panose="020B0604020202020204" pitchFamily="34" charset="0"/>
              <a:buNone/>
            </a:pPr>
            <a:r>
              <a:rPr lang="bn-IN" sz="3200" dirty="0" smtClean="0">
                <a:latin typeface="Shonar Bangla" pitchFamily="34" charset="0"/>
                <a:cs typeface="Shonar Bangla" pitchFamily="34" charset="0"/>
              </a:rPr>
              <a:t> </a:t>
            </a:r>
            <a:endParaRPr lang="en-US" sz="3200" dirty="0">
              <a:latin typeface="Shonar Bangla" pitchFamily="34" charset="0"/>
              <a:cs typeface="Shonar Bangla"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61" y="199963"/>
            <a:ext cx="5025366" cy="6371517"/>
          </a:xfrm>
          <a:prstGeom prst="rect">
            <a:avLst/>
          </a:prstGeom>
        </p:spPr>
      </p:pic>
      <p:grpSp>
        <p:nvGrpSpPr>
          <p:cNvPr id="67" name="Group 66"/>
          <p:cNvGrpSpPr/>
          <p:nvPr/>
        </p:nvGrpSpPr>
        <p:grpSpPr>
          <a:xfrm>
            <a:off x="5373867" y="239153"/>
            <a:ext cx="1359855" cy="6379845"/>
            <a:chOff x="5373867" y="239153"/>
            <a:chExt cx="1359855" cy="6379845"/>
          </a:xfrm>
        </p:grpSpPr>
        <p:grpSp>
          <p:nvGrpSpPr>
            <p:cNvPr id="2" name="Group 1"/>
            <p:cNvGrpSpPr/>
            <p:nvPr/>
          </p:nvGrpSpPr>
          <p:grpSpPr>
            <a:xfrm>
              <a:off x="6246055" y="436098"/>
              <a:ext cx="487667" cy="5936582"/>
              <a:chOff x="6246055" y="436098"/>
              <a:chExt cx="487667" cy="5936582"/>
            </a:xfrm>
            <a:solidFill>
              <a:schemeClr val="accent2">
                <a:lumMod val="50000"/>
              </a:schemeClr>
            </a:solidFill>
          </p:grpSpPr>
          <p:sp>
            <p:nvSpPr>
              <p:cNvPr id="4" name="Rectangle 3"/>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c 4"/>
            <p:cNvSpPr/>
            <p:nvPr/>
          </p:nvSpPr>
          <p:spPr>
            <a:xfrm>
              <a:off x="5786905" y="239153"/>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p:cNvGrpSpPr/>
            <p:nvPr/>
          </p:nvGrpSpPr>
          <p:grpSpPr>
            <a:xfrm>
              <a:off x="5373867" y="351692"/>
              <a:ext cx="506427" cy="6077264"/>
              <a:chOff x="6246055" y="436098"/>
              <a:chExt cx="487667" cy="5936582"/>
            </a:xfrm>
            <a:solidFill>
              <a:schemeClr val="accent2">
                <a:lumMod val="50000"/>
              </a:schemeClr>
            </a:solidFill>
          </p:grpSpPr>
          <p:sp>
            <p:nvSpPr>
              <p:cNvPr id="43" name="Rectangle 42"/>
              <p:cNvSpPr/>
              <p:nvPr/>
            </p:nvSpPr>
            <p:spPr>
              <a:xfrm>
                <a:off x="6246055" y="43609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48394" y="97067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55431" y="147711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260119" y="199761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264807" y="251812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69495" y="303862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74183" y="355913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278871" y="4079640"/>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83559" y="4600146"/>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288247" y="5120652"/>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292935" y="5641158"/>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297623" y="6161664"/>
                <a:ext cx="436099" cy="211016"/>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Arc 54"/>
            <p:cNvSpPr/>
            <p:nvPr/>
          </p:nvSpPr>
          <p:spPr>
            <a:xfrm>
              <a:off x="5686331" y="85396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a:off x="5727082" y="4542610"/>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5727398" y="5041247"/>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a:off x="5789504" y="560514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a:off x="5763919" y="61325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a:off x="5744306" y="2967985"/>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a:off x="5744306" y="348642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a:off x="5723394" y="137367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a:off x="5723394" y="1880466"/>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p:cNvSpPr/>
            <p:nvPr/>
          </p:nvSpPr>
          <p:spPr>
            <a:xfrm>
              <a:off x="5776081" y="2439211"/>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p:nvSpPr>
          <p:spPr>
            <a:xfrm>
              <a:off x="5772735" y="4039018"/>
              <a:ext cx="599817" cy="486413"/>
            </a:xfrm>
            <a:prstGeom prst="arc">
              <a:avLst>
                <a:gd name="adj1" fmla="val 11169851"/>
                <a:gd name="adj2" fmla="val 0"/>
              </a:avLst>
            </a:prstGeom>
            <a:ln w="63500">
              <a:gradFill>
                <a:gsLst>
                  <a:gs pos="0">
                    <a:schemeClr val="tx1"/>
                  </a:gs>
                  <a:gs pos="30000">
                    <a:schemeClr val="bg1">
                      <a:lumMod val="65000"/>
                    </a:schemeClr>
                  </a:gs>
                  <a:gs pos="65000">
                    <a:schemeClr val="bg1">
                      <a:lumMod val="85000"/>
                    </a:schemeClr>
                  </a:gs>
                  <a:gs pos="100000">
                    <a:schemeClr val="tx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114" y="214541"/>
            <a:ext cx="795350" cy="795350"/>
          </a:xfrm>
          <a:prstGeom prst="rect">
            <a:avLst/>
          </a:prstGeom>
        </p:spPr>
      </p:pic>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7128" y="230826"/>
            <a:ext cx="795350" cy="795350"/>
          </a:xfrm>
          <a:prstGeom prst="rect">
            <a:avLst/>
          </a:prstGeom>
        </p:spPr>
      </p:pic>
    </p:spTree>
    <p:extLst>
      <p:ext uri="{BB962C8B-B14F-4D97-AF65-F5344CB8AC3E}">
        <p14:creationId xmlns:p14="http://schemas.microsoft.com/office/powerpoint/2010/main" val="3942913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51" y="90053"/>
            <a:ext cx="12192000" cy="68579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80" y="152397"/>
            <a:ext cx="6868825" cy="44195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0053"/>
            <a:ext cx="5946849" cy="45997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795350" cy="795350"/>
          </a:xfrm>
          <a:prstGeom prst="rect">
            <a:avLst/>
          </a:prstGeom>
        </p:spPr>
      </p:pic>
    </p:spTree>
    <p:extLst>
      <p:ext uri="{BB962C8B-B14F-4D97-AF65-F5344CB8AC3E}">
        <p14:creationId xmlns:p14="http://schemas.microsoft.com/office/powerpoint/2010/main" val="4181816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2.70833E-6 -4.44444E-6 L 0.44765 0.33542 " pathEditMode="relative" rAng="0" ptsTypes="AA">
                                      <p:cBhvr>
                                        <p:cTn id="16" dur="2000" fill="hold"/>
                                        <p:tgtEl>
                                          <p:spTgt spid="4"/>
                                        </p:tgtEl>
                                        <p:attrNameLst>
                                          <p:attrName>ppt_x</p:attrName>
                                          <p:attrName>ppt_y</p:attrName>
                                        </p:attrNameLst>
                                      </p:cBhvr>
                                      <p:rCtr x="22383" y="16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85164" cy="4992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857" y="113217"/>
            <a:ext cx="5638800" cy="47659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795350" cy="795350"/>
          </a:xfrm>
          <a:prstGeom prst="rect">
            <a:avLst/>
          </a:prstGeom>
        </p:spPr>
      </p:pic>
    </p:spTree>
    <p:extLst>
      <p:ext uri="{BB962C8B-B14F-4D97-AF65-F5344CB8AC3E}">
        <p14:creationId xmlns:p14="http://schemas.microsoft.com/office/powerpoint/2010/main" val="1614840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01251 1.11111E-6 L 0.47865 0.28657 " pathEditMode="relative" rAng="0" ptsTypes="AA">
                                      <p:cBhvr>
                                        <p:cTn id="16" dur="2000" fill="hold"/>
                                        <p:tgtEl>
                                          <p:spTgt spid="6"/>
                                        </p:tgtEl>
                                        <p:attrNameLst>
                                          <p:attrName>ppt_x</p:attrName>
                                          <p:attrName>ppt_y</p:attrName>
                                        </p:attrNameLst>
                                      </p:cBhvr>
                                      <p:rCtr x="23307" y="1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95350" cy="795350"/>
          </a:xfrm>
          <a:prstGeom prst="rect">
            <a:avLst/>
          </a:prstGeom>
        </p:spPr>
      </p:pic>
    </p:spTree>
    <p:extLst>
      <p:ext uri="{BB962C8B-B14F-4D97-AF65-F5344CB8AC3E}">
        <p14:creationId xmlns:p14="http://schemas.microsoft.com/office/powerpoint/2010/main" val="3011736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itle 1"/>
          <p:cNvSpPr txBox="1">
            <a:spLocks/>
          </p:cNvSpPr>
          <p:nvPr/>
        </p:nvSpPr>
        <p:spPr>
          <a:xfrm>
            <a:off x="3193473" y="475961"/>
            <a:ext cx="4925291" cy="1006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7200" smtClean="0">
                <a:latin typeface="NikoshBAN" panose="02000000000000000000" pitchFamily="2" charset="0"/>
                <a:cs typeface="NikoshBAN" panose="02000000000000000000" pitchFamily="2" charset="0"/>
              </a:rPr>
              <a:t>শিখনফল</a:t>
            </a:r>
            <a:endParaRPr lang="en-US" sz="7200" dirty="0">
              <a:latin typeface="NikoshBAN" panose="02000000000000000000" pitchFamily="2" charset="0"/>
              <a:cs typeface="NikoshBAN" panose="02000000000000000000" pitchFamily="2" charset="0"/>
            </a:endParaRPr>
          </a:p>
        </p:txBody>
      </p:sp>
      <p:sp>
        <p:nvSpPr>
          <p:cNvPr id="4" name="Content Placeholder 2"/>
          <p:cNvSpPr txBox="1">
            <a:spLocks/>
          </p:cNvSpPr>
          <p:nvPr/>
        </p:nvSpPr>
        <p:spPr>
          <a:xfrm>
            <a:off x="110837" y="1825625"/>
            <a:ext cx="1191490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bn-IN" sz="4000" smtClean="0">
                <a:latin typeface="NikoshBAN" panose="02000000000000000000" pitchFamily="2" charset="0"/>
                <a:cs typeface="NikoshBAN" panose="02000000000000000000" pitchFamily="2" charset="0"/>
              </a:rPr>
              <a:t>এ পাঠ শেষে শিক্ষার্থীরা-</a:t>
            </a:r>
          </a:p>
          <a:p>
            <a:pPr>
              <a:buFont typeface="Wingdings" panose="05000000000000000000" pitchFamily="2" charset="2"/>
              <a:buChar char="v"/>
            </a:pPr>
            <a:r>
              <a:rPr lang="bn-IN" sz="4000" smtClean="0">
                <a:latin typeface="NikoshBAN" panose="02000000000000000000" pitchFamily="2" charset="0"/>
                <a:cs typeface="NikoshBAN" panose="02000000000000000000" pitchFamily="2" charset="0"/>
              </a:rPr>
              <a:t> বেকারত্ব কি তা বলতে পারবে।</a:t>
            </a:r>
          </a:p>
          <a:p>
            <a:pPr>
              <a:buFont typeface="Wingdings" panose="05000000000000000000" pitchFamily="2" charset="2"/>
              <a:buChar char="v"/>
            </a:pPr>
            <a:r>
              <a:rPr lang="bn-IN" sz="4000" smtClean="0">
                <a:latin typeface="NikoshBAN" panose="02000000000000000000" pitchFamily="2" charset="0"/>
                <a:cs typeface="NikoshBAN" panose="02000000000000000000" pitchFamily="2" charset="0"/>
              </a:rPr>
              <a:t> বেকারত্বের বৈশিষ্ট্য বলতে পারবে।</a:t>
            </a:r>
          </a:p>
          <a:p>
            <a:pPr>
              <a:buFont typeface="Wingdings" panose="05000000000000000000" pitchFamily="2" charset="2"/>
              <a:buChar char="v"/>
            </a:pPr>
            <a:r>
              <a:rPr lang="bn-IN" sz="4000" smtClean="0">
                <a:latin typeface="NikoshBAN" panose="02000000000000000000" pitchFamily="2" charset="0"/>
                <a:cs typeface="NikoshBAN" panose="02000000000000000000" pitchFamily="2" charset="0"/>
              </a:rPr>
              <a:t> বাংলাদেশে বেকারত্বের কারণ ব্যাখ্যা করতে পারবে।</a:t>
            </a:r>
          </a:p>
          <a:p>
            <a:pPr>
              <a:buFont typeface="Wingdings" panose="05000000000000000000" pitchFamily="2" charset="2"/>
              <a:buChar char="v"/>
            </a:pPr>
            <a:r>
              <a:rPr lang="bn-IN" sz="4000" smtClean="0">
                <a:latin typeface="NikoshBAN" panose="02000000000000000000" pitchFamily="2" charset="0"/>
                <a:cs typeface="NikoshBAN" panose="02000000000000000000" pitchFamily="2" charset="0"/>
              </a:rPr>
              <a:t> বাংলাদেশে বেকার সমস্যা সমাধানের উপায় বিশ্লেষণ করতে পারবে।</a:t>
            </a:r>
            <a:endParaRPr lang="en-US" sz="4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37" y="117463"/>
            <a:ext cx="795350" cy="795350"/>
          </a:xfrm>
          <a:prstGeom prst="rect">
            <a:avLst/>
          </a:prstGeom>
        </p:spPr>
      </p:pic>
    </p:spTree>
    <p:extLst>
      <p:ext uri="{BB962C8B-B14F-4D97-AF65-F5344CB8AC3E}">
        <p14:creationId xmlns:p14="http://schemas.microsoft.com/office/powerpoint/2010/main" val="3533185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007"/>
          <a:stretch/>
        </p:blipFill>
        <p:spPr>
          <a:xfrm>
            <a:off x="0" y="0"/>
            <a:ext cx="12192000" cy="6857999"/>
          </a:xfrm>
          <a:prstGeom prst="rect">
            <a:avLst/>
          </a:prstGeom>
        </p:spPr>
      </p:pic>
      <p:sp>
        <p:nvSpPr>
          <p:cNvPr id="3" name="Title 1"/>
          <p:cNvSpPr txBox="1">
            <a:spLocks/>
          </p:cNvSpPr>
          <p:nvPr/>
        </p:nvSpPr>
        <p:spPr>
          <a:xfrm>
            <a:off x="2306782" y="0"/>
            <a:ext cx="5576455" cy="8402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6600" dirty="0" smtClean="0">
                <a:latin typeface="NikoshBAN" panose="02000000000000000000" pitchFamily="2" charset="0"/>
                <a:cs typeface="NikoshBAN" panose="02000000000000000000" pitchFamily="2" charset="0"/>
              </a:rPr>
              <a:t>বেকারত্ব কি?</a:t>
            </a:r>
            <a:endParaRPr lang="en-US" sz="6600" dirty="0">
              <a:latin typeface="NikoshBAN" panose="02000000000000000000" pitchFamily="2" charset="0"/>
              <a:cs typeface="NikoshBAN" panose="02000000000000000000" pitchFamily="2" charset="0"/>
            </a:endParaRPr>
          </a:p>
        </p:txBody>
      </p:sp>
      <p:sp>
        <p:nvSpPr>
          <p:cNvPr id="4" name="Content Placeholder 2"/>
          <p:cNvSpPr txBox="1">
            <a:spLocks/>
          </p:cNvSpPr>
          <p:nvPr/>
        </p:nvSpPr>
        <p:spPr>
          <a:xfrm>
            <a:off x="0" y="1371600"/>
            <a:ext cx="12192000" cy="5486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bn-IN" sz="3600" b="1" dirty="0" smtClean="0">
                <a:latin typeface="NikoshBAN" panose="02000000000000000000" pitchFamily="2" charset="0"/>
                <a:cs typeface="NikoshBAN" panose="02000000000000000000" pitchFamily="2" charset="0"/>
              </a:rPr>
              <a:t>যে ব্যক্তি শারীরিক,মানসিক ও মেধাগত দিক দিয়ে কাজের জন্য যোগ্য এবং কাজের ইচ্ছা থাকা সত্ত্বেও যখন কাজ পায় না সেই বেকার। আর তার অবস্থাকে বেকারত্ব বলে। অর্থাৎ বেকারত্ব হলো কোনো সমাজে কর্মক্ষম লোক থাকা সত্ত্বেও কর্মসংস্থানের অভাব।</a:t>
            </a:r>
          </a:p>
          <a:p>
            <a:pPr>
              <a:buFont typeface="Wingdings" panose="05000000000000000000" pitchFamily="2" charset="2"/>
              <a:buChar char="q"/>
            </a:pPr>
            <a:r>
              <a:rPr lang="bn-IN" sz="3600" b="1" dirty="0" smtClean="0">
                <a:latin typeface="NikoshBAN" panose="02000000000000000000" pitchFamily="2" charset="0"/>
                <a:cs typeface="NikoshBAN" panose="02000000000000000000" pitchFamily="2" charset="0"/>
              </a:rPr>
              <a:t> কার্ল প্রিব্রামের মতে, “বেকারত্ব হলো শ্রমবাজারে এমন এক পরিস্থিতি, যেখানে চাকরির সংখ্যা থেকে শ্রমের সরবরাহ বেশি।”</a:t>
            </a:r>
          </a:p>
          <a:p>
            <a:pPr>
              <a:buFont typeface="Wingdings" panose="05000000000000000000" pitchFamily="2" charset="2"/>
              <a:buChar char="q"/>
            </a:pPr>
            <a:r>
              <a:rPr lang="bn-IN" sz="3600" b="1" dirty="0" smtClean="0">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এ </a:t>
            </a:r>
            <a:r>
              <a:rPr lang="en-US" sz="3600" b="1" dirty="0" err="1" smtClean="0">
                <a:latin typeface="NikoshBAN" panose="02000000000000000000" pitchFamily="2" charset="0"/>
                <a:cs typeface="NikoshBAN" panose="02000000000000000000" pitchFamily="2" charset="0"/>
              </a:rPr>
              <a:t>সি</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পিগু</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বলেন</a:t>
            </a:r>
            <a:r>
              <a:rPr lang="en-US" sz="3600" b="1" dirty="0" smtClean="0">
                <a:latin typeface="NikoshBAN" panose="02000000000000000000" pitchFamily="2" charset="0"/>
                <a:cs typeface="NikoshBAN" panose="02000000000000000000" pitchFamily="2" charset="0"/>
              </a:rPr>
              <a:t>, “ </a:t>
            </a:r>
            <a:r>
              <a:rPr lang="en-US" sz="3600" b="1" dirty="0" err="1" smtClean="0">
                <a:latin typeface="NikoshBAN" panose="02000000000000000000" pitchFamily="2" charset="0"/>
                <a:cs typeface="NikoshBAN" panose="02000000000000000000" pitchFamily="2" charset="0"/>
              </a:rPr>
              <a:t>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পরিস্থিতিতে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কর্মক্ষম</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জনগণ</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যোগ্যতা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অনুসারে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প্রচলিত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মজুরিতে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কাজ</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ইচ্ছুক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হওয়া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সত্ত্বেও</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কাজের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সুযোগ</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থেকে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বঞ্চিত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সেই</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পরিস্থিতিই</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হচ্ছে</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বেকারত্ব</a:t>
            </a:r>
            <a:r>
              <a:rPr lang="en-US" sz="3600" b="1" dirty="0" smtClean="0">
                <a:latin typeface="NikoshBAN" panose="02000000000000000000" pitchFamily="2" charset="0"/>
                <a:cs typeface="NikoshBAN" panose="02000000000000000000" pitchFamily="2" charset="0"/>
              </a:rPr>
              <a:t>।”</a:t>
            </a:r>
          </a:p>
          <a:p>
            <a:pPr>
              <a:buFont typeface="Wingdings" panose="05000000000000000000" pitchFamily="2" charset="2"/>
              <a:buChar char="q"/>
            </a:pP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ডি</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মিলো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বলেন</a:t>
            </a:r>
            <a:r>
              <a:rPr lang="en-US" sz="3600" b="1" dirty="0" smtClean="0">
                <a:latin typeface="NikoshBAN" panose="02000000000000000000" pitchFamily="2" charset="0"/>
                <a:cs typeface="NikoshBAN" panose="02000000000000000000" pitchFamily="2" charset="0"/>
              </a:rPr>
              <a:t>, “ </a:t>
            </a:r>
            <a:r>
              <a:rPr lang="en-US" sz="3600" b="1" dirty="0" err="1" smtClean="0">
                <a:latin typeface="NikoshBAN" panose="02000000000000000000" pitchFamily="2" charset="0"/>
                <a:cs typeface="NikoshBAN" panose="02000000000000000000" pitchFamily="2" charset="0"/>
              </a:rPr>
              <a:t>প্রত্যাশিত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পেশা</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বৃত্তিলাভে</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বঞ্চিত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কর্মক্ষম</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ব্যক্তিদের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বেকার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হিসেবে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অভিহিত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হয়</a:t>
            </a:r>
            <a:r>
              <a:rPr 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6" y="44870"/>
            <a:ext cx="795350" cy="795350"/>
          </a:xfrm>
          <a:prstGeom prst="rect">
            <a:avLst/>
          </a:prstGeom>
        </p:spPr>
      </p:pic>
    </p:spTree>
    <p:extLst>
      <p:ext uri="{BB962C8B-B14F-4D97-AF65-F5344CB8AC3E}">
        <p14:creationId xmlns:p14="http://schemas.microsoft.com/office/powerpoint/2010/main" val="9097795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445</Words>
  <Application>Microsoft Office PowerPoint</Application>
  <PresentationFormat>Widescreen</PresentationFormat>
  <Paragraphs>104</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NikoshBAN</vt:lpstr>
      <vt:lpstr>Shonar Bangla</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49</cp:revision>
  <dcterms:created xsi:type="dcterms:W3CDTF">2020-09-25T06:20:47Z</dcterms:created>
  <dcterms:modified xsi:type="dcterms:W3CDTF">2020-10-03T22:58:28Z</dcterms:modified>
</cp:coreProperties>
</file>