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3"/>
  </p:notesMasterIdLst>
  <p:sldIdLst>
    <p:sldId id="259" r:id="rId2"/>
    <p:sldId id="263" r:id="rId3"/>
    <p:sldId id="291" r:id="rId4"/>
    <p:sldId id="292" r:id="rId5"/>
    <p:sldId id="261" r:id="rId6"/>
    <p:sldId id="271" r:id="rId7"/>
    <p:sldId id="272" r:id="rId8"/>
    <p:sldId id="273" r:id="rId9"/>
    <p:sldId id="282" r:id="rId10"/>
    <p:sldId id="275" r:id="rId11"/>
    <p:sldId id="293" r:id="rId12"/>
    <p:sldId id="265" r:id="rId13"/>
    <p:sldId id="266" r:id="rId14"/>
    <p:sldId id="267" r:id="rId15"/>
    <p:sldId id="294" r:id="rId16"/>
    <p:sldId id="295" r:id="rId17"/>
    <p:sldId id="281" r:id="rId18"/>
    <p:sldId id="279" r:id="rId19"/>
    <p:sldId id="290" r:id="rId20"/>
    <p:sldId id="280"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2" d="100"/>
          <a:sy n="72"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70882-9912-4C4E-A433-29650C0E23CC}"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ACAAA-685E-40A7-A559-6AEB7CBF3FC5}" type="slidenum">
              <a:rPr lang="en-US" smtClean="0"/>
              <a:t>‹#›</a:t>
            </a:fld>
            <a:endParaRPr lang="en-US"/>
          </a:p>
        </p:txBody>
      </p:sp>
    </p:spTree>
    <p:extLst>
      <p:ext uri="{BB962C8B-B14F-4D97-AF65-F5344CB8AC3E}">
        <p14:creationId xmlns:p14="http://schemas.microsoft.com/office/powerpoint/2010/main" val="172808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55D37-40F3-48F8-B5F8-39BCB23FA6EA}" type="slidenum">
              <a:rPr lang="en-US" smtClean="0"/>
              <a:t>6</a:t>
            </a:fld>
            <a:endParaRPr lang="en-US"/>
          </a:p>
        </p:txBody>
      </p:sp>
    </p:spTree>
    <p:extLst>
      <p:ext uri="{BB962C8B-B14F-4D97-AF65-F5344CB8AC3E}">
        <p14:creationId xmlns:p14="http://schemas.microsoft.com/office/powerpoint/2010/main" val="63299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এটা বিশ্বের</a:t>
            </a:r>
            <a:r>
              <a:rPr lang="bn-BD" baseline="0" dirty="0"/>
              <a:t> সর্ব বৃহৎ স্বর্নের খনি</a:t>
            </a:r>
            <a:endParaRPr lang="en-US" dirty="0"/>
          </a:p>
        </p:txBody>
      </p:sp>
      <p:sp>
        <p:nvSpPr>
          <p:cNvPr id="4" name="Slide Number Placeholder 3"/>
          <p:cNvSpPr>
            <a:spLocks noGrp="1"/>
          </p:cNvSpPr>
          <p:nvPr>
            <p:ph type="sldNum" sz="quarter" idx="10"/>
          </p:nvPr>
        </p:nvSpPr>
        <p:spPr/>
        <p:txBody>
          <a:bodyPr/>
          <a:lstStyle/>
          <a:p>
            <a:fld id="{1A035C31-69A6-4DEE-9230-524C8C7D974F}" type="slidenum">
              <a:rPr lang="en-US" smtClean="0"/>
              <a:t>10</a:t>
            </a:fld>
            <a:endParaRPr lang="en-US"/>
          </a:p>
        </p:txBody>
      </p:sp>
    </p:spTree>
    <p:extLst>
      <p:ext uri="{BB962C8B-B14F-4D97-AF65-F5344CB8AC3E}">
        <p14:creationId xmlns:p14="http://schemas.microsoft.com/office/powerpoint/2010/main" val="1104246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785FBF8-C81B-4A3B-BD3B-92D6F96B4B0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96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2DF8D5-EBDF-4003-A1A6-6D8E4C182F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6239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93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83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260709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29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11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83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66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179719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44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DF8D5-EBDF-4003-A1A6-6D8E4C182F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28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DF8D5-EBDF-4003-A1A6-6D8E4C182FA2}"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5FBF8-C81B-4A3B-BD3B-92D6F96B4B0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84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DF8D5-EBDF-4003-A1A6-6D8E4C182FA2}"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5FBF8-C81B-4A3B-BD3B-92D6F96B4B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07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DF8D5-EBDF-4003-A1A6-6D8E4C182FA2}"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20058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2DF8D5-EBDF-4003-A1A6-6D8E4C182F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03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2DF8D5-EBDF-4003-A1A6-6D8E4C182F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392899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2DF8D5-EBDF-4003-A1A6-6D8E4C182FA2}" type="datetimeFigureOut">
              <a:rPr lang="en-US" smtClean="0"/>
              <a:t>9/30/2020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85FBF8-C81B-4A3B-BD3B-92D6F96B4B0F}" type="slidenum">
              <a:rPr lang="en-US" smtClean="0"/>
              <a:t>‹#›</a:t>
            </a:fld>
            <a:endParaRPr lang="en-US"/>
          </a:p>
        </p:txBody>
      </p:sp>
    </p:spTree>
    <p:extLst>
      <p:ext uri="{BB962C8B-B14F-4D97-AF65-F5344CB8AC3E}">
        <p14:creationId xmlns:p14="http://schemas.microsoft.com/office/powerpoint/2010/main" val="24846805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jfif"/><Relationship Id="rId1" Type="http://schemas.openxmlformats.org/officeDocument/2006/relationships/slideLayout" Target="../slideLayouts/slideLayout7.xml"/><Relationship Id="rId5" Type="http://schemas.openxmlformats.org/officeDocument/2006/relationships/image" Target="../media/image32.jfif"/><Relationship Id="rId4" Type="http://schemas.openxmlformats.org/officeDocument/2006/relationships/image" Target="../media/image26.jfif"/></Relationships>
</file>

<file path=ppt/slides/_rels/slide13.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37.jfif"/><Relationship Id="rId1" Type="http://schemas.openxmlformats.org/officeDocument/2006/relationships/slideLayout" Target="../slideLayouts/slideLayout7.xml"/><Relationship Id="rId5" Type="http://schemas.openxmlformats.org/officeDocument/2006/relationships/image" Target="../media/image40.jfif"/><Relationship Id="rId4" Type="http://schemas.openxmlformats.org/officeDocument/2006/relationships/image" Target="../media/image39.jfif"/></Relationships>
</file>

<file path=ppt/slides/_rels/slide15.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image" Target="../media/image41.jfif"/><Relationship Id="rId1" Type="http://schemas.openxmlformats.org/officeDocument/2006/relationships/slideLayout" Target="../slideLayouts/slideLayout7.xml"/><Relationship Id="rId5" Type="http://schemas.openxmlformats.org/officeDocument/2006/relationships/image" Target="../media/image44.jfif"/><Relationship Id="rId4" Type="http://schemas.openxmlformats.org/officeDocument/2006/relationships/image" Target="../media/image43.jfif"/></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fif"/><Relationship Id="rId7" Type="http://schemas.openxmlformats.org/officeDocument/2006/relationships/image" Target="../media/image16.jfif"/><Relationship Id="rId2" Type="http://schemas.openxmlformats.org/officeDocument/2006/relationships/image" Target="../media/image11.jfif"/><Relationship Id="rId1" Type="http://schemas.openxmlformats.org/officeDocument/2006/relationships/slideLayout" Target="../slideLayouts/slideLayout7.xml"/><Relationship Id="rId6" Type="http://schemas.openxmlformats.org/officeDocument/2006/relationships/image" Target="../media/image15.jfif"/><Relationship Id="rId5" Type="http://schemas.openxmlformats.org/officeDocument/2006/relationships/image" Target="../media/image14.jfif"/><Relationship Id="rId4" Type="http://schemas.openxmlformats.org/officeDocument/2006/relationships/image" Target="../media/image13.jfif"/></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7.xml"/><Relationship Id="rId5" Type="http://schemas.openxmlformats.org/officeDocument/2006/relationships/image" Target="../media/image26.jfif"/><Relationship Id="rId4" Type="http://schemas.openxmlformats.org/officeDocument/2006/relationships/image" Target="../media/image25.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te_Flying_of_Bangladeshi_Village_Kids1.jpg"/>
          <p:cNvPicPr>
            <a:picLocks noChangeAspect="1"/>
          </p:cNvPicPr>
          <p:nvPr/>
        </p:nvPicPr>
        <p:blipFill>
          <a:blip r:embed="rId2" cstate="print"/>
          <a:stretch>
            <a:fillRect/>
          </a:stretch>
        </p:blipFill>
        <p:spPr>
          <a:xfrm>
            <a:off x="483704" y="1371598"/>
            <a:ext cx="11224592" cy="5027811"/>
          </a:xfrm>
          <a:prstGeom prst="rect">
            <a:avLst/>
          </a:prstGeom>
        </p:spPr>
      </p:pic>
      <p:sp>
        <p:nvSpPr>
          <p:cNvPr id="4" name="TextBox 3"/>
          <p:cNvSpPr txBox="1"/>
          <p:nvPr/>
        </p:nvSpPr>
        <p:spPr>
          <a:xfrm>
            <a:off x="4572000" y="6248401"/>
            <a:ext cx="2819400" cy="646331"/>
          </a:xfrm>
          <a:prstGeom prst="rect">
            <a:avLst/>
          </a:prstGeom>
          <a:noFill/>
        </p:spPr>
        <p:txBody>
          <a:bodyPr wrap="square" rtlCol="0">
            <a:spAutoFit/>
          </a:bodyPr>
          <a:lstStyle/>
          <a:p>
            <a:pPr algn="ctr"/>
            <a:r>
              <a:rPr lang="en-US" sz="3600" dirty="0" err="1">
                <a:solidFill>
                  <a:srgbClr val="C00000"/>
                </a:solidFill>
                <a:latin typeface="NikoshBAN" pitchFamily="2" charset="0"/>
                <a:cs typeface="NikoshBAN" pitchFamily="2" charset="0"/>
              </a:rPr>
              <a:t>শীতকাল</a:t>
            </a:r>
            <a:endParaRPr lang="en-US" sz="3600" dirty="0">
              <a:solidFill>
                <a:srgbClr val="C00000"/>
              </a:solidFill>
              <a:latin typeface="NikoshBAN" pitchFamily="2" charset="0"/>
              <a:cs typeface="NikoshBAN" pitchFamily="2" charset="0"/>
            </a:endParaRPr>
          </a:p>
        </p:txBody>
      </p:sp>
      <p:sp>
        <p:nvSpPr>
          <p:cNvPr id="2" name="Rectangle 1">
            <a:extLst>
              <a:ext uri="{FF2B5EF4-FFF2-40B4-BE49-F238E27FC236}">
                <a16:creationId xmlns:a16="http://schemas.microsoft.com/office/drawing/2014/main" id="{CD083BF2-1821-4206-98AB-37AC350B4211}"/>
              </a:ext>
            </a:extLst>
          </p:cNvPr>
          <p:cNvSpPr/>
          <p:nvPr/>
        </p:nvSpPr>
        <p:spPr>
          <a:xfrm>
            <a:off x="483704" y="458592"/>
            <a:ext cx="11251096" cy="1714765"/>
          </a:xfrm>
          <a:prstGeom prst="rect">
            <a:avLst/>
          </a:prstGeom>
          <a:solidFill>
            <a:srgbClr val="00B050"/>
          </a:solidFill>
        </p:spPr>
        <p:txBody>
          <a:bodyPr wrap="square">
            <a:prstTxWarp prst="textChevron">
              <a:avLst/>
            </a:prstTxWarp>
            <a:spAutoFit/>
          </a:bodyPr>
          <a:lstStyle/>
          <a:p>
            <a:r>
              <a:rPr lang="en-US" sz="5333" b="1" dirty="0" err="1">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আজকের</a:t>
            </a:r>
            <a:r>
              <a:rPr lang="en-US" sz="5333"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5333" b="1" dirty="0" err="1">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মাল্টিমিডিয়া</a:t>
            </a:r>
            <a:r>
              <a:rPr lang="en-US" sz="5333"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5333" b="1" dirty="0" err="1">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ক্লাসে</a:t>
            </a:r>
            <a:r>
              <a:rPr lang="en-US" sz="5333"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5333" b="1" dirty="0" err="1">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সবাইকে</a:t>
            </a:r>
            <a:r>
              <a:rPr lang="bn-BD" sz="5333"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5333" b="1" dirty="0" err="1">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ফুলের</a:t>
            </a:r>
            <a:r>
              <a:rPr lang="en-US" sz="5333"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5333" b="1" dirty="0" err="1">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শুভেচ্ছা</a:t>
            </a:r>
            <a:endParaRPr lang="bn-IN" sz="5333"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pic>
        <p:nvPicPr>
          <p:cNvPr id="6" name="Picture 5">
            <a:extLst>
              <a:ext uri="{FF2B5EF4-FFF2-40B4-BE49-F238E27FC236}">
                <a16:creationId xmlns:a16="http://schemas.microsoft.com/office/drawing/2014/main" id="{D58C7A46-2AF0-4226-BFA1-534080D0B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980" b="446"/>
          <a:stretch/>
        </p:blipFill>
        <p:spPr>
          <a:xfrm>
            <a:off x="483704" y="410816"/>
            <a:ext cx="5574195" cy="6553200"/>
          </a:xfrm>
          <a:prstGeom prst="rect">
            <a:avLst/>
          </a:prstGeom>
        </p:spPr>
      </p:pic>
      <p:pic>
        <p:nvPicPr>
          <p:cNvPr id="7" name="Picture 6">
            <a:extLst>
              <a:ext uri="{FF2B5EF4-FFF2-40B4-BE49-F238E27FC236}">
                <a16:creationId xmlns:a16="http://schemas.microsoft.com/office/drawing/2014/main" id="{39A50D47-C615-4435-A3B5-F9AB17192A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568" b="446"/>
          <a:stretch/>
        </p:blipFill>
        <p:spPr>
          <a:xfrm>
            <a:off x="6057900" y="304800"/>
            <a:ext cx="5676900"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nodeType="clickEffect">
                                  <p:stCondLst>
                                    <p:cond delay="0"/>
                                  </p:stCondLst>
                                  <p:childTnLst>
                                    <p:animEffect transition="out" filter="wipe(right)">
                                      <p:cBhvr>
                                        <p:cTn id="16" dur="3000"/>
                                        <p:tgtEl>
                                          <p:spTgt spid="6"/>
                                        </p:tgtEl>
                                      </p:cBhvr>
                                    </p:animEffect>
                                    <p:set>
                                      <p:cBhvr>
                                        <p:cTn id="17" dur="1" fill="hold">
                                          <p:stCondLst>
                                            <p:cond delay="2999"/>
                                          </p:stCondLst>
                                        </p:cTn>
                                        <p:tgtEl>
                                          <p:spTgt spid="6"/>
                                        </p:tgtEl>
                                        <p:attrNameLst>
                                          <p:attrName>style.visibility</p:attrName>
                                        </p:attrNameLst>
                                      </p:cBhvr>
                                      <p:to>
                                        <p:strVal val="hidden"/>
                                      </p:to>
                                    </p:set>
                                  </p:childTnLst>
                                </p:cTn>
                              </p:par>
                              <p:par>
                                <p:cTn id="18" presetID="22" presetClass="exit" presetSubtype="8" fill="hold" nodeType="withEffect">
                                  <p:stCondLst>
                                    <p:cond delay="0"/>
                                  </p:stCondLst>
                                  <p:childTnLst>
                                    <p:animEffect transition="out" filter="wipe(left)">
                                      <p:cBhvr>
                                        <p:cTn id="19" dur="3000"/>
                                        <p:tgtEl>
                                          <p:spTgt spid="7"/>
                                        </p:tgtEl>
                                      </p:cBhvr>
                                    </p:animEffect>
                                    <p:set>
                                      <p:cBhvr>
                                        <p:cTn id="20"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82380" y="730268"/>
            <a:ext cx="7027240" cy="729209"/>
          </a:xfrm>
          <a:prstGeom prst="roundRect">
            <a:avLst/>
          </a:prstGeom>
          <a:no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কিছু শব্দার্থ শিখে নিই</a:t>
            </a:r>
            <a:endParaRPr lang="en-US" sz="4000" dirty="0">
              <a:solidFill>
                <a:prstClr val="black"/>
              </a:solidFill>
              <a:latin typeface="NikoshBAN" pitchFamily="2" charset="0"/>
              <a:cs typeface="NikoshBAN" pitchFamily="2" charset="0"/>
            </a:endParaRPr>
          </a:p>
        </p:txBody>
      </p:sp>
      <p:sp>
        <p:nvSpPr>
          <p:cNvPr id="3" name="Rounded Rectangle 2"/>
          <p:cNvSpPr/>
          <p:nvPr/>
        </p:nvSpPr>
        <p:spPr>
          <a:xfrm>
            <a:off x="980954" y="1932709"/>
            <a:ext cx="2798618" cy="1108364"/>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a:latin typeface="NikoshBAN" panose="02000000000000000000" pitchFamily="2" charset="0"/>
                <a:cs typeface="NikoshBAN" panose="02000000000000000000" pitchFamily="2" charset="0"/>
              </a:rPr>
              <a:t>আকর</a:t>
            </a:r>
            <a:r>
              <a:rPr lang="bn-BD" sz="4800" dirty="0">
                <a:latin typeface="NikoshBAN" panose="02000000000000000000" pitchFamily="2" charset="0"/>
                <a:cs typeface="NikoshBAN" panose="02000000000000000000" pitchFamily="2" charset="0"/>
              </a:rPr>
              <a:t> </a:t>
            </a:r>
            <a:r>
              <a:rPr lang="bn-BD" sz="4800" b="1" dirty="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4" name="Rounded Rectangle 3"/>
          <p:cNvSpPr/>
          <p:nvPr/>
        </p:nvSpPr>
        <p:spPr>
          <a:xfrm>
            <a:off x="8285018" y="1884218"/>
            <a:ext cx="3073650" cy="120534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latin typeface="NikoshBAN" panose="02000000000000000000" pitchFamily="2" charset="0"/>
                <a:cs typeface="NikoshBAN" panose="02000000000000000000" pitchFamily="2" charset="0"/>
              </a:rPr>
              <a:t>খনি,ঊৎপাদন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কেন্দ্র</a:t>
            </a:r>
            <a:endParaRPr lang="en-US" sz="4000" b="1" dirty="0">
              <a:latin typeface="NikoshBAN" panose="02000000000000000000" pitchFamily="2" charset="0"/>
              <a:cs typeface="NikoshBAN" panose="02000000000000000000" pitchFamily="2" charset="0"/>
            </a:endParaRPr>
          </a:p>
        </p:txBody>
      </p:sp>
      <p:sp>
        <p:nvSpPr>
          <p:cNvPr id="5" name="Rounded Rectangle 4"/>
          <p:cNvSpPr/>
          <p:nvPr/>
        </p:nvSpPr>
        <p:spPr>
          <a:xfrm>
            <a:off x="980954" y="4612838"/>
            <a:ext cx="2798618" cy="103981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a:latin typeface="NikoshBAN" panose="02000000000000000000" pitchFamily="2" charset="0"/>
                <a:cs typeface="NikoshBAN" panose="02000000000000000000" pitchFamily="2" charset="0"/>
              </a:rPr>
              <a:t>পাথার </a:t>
            </a:r>
            <a:endParaRPr lang="en-US" sz="4800" b="1" dirty="0">
              <a:latin typeface="NikoshBAN" panose="02000000000000000000" pitchFamily="2" charset="0"/>
              <a:cs typeface="NikoshBAN" panose="02000000000000000000" pitchFamily="2" charset="0"/>
            </a:endParaRPr>
          </a:p>
        </p:txBody>
      </p:sp>
      <p:sp>
        <p:nvSpPr>
          <p:cNvPr id="6" name="Rounded Rectangle 5"/>
          <p:cNvSpPr/>
          <p:nvPr/>
        </p:nvSpPr>
        <p:spPr>
          <a:xfrm>
            <a:off x="8451272" y="4475018"/>
            <a:ext cx="2907395" cy="1177637"/>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a:latin typeface="NikoshBAN" panose="02000000000000000000" pitchFamily="2" charset="0"/>
                <a:cs typeface="NikoshBAN" panose="02000000000000000000" pitchFamily="2" charset="0"/>
              </a:rPr>
              <a:t>সমুদ্র</a:t>
            </a:r>
            <a:endParaRPr lang="en-US" sz="48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635" y="4045804"/>
            <a:ext cx="3686255" cy="18146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635" y="1717963"/>
            <a:ext cx="3686255" cy="19321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818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62000" y="1880564"/>
            <a:ext cx="10667999" cy="4211400"/>
            <a:chOff x="374073" y="1612155"/>
            <a:chExt cx="10667999" cy="42114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102" y="1612155"/>
              <a:ext cx="5067940" cy="3082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374073" y="4890655"/>
              <a:ext cx="10667999" cy="932900"/>
            </a:xfrm>
            <a:prstGeom prst="rect">
              <a:avLst/>
            </a:prstGeom>
            <a:solidFill>
              <a:schemeClr val="accent1">
                <a:lumMod val="40000"/>
                <a:lumOff val="60000"/>
              </a:schemeClr>
            </a:solidFill>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anose="05000000000000000000" pitchFamily="2" charset="2"/>
                <a:buChar char="q"/>
              </a:pPr>
              <a:r>
                <a:rPr lang="bn-BD" sz="4000" b="1" dirty="0">
                  <a:latin typeface="NikoshBAN" panose="02000000000000000000" pitchFamily="2" charset="0"/>
                  <a:cs typeface="NikoshBAN" panose="02000000000000000000" pitchFamily="2" charset="0"/>
                </a:rPr>
                <a:t> পাথার</a:t>
              </a:r>
              <a:r>
                <a:rPr lang="bn-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বিরাট,</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40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শ্যাম বনানী</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গুলো</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দিয়ে</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২টি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বাক্য</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লিখ</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2" name="Ribbon: Tilted Down 1">
            <a:extLst>
              <a:ext uri="{FF2B5EF4-FFF2-40B4-BE49-F238E27FC236}">
                <a16:creationId xmlns:a16="http://schemas.microsoft.com/office/drawing/2014/main" id="{85A77F1E-0D84-4692-8F24-5B1C214AA585}"/>
              </a:ext>
            </a:extLst>
          </p:cNvPr>
          <p:cNvSpPr/>
          <p:nvPr/>
        </p:nvSpPr>
        <p:spPr>
          <a:xfrm>
            <a:off x="2990029" y="870352"/>
            <a:ext cx="5863025" cy="735669"/>
          </a:xfrm>
          <a:prstGeom prst="ribb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54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1118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5797" y="4043486"/>
            <a:ext cx="3844119" cy="1815882"/>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আকাশ আমায় শিক্ষা দিল</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উদার হতে ভাই রে,</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কর্মী হবার মন্ত্র আমি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বায়ুর কাছে পাই রে।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4" name="Rectangle 3"/>
          <p:cNvSpPr/>
          <p:nvPr/>
        </p:nvSpPr>
        <p:spPr>
          <a:xfrm>
            <a:off x="6878470" y="4043486"/>
            <a:ext cx="4817661" cy="1815882"/>
          </a:xfrm>
          <a:prstGeom prst="rect">
            <a:avLst/>
          </a:prstGeom>
        </p:spPr>
        <p:txBody>
          <a:bodyPr wrap="square">
            <a:spAutoFit/>
          </a:bodyPr>
          <a:lstStyle/>
          <a:p>
            <a:r>
              <a:rPr lang="bn-IN"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পাহাড় শিখায় তাহার সমান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হই যেন ভাই মৌন-মহান,</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খোলা মাঠের উপদেশে-</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দিল-খোলা হই তাই রে।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8" name="Group 7"/>
          <p:cNvGrpSpPr/>
          <p:nvPr/>
        </p:nvGrpSpPr>
        <p:grpSpPr>
          <a:xfrm>
            <a:off x="1080945" y="1084782"/>
            <a:ext cx="4232586" cy="2422692"/>
            <a:chOff x="524728" y="1139374"/>
            <a:chExt cx="4232586" cy="242269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28" y="1139374"/>
              <a:ext cx="2013756" cy="242269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688" y="1139374"/>
              <a:ext cx="1996626" cy="2422692"/>
            </a:xfrm>
            <a:prstGeom prst="rect">
              <a:avLst/>
            </a:prstGeom>
            <a:ln w="88900" cap="sq" cmpd="thickThin">
              <a:solidFill>
                <a:srgbClr val="000000"/>
              </a:solidFill>
              <a:prstDash val="solid"/>
              <a:miter lim="800000"/>
            </a:ln>
            <a:effectLst>
              <a:innerShdw blurRad="76200">
                <a:srgbClr val="000000"/>
              </a:innerShdw>
            </a:effectLst>
          </p:spPr>
        </p:pic>
      </p:grpSp>
      <p:grpSp>
        <p:nvGrpSpPr>
          <p:cNvPr id="10" name="Group 9"/>
          <p:cNvGrpSpPr/>
          <p:nvPr/>
        </p:nvGrpSpPr>
        <p:grpSpPr>
          <a:xfrm>
            <a:off x="6607290" y="1046087"/>
            <a:ext cx="4503765" cy="2477283"/>
            <a:chOff x="6878470" y="1030191"/>
            <a:chExt cx="4503765" cy="247728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8470" y="1030192"/>
              <a:ext cx="2170278" cy="242269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8712"/>
            <a:stretch/>
          </p:blipFill>
          <p:spPr>
            <a:xfrm>
              <a:off x="9253895" y="1030191"/>
              <a:ext cx="2128340" cy="247728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802074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57" y="4205121"/>
            <a:ext cx="3966949" cy="1815882"/>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সূর্য আমায় মন্ত্রণা দেয়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আপন তেজে জ্বলতে</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চাদঁ শিখালো হাসতে মিঠে,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মধুর কথা বলতে,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3" name="Rectangle 2"/>
          <p:cNvSpPr/>
          <p:nvPr/>
        </p:nvSpPr>
        <p:spPr>
          <a:xfrm>
            <a:off x="7084223" y="4174077"/>
            <a:ext cx="4217158" cy="1877971"/>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ইঙ্গিতে তার শিখায় সাগর-</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অন্তর হোক রত্ন-আকর;</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নদীর কাছে শিক্ষা পেলাম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আপন বেগে চলতে।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9" name="Group 8"/>
          <p:cNvGrpSpPr/>
          <p:nvPr/>
        </p:nvGrpSpPr>
        <p:grpSpPr>
          <a:xfrm>
            <a:off x="6643180" y="805952"/>
            <a:ext cx="4834286" cy="3245822"/>
            <a:chOff x="6002036" y="1118191"/>
            <a:chExt cx="4547683" cy="23907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036" y="1118191"/>
              <a:ext cx="2025828" cy="23907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536" y="1118191"/>
              <a:ext cx="2363183" cy="2390775"/>
            </a:xfrm>
            <a:prstGeom prst="rect">
              <a:avLst/>
            </a:prstGeom>
            <a:ln w="88900" cap="sq" cmpd="thickThin">
              <a:solidFill>
                <a:srgbClr val="000000"/>
              </a:solidFill>
              <a:prstDash val="solid"/>
              <a:miter lim="800000"/>
            </a:ln>
            <a:effectLst>
              <a:innerShdw blurRad="76200">
                <a:srgbClr val="000000"/>
              </a:innerShdw>
            </a:effectLst>
          </p:spPr>
        </p:pic>
      </p:grpSp>
      <p:pic>
        <p:nvPicPr>
          <p:cNvPr id="11" name="Picture 10">
            <a:extLst>
              <a:ext uri="{FF2B5EF4-FFF2-40B4-BE49-F238E27FC236}">
                <a16:creationId xmlns:a16="http://schemas.microsoft.com/office/drawing/2014/main" id="{99BE7C17-8C30-4BCE-A901-AF316D7B8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949" y="910440"/>
            <a:ext cx="2242730" cy="2974521"/>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E4E9193D-461E-44F8-B1F2-84F9249C6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5080" y="910440"/>
            <a:ext cx="2368037" cy="297452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407456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4" y="4193612"/>
            <a:ext cx="4280848" cy="1815882"/>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মাটির কাছে সহিষ্ণুতা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পেলাম আমি শিক্ষা,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আপন কাজে কঠোর হতে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পাষাণ দিল দীক্ষা।</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3" name="Rectangle 2"/>
          <p:cNvSpPr/>
          <p:nvPr/>
        </p:nvSpPr>
        <p:spPr>
          <a:xfrm>
            <a:off x="7051342" y="4193612"/>
            <a:ext cx="3948752" cy="1815882"/>
          </a:xfrm>
          <a:prstGeom prst="rect">
            <a:avLst/>
          </a:prstGeom>
        </p:spPr>
        <p:txBody>
          <a:bodyPr wrap="square">
            <a:spAutoFit/>
          </a:bodyPr>
          <a:lstStyle/>
          <a:p>
            <a:r>
              <a:rPr lang="bn-IN" sz="2800" dirty="0">
                <a:ln>
                  <a:solidFill>
                    <a:schemeClr val="tx1"/>
                  </a:solidFill>
                </a:ln>
                <a:latin typeface="Nikosh" panose="02000000000000000000" pitchFamily="2" charset="0"/>
                <a:cs typeface="Nikosh" panose="02000000000000000000" pitchFamily="2" charset="0"/>
              </a:rPr>
              <a:t>ঝরনা তাহার সহজ গানে  </a:t>
            </a:r>
          </a:p>
          <a:p>
            <a:r>
              <a:rPr lang="bn-IN" sz="2800" dirty="0">
                <a:ln>
                  <a:solidFill>
                    <a:schemeClr val="tx1"/>
                  </a:solidFill>
                </a:ln>
                <a:latin typeface="Nikosh" panose="02000000000000000000" pitchFamily="2" charset="0"/>
                <a:cs typeface="Nikosh" panose="02000000000000000000" pitchFamily="2" charset="0"/>
              </a:rPr>
              <a:t>গান জাগালো আমার প্রাণে, </a:t>
            </a:r>
          </a:p>
          <a:p>
            <a:r>
              <a:rPr lang="bn-IN" sz="2800" dirty="0">
                <a:ln>
                  <a:solidFill>
                    <a:schemeClr val="tx1"/>
                  </a:solidFill>
                </a:ln>
                <a:latin typeface="Nikosh" panose="02000000000000000000" pitchFamily="2" charset="0"/>
                <a:cs typeface="Nikosh" panose="02000000000000000000" pitchFamily="2" charset="0"/>
              </a:rPr>
              <a:t>শ্যাম বনানী সরসতা   </a:t>
            </a:r>
          </a:p>
          <a:p>
            <a:r>
              <a:rPr lang="bn-IN" sz="2800" dirty="0">
                <a:ln>
                  <a:solidFill>
                    <a:schemeClr val="tx1"/>
                  </a:solidFill>
                </a:ln>
                <a:latin typeface="Nikosh" panose="02000000000000000000" pitchFamily="2" charset="0"/>
                <a:cs typeface="Nikosh" panose="02000000000000000000" pitchFamily="2" charset="0"/>
              </a:rPr>
              <a:t>           আমায় দিল ভিক্ষা।</a:t>
            </a:r>
            <a:endParaRPr lang="en-US" sz="2800" dirty="0">
              <a:ln>
                <a:solidFill>
                  <a:schemeClr val="tx1"/>
                </a:solidFill>
              </a:ln>
              <a:latin typeface="Nikosh" panose="02000000000000000000" pitchFamily="2" charset="0"/>
              <a:cs typeface="Nikosh" panose="02000000000000000000" pitchFamily="2" charset="0"/>
            </a:endParaRPr>
          </a:p>
        </p:txBody>
      </p:sp>
      <p:grpSp>
        <p:nvGrpSpPr>
          <p:cNvPr id="6" name="Group 5"/>
          <p:cNvGrpSpPr/>
          <p:nvPr/>
        </p:nvGrpSpPr>
        <p:grpSpPr>
          <a:xfrm>
            <a:off x="695751" y="682388"/>
            <a:ext cx="4840974" cy="2947916"/>
            <a:chOff x="695751" y="682388"/>
            <a:chExt cx="4840974" cy="294791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1" y="682388"/>
              <a:ext cx="2470530" cy="294791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125" y="682388"/>
              <a:ext cx="2133600" cy="2947916"/>
            </a:xfrm>
            <a:prstGeom prst="rect">
              <a:avLst/>
            </a:prstGeom>
            <a:ln w="88900" cap="sq" cmpd="thickThin">
              <a:solidFill>
                <a:srgbClr val="000000"/>
              </a:solidFill>
              <a:prstDash val="solid"/>
              <a:miter lim="800000"/>
            </a:ln>
            <a:effectLst>
              <a:innerShdw blurRad="76200">
                <a:srgbClr val="000000"/>
              </a:innerShdw>
            </a:effectLst>
          </p:spPr>
        </p:pic>
      </p:grpSp>
      <p:grpSp>
        <p:nvGrpSpPr>
          <p:cNvPr id="9" name="Group 8"/>
          <p:cNvGrpSpPr/>
          <p:nvPr/>
        </p:nvGrpSpPr>
        <p:grpSpPr>
          <a:xfrm>
            <a:off x="6718395" y="682388"/>
            <a:ext cx="4252271" cy="2947916"/>
            <a:chOff x="6305266" y="1284808"/>
            <a:chExt cx="4252271" cy="261845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266" y="1284808"/>
              <a:ext cx="2087678" cy="261845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690" y="1284808"/>
              <a:ext cx="1965847" cy="2618452"/>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532040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475" y="4076624"/>
            <a:ext cx="4253553" cy="1815882"/>
          </a:xfrm>
          <a:prstGeom prst="rect">
            <a:avLst/>
          </a:prstGeom>
        </p:spPr>
        <p:txBody>
          <a:bodyPr wrap="square">
            <a:spAutoFit/>
          </a:bodyPr>
          <a:lstStyle/>
          <a:p>
            <a:r>
              <a:rPr lang="bn-IN" sz="2800" dirty="0">
                <a:ln>
                  <a:solidFill>
                    <a:schemeClr val="tx1"/>
                  </a:solidFill>
                </a:ln>
                <a:latin typeface="Nikosh" panose="02000000000000000000" pitchFamily="2" charset="0"/>
                <a:cs typeface="Nikosh" panose="02000000000000000000" pitchFamily="2" charset="0"/>
              </a:rPr>
              <a:t>বিশ্ব-জোড়া পাঠশালা মোর,  </a:t>
            </a:r>
          </a:p>
          <a:p>
            <a:r>
              <a:rPr lang="bn-IN" sz="2800" dirty="0">
                <a:ln>
                  <a:solidFill>
                    <a:schemeClr val="tx1"/>
                  </a:solidFill>
                </a:ln>
                <a:latin typeface="Nikosh" panose="02000000000000000000" pitchFamily="2" charset="0"/>
                <a:cs typeface="Nikosh" panose="02000000000000000000" pitchFamily="2" charset="0"/>
              </a:rPr>
              <a:t>                সবার আমি ছাত্র,</a:t>
            </a:r>
          </a:p>
          <a:p>
            <a:r>
              <a:rPr lang="bn-IN" sz="2800" dirty="0">
                <a:ln>
                  <a:solidFill>
                    <a:schemeClr val="tx1"/>
                  </a:solidFill>
                </a:ln>
                <a:latin typeface="Nikosh" panose="02000000000000000000" pitchFamily="2" charset="0"/>
                <a:cs typeface="Nikosh" panose="02000000000000000000" pitchFamily="2" charset="0"/>
              </a:rPr>
              <a:t>     নানান ভাবের নতুন জিনিস</a:t>
            </a:r>
          </a:p>
          <a:p>
            <a:r>
              <a:rPr lang="bn-IN" sz="2800" dirty="0">
                <a:ln>
                  <a:solidFill>
                    <a:schemeClr val="tx1"/>
                  </a:solidFill>
                </a:ln>
                <a:latin typeface="Nikosh" panose="02000000000000000000" pitchFamily="2" charset="0"/>
                <a:cs typeface="Nikosh" panose="02000000000000000000" pitchFamily="2" charset="0"/>
              </a:rPr>
              <a:t>                 শিখছি দিবারাত্র</a:t>
            </a:r>
            <a:endParaRPr lang="en-US" sz="2800" dirty="0">
              <a:ln>
                <a:solidFill>
                  <a:schemeClr val="tx1"/>
                </a:solidFill>
              </a:ln>
            </a:endParaRPr>
          </a:p>
        </p:txBody>
      </p:sp>
      <p:sp>
        <p:nvSpPr>
          <p:cNvPr id="3" name="Rectangle 2"/>
          <p:cNvSpPr/>
          <p:nvPr/>
        </p:nvSpPr>
        <p:spPr>
          <a:xfrm>
            <a:off x="6783974" y="3861180"/>
            <a:ext cx="4226257" cy="2246769"/>
          </a:xfrm>
          <a:prstGeom prst="rect">
            <a:avLst/>
          </a:prstGeom>
        </p:spPr>
        <p:txBody>
          <a:bodyPr wrap="square">
            <a:spAutoFit/>
          </a:bodyPr>
          <a:lstStyle/>
          <a:p>
            <a:r>
              <a:rPr lang="bn-IN" sz="2800" dirty="0">
                <a:ln>
                  <a:solidFill>
                    <a:schemeClr val="tx1"/>
                  </a:solidFill>
                </a:ln>
                <a:latin typeface="Nikosh" panose="02000000000000000000" pitchFamily="2" charset="0"/>
                <a:cs typeface="Nikosh" panose="02000000000000000000" pitchFamily="2" charset="0"/>
              </a:rPr>
              <a:t>এই পৃথিবীর বিরাট খাতায়-</a:t>
            </a:r>
          </a:p>
          <a:p>
            <a:r>
              <a:rPr lang="bn-IN" sz="2800" dirty="0">
                <a:ln>
                  <a:solidFill>
                    <a:schemeClr val="tx1"/>
                  </a:solidFill>
                </a:ln>
                <a:latin typeface="Nikosh" panose="02000000000000000000" pitchFamily="2" charset="0"/>
                <a:cs typeface="Nikosh" panose="02000000000000000000" pitchFamily="2" charset="0"/>
              </a:rPr>
              <a:t>পাঠ্য যে-সব পাতায় পাতায়,  </a:t>
            </a:r>
          </a:p>
          <a:p>
            <a:r>
              <a:rPr lang="bn-IN" sz="2800" dirty="0">
                <a:ln>
                  <a:solidFill>
                    <a:schemeClr val="tx1"/>
                  </a:solidFill>
                </a:ln>
                <a:latin typeface="Nikosh" panose="02000000000000000000" pitchFamily="2" charset="0"/>
                <a:cs typeface="Nikosh" panose="02000000000000000000" pitchFamily="2" charset="0"/>
              </a:rPr>
              <a:t>শিখছি সে-সব কৌতূহলে- </a:t>
            </a:r>
          </a:p>
          <a:p>
            <a:r>
              <a:rPr lang="bn-IN" sz="2800" dirty="0">
                <a:ln>
                  <a:solidFill>
                    <a:schemeClr val="tx1"/>
                  </a:solidFill>
                </a:ln>
                <a:latin typeface="Nikosh" panose="02000000000000000000" pitchFamily="2" charset="0"/>
                <a:cs typeface="Nikosh" panose="02000000000000000000" pitchFamily="2" charset="0"/>
              </a:rPr>
              <a:t>              সন্দেহ নাই মাত্র।        </a:t>
            </a:r>
            <a:endParaRPr lang="en-US" sz="2800" dirty="0">
              <a:ln>
                <a:solidFill>
                  <a:schemeClr val="tx1"/>
                </a:solidFill>
              </a:ln>
              <a:latin typeface="Nikosh" panose="02000000000000000000" pitchFamily="2" charset="0"/>
              <a:cs typeface="Nikosh" panose="02000000000000000000" pitchFamily="2" charset="0"/>
            </a:endParaRPr>
          </a:p>
          <a:p>
            <a:r>
              <a:rPr lang="bn-IN" sz="2800" dirty="0">
                <a:ln>
                  <a:solidFill>
                    <a:schemeClr val="tx1"/>
                  </a:solidFill>
                </a:ln>
                <a:latin typeface="Nikosh" panose="02000000000000000000" pitchFamily="2" charset="0"/>
                <a:cs typeface="Nikosh" panose="02000000000000000000" pitchFamily="2" charset="0"/>
              </a:rPr>
              <a:t>              </a:t>
            </a:r>
            <a:endParaRPr lang="en-US" sz="2800" dirty="0">
              <a:ln>
                <a:solidFill>
                  <a:schemeClr val="tx1"/>
                </a:solidFill>
              </a:ln>
              <a:latin typeface="Nikosh" panose="02000000000000000000" pitchFamily="2" charset="0"/>
              <a:cs typeface="Nikosh" panose="02000000000000000000" pitchFamily="2" charset="0"/>
            </a:endParaRPr>
          </a:p>
        </p:txBody>
      </p:sp>
      <p:grpSp>
        <p:nvGrpSpPr>
          <p:cNvPr id="6" name="Group 5"/>
          <p:cNvGrpSpPr/>
          <p:nvPr/>
        </p:nvGrpSpPr>
        <p:grpSpPr>
          <a:xfrm>
            <a:off x="852287" y="794334"/>
            <a:ext cx="4897350" cy="2877121"/>
            <a:chOff x="422796" y="1624083"/>
            <a:chExt cx="4492885" cy="242759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96" y="1624084"/>
              <a:ext cx="2129335" cy="242759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556" y="1624083"/>
              <a:ext cx="2143125" cy="2427595"/>
            </a:xfrm>
            <a:prstGeom prst="rect">
              <a:avLst/>
            </a:prstGeom>
            <a:ln w="88900" cap="sq" cmpd="thickThin">
              <a:solidFill>
                <a:srgbClr val="000000"/>
              </a:solidFill>
              <a:prstDash val="solid"/>
              <a:miter lim="800000"/>
            </a:ln>
            <a:effectLst>
              <a:innerShdw blurRad="76200">
                <a:srgbClr val="000000"/>
              </a:innerShdw>
            </a:effectLst>
          </p:spPr>
        </p:pic>
      </p:grpSp>
      <p:grpSp>
        <p:nvGrpSpPr>
          <p:cNvPr id="9" name="Group 8"/>
          <p:cNvGrpSpPr/>
          <p:nvPr/>
        </p:nvGrpSpPr>
        <p:grpSpPr>
          <a:xfrm>
            <a:off x="6442364" y="822382"/>
            <a:ext cx="4595161" cy="2849073"/>
            <a:chOff x="6992205" y="1624083"/>
            <a:chExt cx="4007889" cy="237300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205" y="1624084"/>
              <a:ext cx="1733266" cy="237300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2931" y="1624083"/>
              <a:ext cx="2047163" cy="230988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4226907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4291" y="749624"/>
            <a:ext cx="3289522" cy="830997"/>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bn-IN"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1" name="Group 10"/>
          <p:cNvGrpSpPr/>
          <p:nvPr/>
        </p:nvGrpSpPr>
        <p:grpSpPr>
          <a:xfrm>
            <a:off x="729790" y="1227778"/>
            <a:ext cx="719548" cy="1336456"/>
            <a:chOff x="0" y="823517"/>
            <a:chExt cx="719548" cy="1027926"/>
          </a:xfrm>
          <a:solidFill>
            <a:schemeClr val="accent1">
              <a:lumMod val="60000"/>
              <a:lumOff val="40000"/>
            </a:schemeClr>
          </a:solidFill>
        </p:grpSpPr>
        <p:sp>
          <p:nvSpPr>
            <p:cNvPr id="12" name="Chevron 11"/>
            <p:cNvSpPr/>
            <p:nvPr/>
          </p:nvSpPr>
          <p:spPr>
            <a:xfrm rot="5400000">
              <a:off x="-154189" y="977706"/>
              <a:ext cx="1027926" cy="719548"/>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4"/>
            <p:cNvSpPr/>
            <p:nvPr/>
          </p:nvSpPr>
          <p:spPr>
            <a:xfrm>
              <a:off x="0" y="1183291"/>
              <a:ext cx="719548" cy="308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p:txBody>
        </p:sp>
      </p:grpSp>
      <p:grpSp>
        <p:nvGrpSpPr>
          <p:cNvPr id="17" name="Group 16"/>
          <p:cNvGrpSpPr/>
          <p:nvPr/>
        </p:nvGrpSpPr>
        <p:grpSpPr>
          <a:xfrm>
            <a:off x="729790" y="2185582"/>
            <a:ext cx="719548" cy="1228705"/>
            <a:chOff x="0" y="823517"/>
            <a:chExt cx="719548" cy="1027926"/>
          </a:xfrm>
          <a:solidFill>
            <a:schemeClr val="accent4">
              <a:lumMod val="75000"/>
            </a:schemeClr>
          </a:solidFill>
        </p:grpSpPr>
        <p:sp>
          <p:nvSpPr>
            <p:cNvPr id="18" name="Chevron 17"/>
            <p:cNvSpPr/>
            <p:nvPr/>
          </p:nvSpPr>
          <p:spPr>
            <a:xfrm rot="5400000">
              <a:off x="-154189" y="977706"/>
              <a:ext cx="1027926" cy="719548"/>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0" y="1183291"/>
              <a:ext cx="719548" cy="308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p:txBody>
        </p:sp>
      </p:grpSp>
      <p:sp>
        <p:nvSpPr>
          <p:cNvPr id="24" name="Chevron 23"/>
          <p:cNvSpPr/>
          <p:nvPr/>
        </p:nvSpPr>
        <p:spPr>
          <a:xfrm rot="5400000">
            <a:off x="496742" y="3283756"/>
            <a:ext cx="1185645" cy="719548"/>
          </a:xfrm>
          <a:prstGeom prst="chevron">
            <a:avLst/>
          </a:prstGeom>
          <a:solidFill>
            <a:schemeClr val="accent5">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 28"/>
          <p:cNvGrpSpPr/>
          <p:nvPr/>
        </p:nvGrpSpPr>
        <p:grpSpPr>
          <a:xfrm>
            <a:off x="729790" y="3937286"/>
            <a:ext cx="719548" cy="1163704"/>
            <a:chOff x="0" y="823517"/>
            <a:chExt cx="719548" cy="1027926"/>
          </a:xfrm>
        </p:grpSpPr>
        <p:sp>
          <p:nvSpPr>
            <p:cNvPr id="30" name="Chevron 29"/>
            <p:cNvSpPr/>
            <p:nvPr/>
          </p:nvSpPr>
          <p:spPr>
            <a:xfrm rot="5400000">
              <a:off x="-154189" y="977706"/>
              <a:ext cx="1027926" cy="719548"/>
            </a:xfrm>
            <a:prstGeom prst="chevron">
              <a:avLst/>
            </a:prstGeom>
            <a:blipFill>
              <a:blip r:embed="rId2"/>
              <a:tile tx="0" ty="0" sx="100000" sy="100000" flip="none" algn="tl"/>
            </a:bli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4"/>
            <p:cNvSpPr/>
            <p:nvPr/>
          </p:nvSpPr>
          <p:spPr>
            <a:xfrm>
              <a:off x="0" y="1183291"/>
              <a:ext cx="719548" cy="308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p:txBody>
        </p:sp>
      </p:grpSp>
      <p:grpSp>
        <p:nvGrpSpPr>
          <p:cNvPr id="35" name="Group 34"/>
          <p:cNvGrpSpPr/>
          <p:nvPr/>
        </p:nvGrpSpPr>
        <p:grpSpPr>
          <a:xfrm>
            <a:off x="729790" y="4759352"/>
            <a:ext cx="719548" cy="1188876"/>
            <a:chOff x="0" y="823517"/>
            <a:chExt cx="719548" cy="1027926"/>
          </a:xfrm>
          <a:blipFill>
            <a:blip r:embed="rId3"/>
            <a:tile tx="0" ty="0" sx="100000" sy="100000" flip="none" algn="tl"/>
          </a:blipFill>
        </p:grpSpPr>
        <p:sp>
          <p:nvSpPr>
            <p:cNvPr id="36" name="Chevron 35"/>
            <p:cNvSpPr/>
            <p:nvPr/>
          </p:nvSpPr>
          <p:spPr>
            <a:xfrm rot="5400000">
              <a:off x="-154189" y="977706"/>
              <a:ext cx="1027926" cy="719548"/>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Chevron 4"/>
            <p:cNvSpPr/>
            <p:nvPr/>
          </p:nvSpPr>
          <p:spPr>
            <a:xfrm>
              <a:off x="0" y="1183291"/>
              <a:ext cx="719548" cy="308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p>
          </p:txBody>
        </p:sp>
      </p:grpSp>
      <p:sp>
        <p:nvSpPr>
          <p:cNvPr id="61" name="TextBox 60"/>
          <p:cNvSpPr txBox="1"/>
          <p:nvPr/>
        </p:nvSpPr>
        <p:spPr>
          <a:xfrm>
            <a:off x="8461612" y="1450886"/>
            <a:ext cx="228105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সূর্যের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6" name="TextBox 65"/>
          <p:cNvSpPr txBox="1"/>
          <p:nvPr/>
        </p:nvSpPr>
        <p:spPr>
          <a:xfrm>
            <a:off x="1449337" y="164923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আপন তেজে চলার মন্ত্রণা দেয় কে?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1449337" y="244721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কর্মপ্রেরণার বড় উৎস কোনটি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8" name="TextBox 67"/>
          <p:cNvSpPr txBox="1"/>
          <p:nvPr/>
        </p:nvSpPr>
        <p:spPr>
          <a:xfrm>
            <a:off x="1449337" y="325647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মৌন-মহান হতে শিক্ষা দেয় কে?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9" name="TextBox 68"/>
          <p:cNvSpPr txBox="1"/>
          <p:nvPr/>
        </p:nvSpPr>
        <p:spPr>
          <a:xfrm>
            <a:off x="1449338" y="406087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পাথরের কাছ থেকে আমরা কী শিক্ষা পাই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0" name="TextBox 69"/>
          <p:cNvSpPr txBox="1"/>
          <p:nvPr/>
        </p:nvSpPr>
        <p:spPr>
          <a:xfrm>
            <a:off x="1449337" y="4830926"/>
            <a:ext cx="6384477"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 হাসতে শেখেন কার কাছ থেকে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1" name="TextBox 70"/>
          <p:cNvSpPr txBox="1"/>
          <p:nvPr/>
        </p:nvSpPr>
        <p:spPr>
          <a:xfrm>
            <a:off x="8461612" y="2225780"/>
            <a:ext cx="2649733"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নিরন্তর বায়ুপ্রবাহ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2" name="TextBox 71"/>
          <p:cNvSpPr txBox="1"/>
          <p:nvPr/>
        </p:nvSpPr>
        <p:spPr>
          <a:xfrm>
            <a:off x="8461613" y="3089880"/>
            <a:ext cx="228105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পাহাড়</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3" name="TextBox 72"/>
          <p:cNvSpPr txBox="1"/>
          <p:nvPr/>
        </p:nvSpPr>
        <p:spPr>
          <a:xfrm>
            <a:off x="8461612" y="4056032"/>
            <a:ext cx="2649733"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দৃঢ় থাকার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4" name="TextBox 73"/>
          <p:cNvSpPr txBox="1"/>
          <p:nvPr/>
        </p:nvSpPr>
        <p:spPr>
          <a:xfrm>
            <a:off x="8461612" y="4830926"/>
            <a:ext cx="228105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চাঁদের</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609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left)">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left)">
                                      <p:cBhvr>
                                        <p:cTn id="69" dur="500"/>
                                        <p:tgtEl>
                                          <p:spTgt spid="7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wipe(left)">
                                      <p:cBhvr>
                                        <p:cTn id="8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4035" y="670058"/>
            <a:ext cx="3323930" cy="1015663"/>
          </a:xfrm>
          <a:prstGeom prst="rect">
            <a:avLst/>
          </a:prstGeom>
          <a:solidFill>
            <a:schemeClr val="accent2">
              <a:lumMod val="20000"/>
              <a:lumOff val="80000"/>
            </a:schemeClr>
          </a:solidFill>
          <a:ln w="38100">
            <a:solidFill>
              <a:srgbClr val="7030A0"/>
            </a:solidFill>
          </a:ln>
        </p:spPr>
        <p:txBody>
          <a:bodyPr wrap="square" rtlCol="0">
            <a:spAutoFit/>
          </a:bodyPr>
          <a:lstStyle/>
          <a:p>
            <a:pPr algn="ctr"/>
            <a:r>
              <a:rPr lang="bn-BD" sz="6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5" name="Rectangle 4"/>
          <p:cNvSpPr/>
          <p:nvPr/>
        </p:nvSpPr>
        <p:spPr>
          <a:xfrm>
            <a:off x="1791860" y="1736605"/>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“সবার আমি ছাত্র” কবিতায় এই পৃথিবীর খাতা কেমন </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767615" y="2514600"/>
            <a:ext cx="4038600"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ছোট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958615" y="25146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মাঝারি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767615" y="31242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বিরাট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5958615" y="31242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গোলাকার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1760688" y="4089231"/>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‘সাগর তার বুকে কী ধারণ 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1760688" y="48768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অগনিত মাছ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5951688" y="48768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উর্মিমালা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1760688" y="54864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প্রাকৃতিক সম্পদ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Rectangle 13"/>
          <p:cNvSpPr/>
          <p:nvPr/>
        </p:nvSpPr>
        <p:spPr>
          <a:xfrm>
            <a:off x="5951688" y="54864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বিশাল রত্ন ভান্ডার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ounded Rectangle 14"/>
          <p:cNvSpPr/>
          <p:nvPr/>
        </p:nvSpPr>
        <p:spPr>
          <a:xfrm>
            <a:off x="9739160" y="660096"/>
            <a:ext cx="1760562" cy="11373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1791860" y="3136984"/>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69006" y="5486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2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80">
                                          <p:stCondLst>
                                            <p:cond delay="0"/>
                                          </p:stCondLst>
                                        </p:cTn>
                                        <p:tgtEl>
                                          <p:spTgt spid="16"/>
                                        </p:tgtEl>
                                      </p:cBhvr>
                                    </p:animEffect>
                                    <p:anim calcmode="lin" valueType="num">
                                      <p:cBhvr>
                                        <p:cTn id="3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3" dur="26">
                                          <p:stCondLst>
                                            <p:cond delay="650"/>
                                          </p:stCondLst>
                                        </p:cTn>
                                        <p:tgtEl>
                                          <p:spTgt spid="16"/>
                                        </p:tgtEl>
                                      </p:cBhvr>
                                      <p:to x="100000" y="60000"/>
                                    </p:animScale>
                                    <p:animScale>
                                      <p:cBhvr>
                                        <p:cTn id="44" dur="166" decel="50000">
                                          <p:stCondLst>
                                            <p:cond delay="676"/>
                                          </p:stCondLst>
                                        </p:cTn>
                                        <p:tgtEl>
                                          <p:spTgt spid="16"/>
                                        </p:tgtEl>
                                      </p:cBhvr>
                                      <p:to x="100000" y="100000"/>
                                    </p:animScale>
                                    <p:animScale>
                                      <p:cBhvr>
                                        <p:cTn id="45" dur="26">
                                          <p:stCondLst>
                                            <p:cond delay="1312"/>
                                          </p:stCondLst>
                                        </p:cTn>
                                        <p:tgtEl>
                                          <p:spTgt spid="16"/>
                                        </p:tgtEl>
                                      </p:cBhvr>
                                      <p:to x="100000" y="80000"/>
                                    </p:animScale>
                                    <p:animScale>
                                      <p:cBhvr>
                                        <p:cTn id="46" dur="166" decel="50000">
                                          <p:stCondLst>
                                            <p:cond delay="1338"/>
                                          </p:stCondLst>
                                        </p:cTn>
                                        <p:tgtEl>
                                          <p:spTgt spid="16"/>
                                        </p:tgtEl>
                                      </p:cBhvr>
                                      <p:to x="100000" y="100000"/>
                                    </p:animScale>
                                    <p:animScale>
                                      <p:cBhvr>
                                        <p:cTn id="47" dur="26">
                                          <p:stCondLst>
                                            <p:cond delay="1642"/>
                                          </p:stCondLst>
                                        </p:cTn>
                                        <p:tgtEl>
                                          <p:spTgt spid="16"/>
                                        </p:tgtEl>
                                      </p:cBhvr>
                                      <p:to x="100000" y="90000"/>
                                    </p:animScale>
                                    <p:animScale>
                                      <p:cBhvr>
                                        <p:cTn id="48" dur="166" decel="50000">
                                          <p:stCondLst>
                                            <p:cond delay="1668"/>
                                          </p:stCondLst>
                                        </p:cTn>
                                        <p:tgtEl>
                                          <p:spTgt spid="16"/>
                                        </p:tgtEl>
                                      </p:cBhvr>
                                      <p:to x="100000" y="100000"/>
                                    </p:animScale>
                                    <p:animScale>
                                      <p:cBhvr>
                                        <p:cTn id="49" dur="26">
                                          <p:stCondLst>
                                            <p:cond delay="1808"/>
                                          </p:stCondLst>
                                        </p:cTn>
                                        <p:tgtEl>
                                          <p:spTgt spid="16"/>
                                        </p:tgtEl>
                                      </p:cBhvr>
                                      <p:to x="100000" y="95000"/>
                                    </p:animScale>
                                    <p:animScale>
                                      <p:cBhvr>
                                        <p:cTn id="50" dur="166" decel="50000">
                                          <p:stCondLst>
                                            <p:cond delay="1834"/>
                                          </p:stCondLst>
                                        </p:cTn>
                                        <p:tgtEl>
                                          <p:spTgt spid="1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80">
                                          <p:stCondLst>
                                            <p:cond delay="0"/>
                                          </p:stCondLst>
                                        </p:cTn>
                                        <p:tgtEl>
                                          <p:spTgt spid="17"/>
                                        </p:tgtEl>
                                      </p:cBhvr>
                                    </p:animEffect>
                                    <p:anim calcmode="lin" valueType="num">
                                      <p:cBhvr>
                                        <p:cTn id="8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3" dur="26">
                                          <p:stCondLst>
                                            <p:cond delay="650"/>
                                          </p:stCondLst>
                                        </p:cTn>
                                        <p:tgtEl>
                                          <p:spTgt spid="17"/>
                                        </p:tgtEl>
                                      </p:cBhvr>
                                      <p:to x="100000" y="60000"/>
                                    </p:animScale>
                                    <p:animScale>
                                      <p:cBhvr>
                                        <p:cTn id="94" dur="166" decel="50000">
                                          <p:stCondLst>
                                            <p:cond delay="676"/>
                                          </p:stCondLst>
                                        </p:cTn>
                                        <p:tgtEl>
                                          <p:spTgt spid="17"/>
                                        </p:tgtEl>
                                      </p:cBhvr>
                                      <p:to x="100000" y="100000"/>
                                    </p:animScale>
                                    <p:animScale>
                                      <p:cBhvr>
                                        <p:cTn id="95" dur="26">
                                          <p:stCondLst>
                                            <p:cond delay="1312"/>
                                          </p:stCondLst>
                                        </p:cTn>
                                        <p:tgtEl>
                                          <p:spTgt spid="17"/>
                                        </p:tgtEl>
                                      </p:cBhvr>
                                      <p:to x="100000" y="80000"/>
                                    </p:animScale>
                                    <p:animScale>
                                      <p:cBhvr>
                                        <p:cTn id="96" dur="166" decel="50000">
                                          <p:stCondLst>
                                            <p:cond delay="1338"/>
                                          </p:stCondLst>
                                        </p:cTn>
                                        <p:tgtEl>
                                          <p:spTgt spid="17"/>
                                        </p:tgtEl>
                                      </p:cBhvr>
                                      <p:to x="100000" y="100000"/>
                                    </p:animScale>
                                    <p:animScale>
                                      <p:cBhvr>
                                        <p:cTn id="97" dur="26">
                                          <p:stCondLst>
                                            <p:cond delay="1642"/>
                                          </p:stCondLst>
                                        </p:cTn>
                                        <p:tgtEl>
                                          <p:spTgt spid="17"/>
                                        </p:tgtEl>
                                      </p:cBhvr>
                                      <p:to x="100000" y="90000"/>
                                    </p:animScale>
                                    <p:animScale>
                                      <p:cBhvr>
                                        <p:cTn id="98" dur="166" decel="50000">
                                          <p:stCondLst>
                                            <p:cond delay="1668"/>
                                          </p:stCondLst>
                                        </p:cTn>
                                        <p:tgtEl>
                                          <p:spTgt spid="17"/>
                                        </p:tgtEl>
                                      </p:cBhvr>
                                      <p:to x="100000" y="100000"/>
                                    </p:animScale>
                                    <p:animScale>
                                      <p:cBhvr>
                                        <p:cTn id="99" dur="26">
                                          <p:stCondLst>
                                            <p:cond delay="1808"/>
                                          </p:stCondLst>
                                        </p:cTn>
                                        <p:tgtEl>
                                          <p:spTgt spid="17"/>
                                        </p:tgtEl>
                                      </p:cBhvr>
                                      <p:to x="100000" y="95000"/>
                                    </p:animScale>
                                    <p:animScale>
                                      <p:cBhvr>
                                        <p:cTn id="10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104" y="622591"/>
            <a:ext cx="2262935" cy="707886"/>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bn-BD" sz="4000" dirty="0">
                <a:ln w="3810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Rounded Rectangle 2"/>
          <p:cNvSpPr/>
          <p:nvPr/>
        </p:nvSpPr>
        <p:spPr>
          <a:xfrm>
            <a:off x="7509829" y="649233"/>
            <a:ext cx="1596787" cy="635619"/>
          </a:xfrm>
          <a:prstGeom prst="roundRect">
            <a:avLst/>
          </a:prstGeom>
          <a:solidFill>
            <a:schemeClr val="accent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a:t>
            </a:r>
            <a:endParaRPr lang="bn-IN"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ক্লিক</a:t>
            </a:r>
            <a:endParaRPr lang="en-US"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1611822" y="1376101"/>
            <a:ext cx="8616027" cy="6096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আপন কাজে কঠোর হতে শিক্ষা দেয় কে?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1564314" y="2030387"/>
            <a:ext cx="8631071"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পাষাণ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564315" y="2532939"/>
            <a:ext cx="8616026"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আকাশ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1558939" y="3067085"/>
            <a:ext cx="8636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558938" y="3583265"/>
            <a:ext cx="8621403"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1566330" y="4224576"/>
            <a:ext cx="187036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6055152" y="4216143"/>
            <a:ext cx="2005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1" name="Rectangle 10"/>
          <p:cNvSpPr/>
          <p:nvPr/>
        </p:nvSpPr>
        <p:spPr>
          <a:xfrm>
            <a:off x="3903034" y="4174260"/>
            <a:ext cx="19292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2" name="Rectangle 11"/>
          <p:cNvSpPr/>
          <p:nvPr/>
        </p:nvSpPr>
        <p:spPr>
          <a:xfrm>
            <a:off x="8060598" y="4217337"/>
            <a:ext cx="209203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3" name="Oval 12"/>
          <p:cNvSpPr/>
          <p:nvPr/>
        </p:nvSpPr>
        <p:spPr>
          <a:xfrm>
            <a:off x="1611822" y="4300751"/>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66330" y="4764592"/>
            <a:ext cx="8629055"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সবার আমি ছাত্র কবিতায় মানব চরিত্রের কোন গুণ উল্লেখ আছে </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1611822" y="5329703"/>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রতা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Rectangle 15"/>
          <p:cNvSpPr/>
          <p:nvPr/>
        </p:nvSpPr>
        <p:spPr>
          <a:xfrm>
            <a:off x="6309654" y="5346020"/>
            <a:ext cx="384298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কোমলতা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1566330" y="5832126"/>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ভীরুতা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6322317" y="5851248"/>
            <a:ext cx="385802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শিষ্টাচার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Oval 18"/>
          <p:cNvSpPr/>
          <p:nvPr/>
        </p:nvSpPr>
        <p:spPr>
          <a:xfrm>
            <a:off x="1810480" y="5316013"/>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7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ppt_x"/>
                                          </p:val>
                                        </p:tav>
                                        <p:tav tm="100000">
                                          <p:val>
                                            <p:strVal val="#ppt_x"/>
                                          </p:val>
                                        </p:tav>
                                      </p:tavLst>
                                    </p:anim>
                                    <p:anim calcmode="lin" valueType="num">
                                      <p:cBhvr additive="base">
                                        <p:cTn id="10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1000" fill="hold"/>
                                        <p:tgtEl>
                                          <p:spTgt spid="19"/>
                                        </p:tgtEl>
                                        <p:attrNameLst>
                                          <p:attrName>ppt_w</p:attrName>
                                        </p:attrNameLst>
                                      </p:cBhvr>
                                      <p:tavLst>
                                        <p:tav tm="0">
                                          <p:val>
                                            <p:fltVal val="0"/>
                                          </p:val>
                                        </p:tav>
                                        <p:tav tm="100000">
                                          <p:val>
                                            <p:strVal val="#ppt_w"/>
                                          </p:val>
                                        </p:tav>
                                      </p:tavLst>
                                    </p:anim>
                                    <p:anim calcmode="lin" valueType="num">
                                      <p:cBhvr>
                                        <p:cTn id="112" dur="1000" fill="hold"/>
                                        <p:tgtEl>
                                          <p:spTgt spid="19"/>
                                        </p:tgtEl>
                                        <p:attrNameLst>
                                          <p:attrName>ppt_h</p:attrName>
                                        </p:attrNameLst>
                                      </p:cBhvr>
                                      <p:tavLst>
                                        <p:tav tm="0">
                                          <p:val>
                                            <p:fltVal val="0"/>
                                          </p:val>
                                        </p:tav>
                                        <p:tav tm="100000">
                                          <p:val>
                                            <p:strVal val="#ppt_h"/>
                                          </p:val>
                                        </p:tav>
                                      </p:tavLst>
                                    </p:anim>
                                    <p:anim calcmode="lin" valueType="num">
                                      <p:cBhvr>
                                        <p:cTn id="113" dur="1000" fill="hold"/>
                                        <p:tgtEl>
                                          <p:spTgt spid="19"/>
                                        </p:tgtEl>
                                        <p:attrNameLst>
                                          <p:attrName>style.rotation</p:attrName>
                                        </p:attrNameLst>
                                      </p:cBhvr>
                                      <p:tavLst>
                                        <p:tav tm="0">
                                          <p:val>
                                            <p:fltVal val="90"/>
                                          </p:val>
                                        </p:tav>
                                        <p:tav tm="100000">
                                          <p:val>
                                            <p:fltVal val="0"/>
                                          </p:val>
                                        </p:tav>
                                      </p:tavLst>
                                    </p:anim>
                                    <p:animEffect transition="in" filter="fade">
                                      <p:cBhvr>
                                        <p:cTn id="1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309" y="2034252"/>
            <a:ext cx="10917382" cy="3970318"/>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জন্ম থেকেই মানুষ নানাভাবে প্রকৃতির ওপর নির্ভরশীল। নৈতিক ও মানবিক শিক্ষার প্রাথমিক পাঠ আমরা আপন পরিবেশ ও প্রকৃতি থেকেই লাভ করি।অসীম আকাশ আমাদের উদারতার শিক্ষা দেয়।বাতাস নিরন্তর বয়ে চলার মধ্য দিয়ে কর্মপ্রেরণা জোগায়। পাহাড়ের বিশালতা আমাদের মহত্ত্ব অর্জনের উদ্দীপনা জোগায়। সূর্য আমাদের আপন শক্তিতে বলীয়ান হতে শিক্ষা দেয়,ত্যাগের মন্ত্রে উজ্জীবিত করে।চাঁদের মন ভোলানো মধুর হাসি দেখে আমরা মধুর ব্যবহারের শিক্ষা পাই।সাগর  তার বিশাল বুকে মানিক-রতন ধরে রেখে সকলের অন্তরকে সমৃদ্ধ করার শিক্ষা দেয়।নদীর বয়ে চলা জীবনে গতিশীলতার শিক্ষা দেয়।সবুজ বন শেখায় মনকে সজীব রাখতে।মাটি শেখায় সহনশীল হতে।পাথরের কাছ থেকে শিক্ষা লাভ করি দৃঢ়চিত্ত হওয়ার।এভাবে আমরা আমাদের চারপাশের সকল বস্তু ও ব্যক্তির কাছ থেকে শিক্ষালাভ করি।  </a:t>
            </a:r>
            <a:endParaRPr lang="en-US" sz="2800" b="1" dirty="0">
              <a:latin typeface="NikoshBAN" panose="02000000000000000000" pitchFamily="2" charset="0"/>
              <a:cs typeface="NikoshBAN" panose="02000000000000000000" pitchFamily="2" charset="0"/>
            </a:endParaRPr>
          </a:p>
        </p:txBody>
      </p:sp>
      <p:sp>
        <p:nvSpPr>
          <p:cNvPr id="4" name="Double Wave 3">
            <a:extLst>
              <a:ext uri="{FF2B5EF4-FFF2-40B4-BE49-F238E27FC236}">
                <a16:creationId xmlns:a16="http://schemas.microsoft.com/office/drawing/2014/main" id="{FD8C03CF-66A6-4C11-AEA8-FF49C5C1B301}"/>
              </a:ext>
            </a:extLst>
          </p:cNvPr>
          <p:cNvSpPr/>
          <p:nvPr/>
        </p:nvSpPr>
        <p:spPr>
          <a:xfrm>
            <a:off x="4648199" y="920731"/>
            <a:ext cx="2957945" cy="919952"/>
          </a:xfrm>
          <a:prstGeom prst="doubleWav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মূল বক্তব্য</a:t>
            </a:r>
            <a:endParaRPr lang="en-US"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1204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36204" y="642971"/>
            <a:ext cx="4189552" cy="1569660"/>
          </a:xfrm>
          <a:prstGeom prst="rect">
            <a:avLst/>
          </a:prstGeom>
          <a:solidFill>
            <a:schemeClr val="accent2">
              <a:lumMod val="20000"/>
              <a:lumOff val="80000"/>
            </a:schemeClr>
          </a:solidFill>
          <a:ln>
            <a:noFill/>
          </a:ln>
          <a:effectLst/>
          <a:scene3d>
            <a:camera prst="orthographicFront">
              <a:rot lat="0" lon="0" rev="0"/>
            </a:camera>
            <a:lightRig rig="balanced" dir="t">
              <a:rot lat="0" lon="0" rev="8700000"/>
            </a:lightRig>
          </a:scene3d>
          <a:sp3d>
            <a:bevelT w="190500" h="38100"/>
          </a:sp3d>
        </p:spPr>
        <p:txBody>
          <a:bodyPr wrap="square" rtlCol="0">
            <a:spAutoFit/>
            <a:sp3d extrusionH="57150">
              <a:bevelT w="38100" h="38100"/>
            </a:sp3d>
          </a:bodyPr>
          <a:lstStyle/>
          <a:p>
            <a:pPr algn="ctr">
              <a:tabLst>
                <a:tab pos="3086100" algn="l"/>
              </a:tabLst>
            </a:pPr>
            <a:r>
              <a:rPr lang="bn-IN" sz="9600" b="1" dirty="0">
                <a:solidFill>
                  <a:schemeClr val="accent1"/>
                </a:solidFill>
                <a:latin typeface="NikoshBAN" panose="02000000000000000000" pitchFamily="2" charset="0"/>
                <a:cs typeface="NikoshBAN" panose="02000000000000000000" pitchFamily="2" charset="0"/>
              </a:rPr>
              <a:t>পরিচিতি</a:t>
            </a:r>
            <a:endParaRPr lang="en-US" sz="9600" b="1" dirty="0">
              <a:solidFill>
                <a:schemeClr val="accent1"/>
              </a:solidFill>
              <a:latin typeface="SutonnyMJ" pitchFamily="2" charset="0"/>
              <a:cs typeface="SutonnyMJ" pitchFamily="2" charset="0"/>
            </a:endParaRPr>
          </a:p>
        </p:txBody>
      </p:sp>
      <p:sp>
        <p:nvSpPr>
          <p:cNvPr id="9" name="TextBox 8">
            <a:extLst>
              <a:ext uri="{FF2B5EF4-FFF2-40B4-BE49-F238E27FC236}">
                <a16:creationId xmlns:a16="http://schemas.microsoft.com/office/drawing/2014/main" id="{8E2B54A8-652F-48D7-86E4-0F2D8D02EF20}"/>
              </a:ext>
            </a:extLst>
          </p:cNvPr>
          <p:cNvSpPr txBox="1"/>
          <p:nvPr/>
        </p:nvSpPr>
        <p:spPr>
          <a:xfrm>
            <a:off x="719653" y="3464903"/>
            <a:ext cx="5376347" cy="2616101"/>
          </a:xfrm>
          <a:prstGeom prst="rect">
            <a:avLst/>
          </a:prstGeom>
          <a:noFill/>
          <a:ln>
            <a:solidFill>
              <a:schemeClr val="accent1"/>
            </a:solidFill>
            <a:prstDash val="lgDashDotDot"/>
          </a:ln>
        </p:spPr>
        <p:txBody>
          <a:bodyPr wrap="square">
            <a:spAutoFit/>
          </a:bodyPr>
          <a:lstStyle/>
          <a:p>
            <a:pPr algn="ctr">
              <a:buNone/>
            </a:pPr>
            <a:r>
              <a:rPr lang="en-US" sz="3200" b="1" dirty="0" err="1">
                <a:latin typeface="NikoshBAN" panose="02000000000000000000" pitchFamily="2" charset="0"/>
                <a:cs typeface="NikoshBAN" panose="02000000000000000000" pitchFamily="2" charset="0"/>
              </a:rPr>
              <a:t>মোছাঃ</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মারুফা</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বেগম</a:t>
            </a:r>
            <a:endParaRPr lang="en-US" sz="3200" b="1" dirty="0">
              <a:latin typeface="NikoshBAN" panose="02000000000000000000" pitchFamily="2" charset="0"/>
              <a:cs typeface="NikoshBAN" panose="02000000000000000000" pitchFamily="2" charset="0"/>
            </a:endParaRPr>
          </a:p>
          <a:p>
            <a:pPr algn="ctr">
              <a:buNone/>
            </a:pPr>
            <a:r>
              <a:rPr lang="en-US" sz="2800" b="1" dirty="0" err="1">
                <a:latin typeface="NikoshBAN" panose="02000000000000000000" pitchFamily="2" charset="0"/>
                <a:cs typeface="NikoshBAN" panose="02000000000000000000" pitchFamily="2" charset="0"/>
              </a:rPr>
              <a:t>প্রধান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শিক্ষক</a:t>
            </a:r>
            <a:endParaRPr lang="en-US" sz="2800" dirty="0">
              <a:latin typeface="NikoshBAN" panose="02000000000000000000" pitchFamily="2" charset="0"/>
              <a:cs typeface="NikoshBAN" panose="02000000000000000000" pitchFamily="2" charset="0"/>
            </a:endParaRPr>
          </a:p>
          <a:p>
            <a:pPr algn="ctr">
              <a:buNone/>
            </a:pPr>
            <a:r>
              <a:rPr lang="en-US" sz="2800" dirty="0" err="1">
                <a:latin typeface="NikoshBAN" panose="02000000000000000000" pitchFamily="2" charset="0"/>
                <a:cs typeface="NikoshBAN" panose="02000000000000000000" pitchFamily="2" charset="0"/>
              </a:rPr>
              <a:t>মোবাইল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০১৭১৯১৬৫৪১৬</a:t>
            </a:r>
          </a:p>
          <a:p>
            <a:pPr algn="ctr">
              <a:buNone/>
            </a:pPr>
            <a:r>
              <a:rPr lang="en-US" sz="2000" dirty="0">
                <a:latin typeface="NikoshBAN" panose="02000000000000000000" pitchFamily="2" charset="0"/>
                <a:cs typeface="NikoshBAN" panose="02000000000000000000" pitchFamily="2" charset="0"/>
              </a:rPr>
              <a:t>ইমেইলঃmarufabegumliza@mail.com</a:t>
            </a:r>
          </a:p>
          <a:p>
            <a:pPr algn="ctr">
              <a:buNone/>
            </a:pPr>
            <a:r>
              <a:rPr lang="en-US" sz="2800" dirty="0" err="1">
                <a:latin typeface="NikoshBAN" panose="02000000000000000000" pitchFamily="2" charset="0"/>
                <a:cs typeface="NikoshBAN" panose="02000000000000000000" pitchFamily="2" charset="0"/>
              </a:rPr>
              <a:t>খগা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বড়বাড়ী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দ্বিমুখী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উচ্চ</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বিদ্যালয়</a:t>
            </a:r>
            <a:endParaRPr lang="en-US" sz="2800" dirty="0">
              <a:latin typeface="NikoshBAN" panose="02000000000000000000" pitchFamily="2" charset="0"/>
              <a:cs typeface="NikoshBAN" panose="02000000000000000000" pitchFamily="2" charset="0"/>
            </a:endParaRPr>
          </a:p>
          <a:p>
            <a:pPr algn="ctr">
              <a:buNone/>
            </a:pPr>
            <a:r>
              <a:rPr lang="en-US" sz="2800" dirty="0" err="1">
                <a:latin typeface="NikoshBAN" panose="02000000000000000000" pitchFamily="2" charset="0"/>
                <a:cs typeface="NikoshBAN" panose="02000000000000000000" pitchFamily="2" charset="0"/>
              </a:rPr>
              <a:t>ডিম</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নীলফামারী</a:t>
            </a:r>
            <a:r>
              <a:rPr lang="en-US" sz="2800" dirty="0">
                <a:latin typeface="NikoshBAN" panose="02000000000000000000" pitchFamily="2" charset="0"/>
                <a:cs typeface="NikoshBAN" panose="02000000000000000000" pitchFamily="2" charset="0"/>
              </a:rPr>
              <a:t>।</a:t>
            </a:r>
          </a:p>
        </p:txBody>
      </p:sp>
      <p:sp>
        <p:nvSpPr>
          <p:cNvPr id="10" name="Arrow: Up-Down 9">
            <a:extLst>
              <a:ext uri="{FF2B5EF4-FFF2-40B4-BE49-F238E27FC236}">
                <a16:creationId xmlns:a16="http://schemas.microsoft.com/office/drawing/2014/main" id="{559CA34B-DFAA-4817-AE09-CB230E5181DD}"/>
              </a:ext>
            </a:extLst>
          </p:cNvPr>
          <p:cNvSpPr/>
          <p:nvPr/>
        </p:nvSpPr>
        <p:spPr>
          <a:xfrm>
            <a:off x="6157748" y="2067339"/>
            <a:ext cx="546464" cy="359133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6F9B42-A920-42F9-9FAF-F45352C1BADA}"/>
              </a:ext>
            </a:extLst>
          </p:cNvPr>
          <p:cNvSpPr/>
          <p:nvPr/>
        </p:nvSpPr>
        <p:spPr>
          <a:xfrm>
            <a:off x="7917544" y="3429000"/>
            <a:ext cx="3505200" cy="26620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শ্রেণি</a:t>
            </a:r>
            <a:r>
              <a:rPr lang="en-US" sz="3200" dirty="0">
                <a:solidFill>
                  <a:schemeClr val="tx1"/>
                </a:solidFill>
                <a:latin typeface="NikoshBAN" panose="02000000000000000000" pitchFamily="2" charset="0"/>
                <a:cs typeface="NikoshBAN" panose="02000000000000000000" pitchFamily="2" charset="0"/>
              </a:rPr>
              <a:t> : </a:t>
            </a:r>
            <a:r>
              <a:rPr lang="bn-BD" sz="3200" dirty="0">
                <a:solidFill>
                  <a:schemeClr val="tx1"/>
                </a:solidFill>
                <a:latin typeface="NikoshBAN" panose="02000000000000000000" pitchFamily="2" charset="0"/>
                <a:cs typeface="NikoshBAN" panose="02000000000000000000" pitchFamily="2" charset="0"/>
              </a:rPr>
              <a:t>সপ্ত</a:t>
            </a:r>
            <a:r>
              <a:rPr lang="en-US" sz="3200" dirty="0">
                <a:solidFill>
                  <a:schemeClr val="tx1"/>
                </a:solidFill>
                <a:latin typeface="NikoshBAN" panose="02000000000000000000" pitchFamily="2" charset="0"/>
                <a:cs typeface="NikoshBAN" panose="02000000000000000000" pitchFamily="2" charset="0"/>
              </a:rPr>
              <a:t>ম </a:t>
            </a:r>
            <a:r>
              <a:rPr lang="bn-BD" sz="3200" dirty="0">
                <a:solidFill>
                  <a:schemeClr val="tx1"/>
                </a:solidFill>
                <a:latin typeface="NikoshBAN" panose="02000000000000000000" pitchFamily="2" charset="0"/>
                <a:cs typeface="NikoshBAN" panose="02000000000000000000" pitchFamily="2" charset="0"/>
              </a:rPr>
              <a:t> </a:t>
            </a:r>
            <a:endParaRPr lang="bn-IN" sz="3200" dirty="0">
              <a:solidFill>
                <a:schemeClr val="tx1"/>
              </a:solidFill>
              <a:latin typeface="NikoshBAN" panose="02000000000000000000" pitchFamily="2" charset="0"/>
              <a:cs typeface="NikoshBAN" panose="02000000000000000000" pitchFamily="2" charset="0"/>
            </a:endParaRPr>
          </a:p>
          <a:p>
            <a:pPr algn="ctr"/>
            <a:r>
              <a:rPr lang="bn-IN" sz="3200" dirty="0">
                <a:solidFill>
                  <a:schemeClr val="tx1"/>
                </a:solidFill>
                <a:latin typeface="NikoshBAN" panose="02000000000000000000" pitchFamily="2" charset="0"/>
                <a:cs typeface="NikoshBAN" panose="02000000000000000000" pitchFamily="2" charset="0"/>
              </a:rPr>
              <a:t>বিষয়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বাংলা ১ম</a:t>
            </a:r>
            <a:r>
              <a:rPr lang="bn-BD" sz="3200" dirty="0">
                <a:solidFill>
                  <a:schemeClr val="tx1"/>
                </a:solidFill>
                <a:latin typeface="NikoshBAN" panose="02000000000000000000" pitchFamily="2" charset="0"/>
                <a:cs typeface="NikoshBAN" panose="02000000000000000000" pitchFamily="2" charset="0"/>
              </a:rPr>
              <a:t> (কবিতা)</a:t>
            </a:r>
            <a:endParaRPr lang="bn-IN" sz="3200" dirty="0">
              <a:solidFill>
                <a:schemeClr val="tx1"/>
              </a:solidFill>
              <a:latin typeface="NikoshBAN" panose="02000000000000000000" pitchFamily="2" charset="0"/>
              <a:cs typeface="NikoshBAN" panose="02000000000000000000" pitchFamily="2" charset="0"/>
            </a:endParaRPr>
          </a:p>
          <a:p>
            <a:pPr algn="ctr"/>
            <a:r>
              <a:rPr lang="bn-IN" sz="3200" dirty="0">
                <a:solidFill>
                  <a:schemeClr val="tx1"/>
                </a:solidFill>
                <a:latin typeface="NikoshBAN" panose="02000000000000000000" pitchFamily="2" charset="0"/>
                <a:cs typeface="NikoshBAN" panose="02000000000000000000" pitchFamily="2" charset="0"/>
              </a:rPr>
              <a:t>সময়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3</a:t>
            </a:r>
            <a:r>
              <a:rPr lang="bn-IN" sz="3200" dirty="0">
                <a:solidFill>
                  <a:schemeClr val="tx1"/>
                </a:solidFill>
                <a:latin typeface="NikoshBAN" panose="02000000000000000000" pitchFamily="2" charset="0"/>
                <a:cs typeface="NikoshBAN" panose="02000000000000000000" pitchFamily="2" charset="0"/>
              </a:rPr>
              <a:t>০ মিনিট   </a:t>
            </a:r>
            <a:r>
              <a:rPr lang="bn-BD" sz="3200" dirty="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6B12F658-B614-4F70-A2F7-C2E6A2B09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29" y="766917"/>
            <a:ext cx="2297043" cy="2339570"/>
          </a:xfrm>
          <a:prstGeom prst="rect">
            <a:avLst/>
          </a:prstGeom>
        </p:spPr>
      </p:pic>
      <p:pic>
        <p:nvPicPr>
          <p:cNvPr id="3" name="Picture 2">
            <a:extLst>
              <a:ext uri="{FF2B5EF4-FFF2-40B4-BE49-F238E27FC236}">
                <a16:creationId xmlns:a16="http://schemas.microsoft.com/office/drawing/2014/main" id="{FB4BAC3C-327D-417E-BEE6-98DD89675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5034" y="766917"/>
            <a:ext cx="2277710" cy="24302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0902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FEEAD5-D925-4360-B66F-036D44C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2" r="14217"/>
          <a:stretch/>
        </p:blipFill>
        <p:spPr bwMode="auto">
          <a:xfrm>
            <a:off x="857093" y="662750"/>
            <a:ext cx="1951407" cy="15624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9846" y="4497934"/>
            <a:ext cx="9033164" cy="1692723"/>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lgn="ctr">
              <a:buFont typeface="Wingdings" pitchFamily="2" charset="2"/>
              <a:buChar char="v"/>
            </a:pPr>
            <a:r>
              <a:rPr lang="bn-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কবি বিশ্বকে কেনো পাঠশালার সাথে তুলনা করেছেন?তা তোমার নিজের ভাষায় লিখ </a:t>
            </a:r>
            <a:r>
              <a:rPr lang="bn-IN"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a:extLst>
              <a:ext uri="{FF2B5EF4-FFF2-40B4-BE49-F238E27FC236}">
                <a16:creationId xmlns:a16="http://schemas.microsoft.com/office/drawing/2014/main" id="{57FEEAD5-D925-4360-B66F-036D44C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2" r="14217"/>
          <a:stretch/>
        </p:blipFill>
        <p:spPr bwMode="auto">
          <a:xfrm>
            <a:off x="9513759" y="662750"/>
            <a:ext cx="1951407" cy="1562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3E963B-4356-4AF2-AC01-B6073831E025}"/>
              </a:ext>
            </a:extLst>
          </p:cNvPr>
          <p:cNvPicPr>
            <a:picLocks noChangeAspect="1"/>
          </p:cNvPicPr>
          <p:nvPr/>
        </p:nvPicPr>
        <p:blipFill>
          <a:blip r:embed="rId3"/>
          <a:stretch>
            <a:fillRect/>
          </a:stretch>
        </p:blipFill>
        <p:spPr>
          <a:xfrm>
            <a:off x="2591598" y="1915216"/>
            <a:ext cx="7139064" cy="22772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ibbon: Tilted Up 9">
            <a:extLst>
              <a:ext uri="{FF2B5EF4-FFF2-40B4-BE49-F238E27FC236}">
                <a16:creationId xmlns:a16="http://schemas.microsoft.com/office/drawing/2014/main" id="{893B95B3-E4E1-491D-94C8-EF1C115AEC24}"/>
              </a:ext>
            </a:extLst>
          </p:cNvPr>
          <p:cNvSpPr/>
          <p:nvPr/>
        </p:nvSpPr>
        <p:spPr>
          <a:xfrm>
            <a:off x="2808500" y="842989"/>
            <a:ext cx="6474045" cy="612268"/>
          </a:xfrm>
          <a:prstGeom prst="ribbon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40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153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72CC49-3094-40BA-8011-1874263E348F}"/>
              </a:ext>
            </a:extLst>
          </p:cNvPr>
          <p:cNvSpPr txBox="1"/>
          <p:nvPr/>
        </p:nvSpPr>
        <p:spPr>
          <a:xfrm>
            <a:off x="3941927" y="2279176"/>
            <a:ext cx="4287673" cy="22256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prstTxWarp prst="textWave1">
              <a:avLst/>
            </a:prstTxWarp>
            <a:spAutoFit/>
          </a:bodyPr>
          <a:lstStyle/>
          <a:p>
            <a:r>
              <a:rPr lang="bn-IN"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endParaRPr lang="en-US"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61D672F-2DF1-4C02-ACA0-318302744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35" y="792220"/>
            <a:ext cx="10747820" cy="5373053"/>
          </a:xfrm>
          <a:prstGeom prst="rect">
            <a:avLst/>
          </a:prstGeom>
        </p:spPr>
      </p:pic>
      <p:sp>
        <p:nvSpPr>
          <p:cNvPr id="8" name="TextBox 7">
            <a:extLst>
              <a:ext uri="{FF2B5EF4-FFF2-40B4-BE49-F238E27FC236}">
                <a16:creationId xmlns:a16="http://schemas.microsoft.com/office/drawing/2014/main" id="{F114FC2E-2023-45D3-8D68-DF6DA33ACBA1}"/>
              </a:ext>
            </a:extLst>
          </p:cNvPr>
          <p:cNvSpPr txBox="1"/>
          <p:nvPr/>
        </p:nvSpPr>
        <p:spPr>
          <a:xfrm>
            <a:off x="4405746" y="792220"/>
            <a:ext cx="7038109" cy="1569660"/>
          </a:xfrm>
          <a:prstGeom prst="rect">
            <a:avLst/>
          </a:prstGeom>
          <a:solidFill>
            <a:schemeClr val="accent4">
              <a:lumMod val="75000"/>
            </a:schemeClr>
          </a:solidFill>
        </p:spPr>
        <p:txBody>
          <a:bodyPr wrap="square">
            <a:spAutoFit/>
          </a:bodyPr>
          <a:lstStyle/>
          <a:p>
            <a:pPr algn="ctr"/>
            <a:r>
              <a:rPr lang="bn-IN" sz="9600" b="1" dirty="0">
                <a:ln w="22225">
                  <a:solidFill>
                    <a:schemeClr val="accent2"/>
                  </a:solidFill>
                  <a:prstDash val="solid"/>
                </a:ln>
                <a:solidFill>
                  <a:srgbClr val="00B0F0"/>
                </a:solidFill>
                <a:latin typeface="NikoshBAN" panose="02000000000000000000" pitchFamily="2" charset="0"/>
                <a:cs typeface="NikoshBAN" panose="02000000000000000000" pitchFamily="2" charset="0"/>
              </a:rPr>
              <a:t>সবাইকে ধন্যবাদ </a:t>
            </a:r>
            <a:endParaRPr lang="en-US" sz="9600" b="1" dirty="0">
              <a:ln w="22225">
                <a:solidFill>
                  <a:schemeClr val="accent2"/>
                </a:solidFill>
                <a:prstDash val="solid"/>
              </a:ln>
              <a:solidFill>
                <a:srgbClr val="00B0F0"/>
              </a:solidFill>
            </a:endParaRPr>
          </a:p>
        </p:txBody>
      </p:sp>
    </p:spTree>
    <p:extLst>
      <p:ext uri="{BB962C8B-B14F-4D97-AF65-F5344CB8AC3E}">
        <p14:creationId xmlns:p14="http://schemas.microsoft.com/office/powerpoint/2010/main" val="265497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77" y="921259"/>
            <a:ext cx="3309315" cy="1904646"/>
          </a:xfrm>
          <a:prstGeom prst="rect">
            <a:avLst/>
          </a:prstGeom>
          <a:ln>
            <a:noFill/>
          </a:ln>
          <a:effectLst>
            <a:outerShdw blurRad="190500" algn="tl" rotWithShape="0">
              <a:srgbClr val="000000">
                <a:alpha val="70000"/>
              </a:srgbClr>
            </a:outerShdw>
          </a:effectLst>
        </p:spPr>
      </p:pic>
      <p:sp>
        <p:nvSpPr>
          <p:cNvPr id="5" name="TextBox 4"/>
          <p:cNvSpPr txBox="1"/>
          <p:nvPr/>
        </p:nvSpPr>
        <p:spPr>
          <a:xfrm>
            <a:off x="3865422" y="439269"/>
            <a:ext cx="7259782" cy="646331"/>
          </a:xfrm>
          <a:prstGeom prst="rect">
            <a:avLst/>
          </a:prstGeom>
          <a:noFill/>
        </p:spPr>
        <p:txBody>
          <a:bodyPr wrap="square" rtlCol="0">
            <a:spAutoFit/>
          </a:bodyPr>
          <a:lstStyle/>
          <a:p>
            <a:r>
              <a:rPr lang="bn-BD" sz="3600" b="1" dirty="0">
                <a:latin typeface="NikoshBAN" pitchFamily="2" charset="0"/>
                <a:cs typeface="NikoshBAN" pitchFamily="2" charset="0"/>
              </a:rPr>
              <a:t>এসো আ</a:t>
            </a:r>
            <a:r>
              <a:rPr lang="en-US" sz="3600" b="1" dirty="0" err="1">
                <a:latin typeface="NikoshBAN" pitchFamily="2" charset="0"/>
                <a:cs typeface="NikoshBAN" pitchFamily="2" charset="0"/>
              </a:rPr>
              <a:t>মরা</a:t>
            </a:r>
            <a:r>
              <a:rPr lang="bn-BD" sz="3600" b="1" dirty="0">
                <a:latin typeface="NikoshBAN" pitchFamily="2" charset="0"/>
                <a:cs typeface="NikoshBAN" pitchFamily="2" charset="0"/>
              </a:rPr>
              <a:t>  কয়েকটি  ছবি দেখি</a:t>
            </a:r>
            <a:endParaRPr lang="en-US" sz="3600" b="1"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7" y="3556847"/>
            <a:ext cx="3165761" cy="1965223"/>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350" y="3497654"/>
            <a:ext cx="3283114" cy="202441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826" y="3558973"/>
            <a:ext cx="3309257" cy="1963097"/>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375734" y="5680893"/>
            <a:ext cx="3860637" cy="584775"/>
          </a:xfrm>
          <a:prstGeom prst="rect">
            <a:avLst/>
          </a:prstGeom>
          <a:noFill/>
        </p:spPr>
        <p:txBody>
          <a:bodyPr wrap="square" rtlCol="0">
            <a:spAutoFit/>
          </a:bodyPr>
          <a:lstStyle/>
          <a:p>
            <a:r>
              <a:rPr lang="bn-BD" sz="3200" b="1" dirty="0">
                <a:latin typeface="NikoshBAN" pitchFamily="2" charset="0"/>
                <a:cs typeface="NikoshBAN" pitchFamily="2" charset="0"/>
              </a:rPr>
              <a:t>শিক্ষকের কাছে শিখছে </a:t>
            </a:r>
            <a:endParaRPr lang="en-US" sz="3200" b="1" dirty="0">
              <a:latin typeface="NikoshBAN" pitchFamily="2" charset="0"/>
              <a:cs typeface="NikoshBAN" pitchFamily="2" charset="0"/>
            </a:endParaRPr>
          </a:p>
        </p:txBody>
      </p:sp>
      <p:sp>
        <p:nvSpPr>
          <p:cNvPr id="14" name="TextBox 13"/>
          <p:cNvSpPr txBox="1"/>
          <p:nvPr/>
        </p:nvSpPr>
        <p:spPr>
          <a:xfrm>
            <a:off x="6531264" y="2974198"/>
            <a:ext cx="4294909" cy="584775"/>
          </a:xfrm>
          <a:prstGeom prst="rect">
            <a:avLst/>
          </a:prstGeom>
          <a:noFill/>
        </p:spPr>
        <p:txBody>
          <a:bodyPr wrap="square" rtlCol="0">
            <a:spAutoFit/>
          </a:bodyPr>
          <a:lstStyle/>
          <a:p>
            <a:r>
              <a:rPr lang="bn-BD" sz="3200" b="1" dirty="0">
                <a:latin typeface="NikoshBAN" pitchFamily="2" charset="0"/>
                <a:cs typeface="NikoshBAN" pitchFamily="2" charset="0"/>
              </a:rPr>
              <a:t>গুরুর কাছে শিষ্য শিখছে </a:t>
            </a:r>
            <a:endParaRPr lang="en-US" sz="3200" b="1" dirty="0">
              <a:latin typeface="NikoshBAN" pitchFamily="2" charset="0"/>
              <a:cs typeface="NikoshBAN" pitchFamily="2" charset="0"/>
            </a:endParaRPr>
          </a:p>
        </p:txBody>
      </p:sp>
      <p:sp>
        <p:nvSpPr>
          <p:cNvPr id="16" name="TextBox 15"/>
          <p:cNvSpPr txBox="1"/>
          <p:nvPr/>
        </p:nvSpPr>
        <p:spPr>
          <a:xfrm>
            <a:off x="721077" y="2892660"/>
            <a:ext cx="4134257" cy="584775"/>
          </a:xfrm>
          <a:prstGeom prst="rect">
            <a:avLst/>
          </a:prstGeom>
          <a:noFill/>
        </p:spPr>
        <p:txBody>
          <a:bodyPr wrap="square" rtlCol="0">
            <a:spAutoFit/>
          </a:bodyPr>
          <a:lstStyle/>
          <a:p>
            <a:r>
              <a:rPr lang="en-US" sz="3200" b="1" dirty="0" err="1">
                <a:latin typeface="NikoshBAN" pitchFamily="2" charset="0"/>
                <a:cs typeface="NikoshBAN" pitchFamily="2" charset="0"/>
              </a:rPr>
              <a:t>বাবা</a:t>
            </a:r>
            <a:r>
              <a:rPr lang="en-US" sz="3200" b="1" dirty="0">
                <a:latin typeface="NikoshBAN" pitchFamily="2" charset="0"/>
                <a:cs typeface="NikoshBAN" pitchFamily="2" charset="0"/>
              </a:rPr>
              <a:t>-</a:t>
            </a:r>
            <a:r>
              <a:rPr lang="bn-BD" sz="3200" b="1" dirty="0">
                <a:latin typeface="NikoshBAN" pitchFamily="2" charset="0"/>
                <a:cs typeface="NikoshBAN" pitchFamily="2" charset="0"/>
              </a:rPr>
              <a:t>মায়ের </a:t>
            </a:r>
            <a:r>
              <a:rPr lang="en-US" sz="3200" b="1" dirty="0" err="1">
                <a:latin typeface="NikoshBAN" pitchFamily="2" charset="0"/>
                <a:cs typeface="NikoshBAN" pitchFamily="2" charset="0"/>
              </a:rPr>
              <a:t>সন্তান</a:t>
            </a:r>
            <a:r>
              <a:rPr lang="en-US" sz="3200" b="1" dirty="0">
                <a:latin typeface="NikoshBAN" pitchFamily="2" charset="0"/>
                <a:cs typeface="NikoshBAN" pitchFamily="2" charset="0"/>
              </a:rPr>
              <a:t> </a:t>
            </a:r>
            <a:r>
              <a:rPr lang="bn-BD" sz="3200" b="1" dirty="0">
                <a:latin typeface="NikoshBAN" pitchFamily="2" charset="0"/>
                <a:cs typeface="NikoshBAN" pitchFamily="2" charset="0"/>
              </a:rPr>
              <a:t>কাছে শিখছে </a:t>
            </a:r>
            <a:endParaRPr lang="en-US" sz="3200" b="1" dirty="0">
              <a:latin typeface="NikoshBAN" pitchFamily="2" charset="0"/>
              <a:cs typeface="NikoshBAN" pitchFamily="2" charset="0"/>
            </a:endParaRPr>
          </a:p>
        </p:txBody>
      </p:sp>
      <p:sp>
        <p:nvSpPr>
          <p:cNvPr id="17" name="TextBox 16"/>
          <p:cNvSpPr txBox="1"/>
          <p:nvPr/>
        </p:nvSpPr>
        <p:spPr>
          <a:xfrm>
            <a:off x="8326580" y="5602649"/>
            <a:ext cx="3443682" cy="584775"/>
          </a:xfrm>
          <a:prstGeom prst="rect">
            <a:avLst/>
          </a:prstGeom>
          <a:noFill/>
        </p:spPr>
        <p:txBody>
          <a:bodyPr wrap="square" rtlCol="0">
            <a:spAutoFit/>
          </a:bodyPr>
          <a:lstStyle/>
          <a:p>
            <a:r>
              <a:rPr lang="bn-BD" sz="3200" b="1" dirty="0">
                <a:latin typeface="NikoshBAN" pitchFamily="2" charset="0"/>
                <a:cs typeface="NikoshBAN" pitchFamily="2" charset="0"/>
              </a:rPr>
              <a:t>গুরু জনের কাছে  শিখছে </a:t>
            </a:r>
            <a:endParaRPr lang="en-US" sz="3200" b="1" dirty="0">
              <a:latin typeface="NikoshBAN" pitchFamily="2" charset="0"/>
              <a:cs typeface="NikoshBAN" pitchFamily="2"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971" y="921258"/>
            <a:ext cx="3309257" cy="1904647"/>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6579" y="921259"/>
            <a:ext cx="3299364" cy="1993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099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152400"/>
            <a:ext cx="87630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52400"/>
            <a:ext cx="8334375" cy="6376988"/>
          </a:xfrm>
          <a:prstGeom prst="rect">
            <a:avLst/>
          </a:prstGeom>
        </p:spPr>
      </p:pic>
    </p:spTree>
    <p:extLst>
      <p:ext uri="{BB962C8B-B14F-4D97-AF65-F5344CB8AC3E}">
        <p14:creationId xmlns:p14="http://schemas.microsoft.com/office/powerpoint/2010/main" val="7348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077360" y="5009382"/>
            <a:ext cx="9269513" cy="81821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54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623888" indent="-623888">
              <a:defRPr/>
            </a:pPr>
            <a:r>
              <a:rPr lang="en-US" sz="2800" dirty="0">
                <a:solidFill>
                  <a:sysClr val="windowText" lastClr="000000"/>
                </a:solidFill>
                <a:latin typeface="NikoshBAN" pitchFamily="2" charset="0"/>
                <a:cs typeface="NikoshBAN" pitchFamily="2" charset="0"/>
              </a:rPr>
              <a:t> </a:t>
            </a:r>
            <a:r>
              <a:rPr lang="bn-IN" sz="28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পৃথিবী যে এক বিশাল শিক্ষালয় ,সেখান থেকে কীভাবে সৎ,বিনয় ও উদার হওয়া যায় সে বিষয়ে </a:t>
            </a:r>
            <a:r>
              <a:rPr lang="bn-BD" sz="28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ব্যাখ্যা করতে</a:t>
            </a:r>
            <a:r>
              <a:rPr lang="bn-IN" sz="28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পারবে। </a:t>
            </a:r>
            <a:r>
              <a:rPr lang="bn-BD" sz="28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TextBox 11"/>
          <p:cNvSpPr txBox="1"/>
          <p:nvPr/>
        </p:nvSpPr>
        <p:spPr>
          <a:xfrm>
            <a:off x="720717" y="1575235"/>
            <a:ext cx="4854347"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bn-IN" sz="4000" b="1" dirty="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Freeform 12"/>
          <p:cNvSpPr/>
          <p:nvPr/>
        </p:nvSpPr>
        <p:spPr>
          <a:xfrm>
            <a:off x="1357585" y="2540784"/>
            <a:ext cx="693626" cy="1253294"/>
          </a:xfrm>
          <a:custGeom>
            <a:avLst/>
            <a:gdLst>
              <a:gd name="connsiteX0" fmla="*/ 0 w 1085744"/>
              <a:gd name="connsiteY0" fmla="*/ 0 h 760021"/>
              <a:gd name="connsiteX1" fmla="*/ 705734 w 1085744"/>
              <a:gd name="connsiteY1" fmla="*/ 0 h 760021"/>
              <a:gd name="connsiteX2" fmla="*/ 1085744 w 1085744"/>
              <a:gd name="connsiteY2" fmla="*/ 380011 h 760021"/>
              <a:gd name="connsiteX3" fmla="*/ 705734 w 1085744"/>
              <a:gd name="connsiteY3" fmla="*/ 760021 h 760021"/>
              <a:gd name="connsiteX4" fmla="*/ 0 w 1085744"/>
              <a:gd name="connsiteY4" fmla="*/ 760021 h 760021"/>
              <a:gd name="connsiteX5" fmla="*/ 380011 w 1085744"/>
              <a:gd name="connsiteY5" fmla="*/ 380011 h 760021"/>
              <a:gd name="connsiteX6" fmla="*/ 0 w 1085744"/>
              <a:gd name="connsiteY6" fmla="*/ 0 h 7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44" h="760021">
                <a:moveTo>
                  <a:pt x="1085743" y="0"/>
                </a:moveTo>
                <a:lnTo>
                  <a:pt x="1085743" y="494014"/>
                </a:lnTo>
                <a:lnTo>
                  <a:pt x="542871" y="760021"/>
                </a:lnTo>
                <a:lnTo>
                  <a:pt x="1" y="494014"/>
                </a:lnTo>
                <a:lnTo>
                  <a:pt x="1" y="0"/>
                </a:lnTo>
                <a:lnTo>
                  <a:pt x="542871" y="266008"/>
                </a:lnTo>
                <a:lnTo>
                  <a:pt x="1085743"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2701" tIns="392712" rIns="12700" bIns="392710" numCol="1" spcCol="1270" anchor="ctr" anchorCtr="0">
            <a:noAutofit/>
          </a:bodyPr>
          <a:lstStyle/>
          <a:p>
            <a:pPr lvl="0" algn="ctr" defTabSz="889000">
              <a:lnSpc>
                <a:spcPct val="90000"/>
              </a:lnSpc>
              <a:spcBef>
                <a:spcPct val="0"/>
              </a:spcBef>
              <a:spcAft>
                <a:spcPct val="35000"/>
              </a:spcAft>
            </a:pPr>
            <a:r>
              <a:rPr lang="bn-BD" sz="3600" kern="1200" dirty="0">
                <a:effectLst>
                  <a:outerShdw blurRad="38100" dist="38100" dir="2700000" algn="tl">
                    <a:srgbClr val="000000">
                      <a:alpha val="43137"/>
                    </a:srgbClr>
                  </a:outerShdw>
                </a:effectLst>
                <a:latin typeface="NikoshBAN" pitchFamily="2" charset="0"/>
                <a:cs typeface="NikoshBAN" pitchFamily="2" charset="0"/>
              </a:rPr>
              <a:t>১. </a:t>
            </a:r>
            <a:endParaRPr lang="en-US" sz="3600" kern="1200" dirty="0">
              <a:effectLst>
                <a:outerShdw blurRad="38100" dist="38100" dir="2700000" algn="tl">
                  <a:srgbClr val="000000">
                    <a:alpha val="43137"/>
                  </a:srgbClr>
                </a:outerShdw>
              </a:effectLst>
            </a:endParaRPr>
          </a:p>
        </p:txBody>
      </p:sp>
      <p:sp>
        <p:nvSpPr>
          <p:cNvPr id="14" name="Freeform 13"/>
          <p:cNvSpPr/>
          <p:nvPr/>
        </p:nvSpPr>
        <p:spPr>
          <a:xfrm>
            <a:off x="2098611" y="2695571"/>
            <a:ext cx="9248262" cy="739049"/>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en-US" sz="3600"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কবি </a:t>
            </a:r>
            <a:r>
              <a:rPr lang="en-US" sz="3600" kern="1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600"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3600"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বলতে </a:t>
            </a:r>
            <a:r>
              <a:rPr lang="en-US" sz="3600" kern="1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bn-BD" sz="3600"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600"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5" name="Freeform 14"/>
          <p:cNvSpPr/>
          <p:nvPr/>
        </p:nvSpPr>
        <p:spPr>
          <a:xfrm>
            <a:off x="1371731" y="3315135"/>
            <a:ext cx="693626" cy="1511111"/>
          </a:xfrm>
          <a:custGeom>
            <a:avLst/>
            <a:gdLst>
              <a:gd name="connsiteX0" fmla="*/ 0 w 1085744"/>
              <a:gd name="connsiteY0" fmla="*/ 0 h 760021"/>
              <a:gd name="connsiteX1" fmla="*/ 705734 w 1085744"/>
              <a:gd name="connsiteY1" fmla="*/ 0 h 760021"/>
              <a:gd name="connsiteX2" fmla="*/ 1085744 w 1085744"/>
              <a:gd name="connsiteY2" fmla="*/ 380011 h 760021"/>
              <a:gd name="connsiteX3" fmla="*/ 705734 w 1085744"/>
              <a:gd name="connsiteY3" fmla="*/ 760021 h 760021"/>
              <a:gd name="connsiteX4" fmla="*/ 0 w 1085744"/>
              <a:gd name="connsiteY4" fmla="*/ 760021 h 760021"/>
              <a:gd name="connsiteX5" fmla="*/ 380011 w 1085744"/>
              <a:gd name="connsiteY5" fmla="*/ 380011 h 760021"/>
              <a:gd name="connsiteX6" fmla="*/ 0 w 1085744"/>
              <a:gd name="connsiteY6" fmla="*/ 0 h 7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44" h="760021">
                <a:moveTo>
                  <a:pt x="1085743" y="0"/>
                </a:moveTo>
                <a:lnTo>
                  <a:pt x="1085743" y="494014"/>
                </a:lnTo>
                <a:lnTo>
                  <a:pt x="542871" y="760021"/>
                </a:lnTo>
                <a:lnTo>
                  <a:pt x="1" y="494014"/>
                </a:lnTo>
                <a:lnTo>
                  <a:pt x="1" y="0"/>
                </a:lnTo>
                <a:lnTo>
                  <a:pt x="542871" y="266008"/>
                </a:lnTo>
                <a:lnTo>
                  <a:pt x="1085743" y="0"/>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2701" tIns="392712" rIns="12700" bIns="392710" numCol="1" spcCol="1270" anchor="ctr" anchorCtr="0">
            <a:noAutofit/>
          </a:bodyPr>
          <a:lstStyle/>
          <a:p>
            <a:pPr lvl="0" algn="ctr" defTabSz="889000">
              <a:lnSpc>
                <a:spcPct val="90000"/>
              </a:lnSpc>
              <a:spcBef>
                <a:spcPct val="0"/>
              </a:spcBef>
              <a:spcAft>
                <a:spcPct val="35000"/>
              </a:spcAft>
            </a:pPr>
            <a:r>
              <a:rPr lang="bn-BD" sz="3600" kern="1200" dirty="0">
                <a:effectLst>
                  <a:outerShdw blurRad="38100" dist="38100" dir="2700000" algn="tl">
                    <a:srgbClr val="000000">
                      <a:alpha val="43137"/>
                    </a:srgbClr>
                  </a:outerShdw>
                </a:effectLst>
                <a:latin typeface="NikoshBAN" pitchFamily="2" charset="0"/>
                <a:cs typeface="NikoshBAN" pitchFamily="2" charset="0"/>
              </a:rPr>
              <a:t>২. </a:t>
            </a:r>
            <a:endParaRPr lang="en-US" sz="3600" kern="1200" dirty="0">
              <a:effectLst>
                <a:outerShdw blurRad="38100" dist="38100" dir="2700000" algn="tl">
                  <a:srgbClr val="000000">
                    <a:alpha val="43137"/>
                  </a:srgbClr>
                </a:outerShdw>
              </a:effectLst>
            </a:endParaRPr>
          </a:p>
        </p:txBody>
      </p:sp>
      <p:sp>
        <p:nvSpPr>
          <p:cNvPr id="16" name="Freeform 15"/>
          <p:cNvSpPr/>
          <p:nvPr/>
        </p:nvSpPr>
        <p:spPr>
          <a:xfrm>
            <a:off x="2061107" y="3493080"/>
            <a:ext cx="9285766"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a:solidFill>
              <a:schemeClr val="tx1"/>
            </a:solidFill>
          </a:ln>
          <a:scene3d>
            <a:camera prst="orthographicFront"/>
            <a:lightRig rig="flat" dir="t"/>
          </a:scene3d>
          <a:sp3d extrusionH="12700" prstMaterial="plastic">
            <a:bevelT w="50800" h="50800"/>
          </a:sp3d>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IN" sz="3600" b="1" dirty="0">
                <a:solidFill>
                  <a:schemeClr val="tx1"/>
                </a:solidFill>
                <a:latin typeface="NikoshBAN" panose="02000000000000000000" pitchFamily="2" charset="0"/>
                <a:cs typeface="NikoshBAN" panose="02000000000000000000" pitchFamily="2" charset="0"/>
              </a:rPr>
              <a:t>কবিতাটি শুদ্ধ উচ্চারণে আবৃত্তি করতে পারবে</a:t>
            </a:r>
            <a:r>
              <a:rPr lang="en-US" sz="3600" b="1" dirty="0">
                <a:solidFill>
                  <a:schemeClr val="tx1"/>
                </a:solidFill>
                <a:latin typeface="NikoshBAN" panose="02000000000000000000" pitchFamily="2" charset="0"/>
                <a:cs typeface="NikoshBAN" panose="02000000000000000000" pitchFamily="2" charset="0"/>
              </a:rPr>
              <a:t>;</a:t>
            </a:r>
            <a:endParaRPr lang="en-US" sz="3600" kern="1200" dirty="0">
              <a:ln>
                <a:solidFill>
                  <a:schemeClr val="tx1"/>
                </a:solidFill>
              </a:ln>
              <a:effectLst>
                <a:outerShdw blurRad="38100" dist="38100" dir="2700000" algn="tl">
                  <a:srgbClr val="000000">
                    <a:alpha val="43137"/>
                  </a:srgbClr>
                </a:outerShdw>
              </a:effectLst>
            </a:endParaRPr>
          </a:p>
        </p:txBody>
      </p:sp>
      <p:sp>
        <p:nvSpPr>
          <p:cNvPr id="17" name="Freeform 16"/>
          <p:cNvSpPr/>
          <p:nvPr/>
        </p:nvSpPr>
        <p:spPr>
          <a:xfrm>
            <a:off x="1357585" y="4161272"/>
            <a:ext cx="693626" cy="1206038"/>
          </a:xfrm>
          <a:custGeom>
            <a:avLst/>
            <a:gdLst>
              <a:gd name="connsiteX0" fmla="*/ 0 w 1085744"/>
              <a:gd name="connsiteY0" fmla="*/ 0 h 760021"/>
              <a:gd name="connsiteX1" fmla="*/ 705734 w 1085744"/>
              <a:gd name="connsiteY1" fmla="*/ 0 h 760021"/>
              <a:gd name="connsiteX2" fmla="*/ 1085744 w 1085744"/>
              <a:gd name="connsiteY2" fmla="*/ 380011 h 760021"/>
              <a:gd name="connsiteX3" fmla="*/ 705734 w 1085744"/>
              <a:gd name="connsiteY3" fmla="*/ 760021 h 760021"/>
              <a:gd name="connsiteX4" fmla="*/ 0 w 1085744"/>
              <a:gd name="connsiteY4" fmla="*/ 760021 h 760021"/>
              <a:gd name="connsiteX5" fmla="*/ 380011 w 1085744"/>
              <a:gd name="connsiteY5" fmla="*/ 380011 h 760021"/>
              <a:gd name="connsiteX6" fmla="*/ 0 w 1085744"/>
              <a:gd name="connsiteY6" fmla="*/ 0 h 7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44" h="760021">
                <a:moveTo>
                  <a:pt x="1085743" y="0"/>
                </a:moveTo>
                <a:lnTo>
                  <a:pt x="1085743" y="494014"/>
                </a:lnTo>
                <a:lnTo>
                  <a:pt x="542871" y="760021"/>
                </a:lnTo>
                <a:lnTo>
                  <a:pt x="1" y="494014"/>
                </a:lnTo>
                <a:lnTo>
                  <a:pt x="1" y="0"/>
                </a:lnTo>
                <a:lnTo>
                  <a:pt x="542871" y="266008"/>
                </a:lnTo>
                <a:lnTo>
                  <a:pt x="1085743" y="0"/>
                </a:lnTo>
                <a:close/>
              </a:path>
            </a:pathLst>
          </a:custGeom>
          <a:solidFill>
            <a:srgbClr val="92D050"/>
          </a:solidFill>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2701" tIns="392712" rIns="12700" bIns="392710" numCol="1" spcCol="1270" anchor="ctr" anchorCtr="0">
            <a:noAutofit/>
          </a:bodyPr>
          <a:lstStyle/>
          <a:p>
            <a:pPr lvl="0" algn="ctr" defTabSz="889000">
              <a:lnSpc>
                <a:spcPct val="90000"/>
              </a:lnSpc>
              <a:spcBef>
                <a:spcPct val="0"/>
              </a:spcBef>
              <a:spcAft>
                <a:spcPct val="35000"/>
              </a:spcAft>
            </a:pPr>
            <a:r>
              <a:rPr lang="bn-BD" sz="3600" kern="1200" dirty="0">
                <a:effectLst>
                  <a:outerShdw blurRad="38100" dist="38100" dir="2700000" algn="tl">
                    <a:srgbClr val="000000">
                      <a:alpha val="43137"/>
                    </a:srgbClr>
                  </a:outerShdw>
                </a:effectLst>
                <a:latin typeface="NikoshBAN" pitchFamily="2" charset="0"/>
                <a:cs typeface="NikoshBAN" pitchFamily="2" charset="0"/>
              </a:rPr>
              <a:t>৩. </a:t>
            </a:r>
            <a:endParaRPr lang="en-US" sz="3600" kern="1200" dirty="0">
              <a:effectLst>
                <a:outerShdw blurRad="38100" dist="38100" dir="2700000" algn="tl">
                  <a:srgbClr val="000000">
                    <a:alpha val="43137"/>
                  </a:srgbClr>
                </a:outerShdw>
              </a:effectLst>
            </a:endParaRPr>
          </a:p>
        </p:txBody>
      </p:sp>
      <p:sp>
        <p:nvSpPr>
          <p:cNvPr id="18" name="Freeform 17"/>
          <p:cNvSpPr/>
          <p:nvPr/>
        </p:nvSpPr>
        <p:spPr>
          <a:xfrm>
            <a:off x="2077361" y="4238998"/>
            <a:ext cx="9269512"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IN" sz="3600" b="1" dirty="0">
                <a:solidFill>
                  <a:schemeClr val="tx1"/>
                </a:solidFill>
                <a:latin typeface="NikoshBAN" panose="02000000000000000000" pitchFamily="2" charset="0"/>
                <a:cs typeface="NikoshBAN" panose="02000000000000000000" pitchFamily="2" charset="0"/>
              </a:rPr>
              <a:t>নতুন শব্দগুলো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অর্থসহ</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বাক্য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লিখতে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পারবে</a:t>
            </a:r>
            <a:r>
              <a:rPr lang="en-US" sz="3600" b="1" dirty="0">
                <a:solidFill>
                  <a:schemeClr val="tx1"/>
                </a:solidFill>
                <a:latin typeface="NikoshBAN" panose="02000000000000000000" pitchFamily="2" charset="0"/>
                <a:cs typeface="NikoshBAN" panose="02000000000000000000" pitchFamily="2" charset="0"/>
              </a:rPr>
              <a:t>;</a:t>
            </a:r>
            <a:r>
              <a:rPr lang="bn-BD"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600" kern="1200" dirty="0">
              <a:ln>
                <a:solidFill>
                  <a:schemeClr val="tx1"/>
                </a:solidFill>
              </a:ln>
              <a:solidFill>
                <a:schemeClr val="tx1"/>
              </a:solidFill>
              <a:effectLst>
                <a:outerShdw blurRad="38100" dist="38100" dir="2700000" algn="tl">
                  <a:srgbClr val="000000">
                    <a:alpha val="43137"/>
                  </a:srgbClr>
                </a:outerShdw>
              </a:effectLst>
            </a:endParaRPr>
          </a:p>
        </p:txBody>
      </p:sp>
      <p:sp>
        <p:nvSpPr>
          <p:cNvPr id="19" name="Freeform 18"/>
          <p:cNvSpPr/>
          <p:nvPr/>
        </p:nvSpPr>
        <p:spPr>
          <a:xfrm>
            <a:off x="1371731" y="4941322"/>
            <a:ext cx="745926" cy="1134894"/>
          </a:xfrm>
          <a:custGeom>
            <a:avLst/>
            <a:gdLst>
              <a:gd name="connsiteX0" fmla="*/ 0 w 1085744"/>
              <a:gd name="connsiteY0" fmla="*/ 0 h 760021"/>
              <a:gd name="connsiteX1" fmla="*/ 705734 w 1085744"/>
              <a:gd name="connsiteY1" fmla="*/ 0 h 760021"/>
              <a:gd name="connsiteX2" fmla="*/ 1085744 w 1085744"/>
              <a:gd name="connsiteY2" fmla="*/ 380011 h 760021"/>
              <a:gd name="connsiteX3" fmla="*/ 705734 w 1085744"/>
              <a:gd name="connsiteY3" fmla="*/ 760021 h 760021"/>
              <a:gd name="connsiteX4" fmla="*/ 0 w 1085744"/>
              <a:gd name="connsiteY4" fmla="*/ 760021 h 760021"/>
              <a:gd name="connsiteX5" fmla="*/ 380011 w 1085744"/>
              <a:gd name="connsiteY5" fmla="*/ 380011 h 760021"/>
              <a:gd name="connsiteX6" fmla="*/ 0 w 1085744"/>
              <a:gd name="connsiteY6" fmla="*/ 0 h 7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744" h="760021">
                <a:moveTo>
                  <a:pt x="1085743" y="0"/>
                </a:moveTo>
                <a:lnTo>
                  <a:pt x="1085743" y="494014"/>
                </a:lnTo>
                <a:lnTo>
                  <a:pt x="542871" y="760021"/>
                </a:lnTo>
                <a:lnTo>
                  <a:pt x="1" y="494014"/>
                </a:lnTo>
                <a:lnTo>
                  <a:pt x="1" y="0"/>
                </a:lnTo>
                <a:lnTo>
                  <a:pt x="542871" y="266008"/>
                </a:lnTo>
                <a:lnTo>
                  <a:pt x="1085743" y="0"/>
                </a:lnTo>
                <a:close/>
              </a:path>
            </a:pathLst>
          </a:custGeom>
          <a:blipFill>
            <a:blip r:embed="rId2"/>
            <a:tile tx="0" ty="0" sx="100000" sy="100000" flip="none" algn="tl"/>
          </a:blipFill>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2701" tIns="392712" rIns="12700" bIns="392710" numCol="1" spcCol="1270" anchor="ctr" anchorCtr="0">
            <a:noAutofit/>
          </a:bodyPr>
          <a:lstStyle/>
          <a:p>
            <a:pPr lvl="0" algn="ctr" defTabSz="889000">
              <a:lnSpc>
                <a:spcPct val="90000"/>
              </a:lnSpc>
              <a:spcBef>
                <a:spcPct val="0"/>
              </a:spcBef>
              <a:spcAft>
                <a:spcPct val="35000"/>
              </a:spcAft>
            </a:pPr>
            <a:r>
              <a:rPr lang="en-US" sz="3600" dirty="0">
                <a:effectLst>
                  <a:outerShdw blurRad="38100" dist="38100" dir="2700000" algn="tl">
                    <a:srgbClr val="000000">
                      <a:alpha val="43137"/>
                    </a:srgbClr>
                  </a:outerShdw>
                </a:effectLst>
                <a:latin typeface="NikoshBAN" pitchFamily="2" charset="0"/>
                <a:cs typeface="NikoshBAN" pitchFamily="2" charset="0"/>
              </a:rPr>
              <a:t>৪</a:t>
            </a:r>
            <a:r>
              <a:rPr lang="en-US" sz="2000" dirty="0">
                <a:effectLst>
                  <a:outerShdw blurRad="38100" dist="38100" dir="2700000" algn="tl">
                    <a:srgbClr val="000000">
                      <a:alpha val="43137"/>
                    </a:srgbClr>
                  </a:outerShdw>
                </a:effectLst>
                <a:latin typeface="NikoshBAN" pitchFamily="2" charset="0"/>
                <a:cs typeface="NikoshBAN" pitchFamily="2" charset="0"/>
              </a:rPr>
              <a:t>.</a:t>
            </a:r>
            <a:endParaRPr lang="en-US" sz="2000" kern="1200" dirty="0">
              <a:effectLst>
                <a:outerShdw blurRad="38100" dist="38100" dir="2700000" algn="tl">
                  <a:srgbClr val="000000">
                    <a:alpha val="43137"/>
                  </a:srgbClr>
                </a:outerShdw>
              </a:effectLst>
            </a:endParaRPr>
          </a:p>
        </p:txBody>
      </p:sp>
      <p:sp>
        <p:nvSpPr>
          <p:cNvPr id="3" name="Thought Bubble: Cloud 2">
            <a:extLst>
              <a:ext uri="{FF2B5EF4-FFF2-40B4-BE49-F238E27FC236}">
                <a16:creationId xmlns:a16="http://schemas.microsoft.com/office/drawing/2014/main" id="{C8D22EAD-23BA-42B4-B052-7AF02F49CE11}"/>
              </a:ext>
            </a:extLst>
          </p:cNvPr>
          <p:cNvSpPr/>
          <p:nvPr/>
        </p:nvSpPr>
        <p:spPr>
          <a:xfrm>
            <a:off x="4015409" y="708358"/>
            <a:ext cx="4492487" cy="1111455"/>
          </a:xfrm>
          <a:prstGeom prst="cloudCallou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800" dirty="0">
              <a:solidFill>
                <a:schemeClr val="tx1"/>
              </a:solidFill>
            </a:endParaRPr>
          </a:p>
        </p:txBody>
      </p:sp>
    </p:spTree>
    <p:extLst>
      <p:ext uri="{BB962C8B-B14F-4D97-AF65-F5344CB8AC3E}">
        <p14:creationId xmlns:p14="http://schemas.microsoft.com/office/powerpoint/2010/main" val="213596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6180913" y="2529847"/>
            <a:ext cx="27189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5132318" y="595647"/>
            <a:ext cx="2286000" cy="20248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2409" tIns="348636" rIns="352409" bIns="348636" numCol="1" spcCol="1270" anchor="ctr" anchorCtr="0">
            <a:noAutofit/>
          </a:bodyPr>
          <a:lstStyle/>
          <a:p>
            <a:pPr lvl="0" algn="ctr" defTabSz="1422400">
              <a:lnSpc>
                <a:spcPct val="90000"/>
              </a:lnSpc>
              <a:spcBef>
                <a:spcPct val="0"/>
              </a:spcBef>
              <a:spcAft>
                <a:spcPts val="0"/>
              </a:spcAft>
            </a:pPr>
            <a:r>
              <a:rPr lang="en-US" sz="3200" b="1" kern="1200" dirty="0">
                <a:solidFill>
                  <a:schemeClr val="tx1"/>
                </a:solidFill>
                <a:latin typeface="NikoshBAN" panose="02000000000000000000" pitchFamily="2" charset="0"/>
                <a:cs typeface="NikoshBAN" panose="02000000000000000000" pitchFamily="2" charset="0"/>
              </a:rPr>
              <a:t> </a:t>
            </a:r>
            <a:r>
              <a:rPr lang="en-US" sz="4000" b="1" kern="1200" dirty="0" err="1">
                <a:solidFill>
                  <a:schemeClr val="tx1"/>
                </a:solidFill>
                <a:latin typeface="NikoshBAN" panose="02000000000000000000" pitchFamily="2" charset="0"/>
                <a:cs typeface="NikoshBAN" panose="02000000000000000000" pitchFamily="2" charset="0"/>
              </a:rPr>
              <a:t>জন্মঃ</a:t>
            </a:r>
            <a:r>
              <a:rPr lang="en-US" sz="4000" b="1" kern="1200" dirty="0">
                <a:solidFill>
                  <a:schemeClr val="tx1"/>
                </a:solidFill>
                <a:latin typeface="NikoshBAN" panose="02000000000000000000" pitchFamily="2" charset="0"/>
                <a:cs typeface="NikoshBAN" panose="02000000000000000000" pitchFamily="2" charset="0"/>
              </a:rPr>
              <a:t> </a:t>
            </a:r>
            <a:r>
              <a:rPr lang="en-US" sz="3600" b="1" kern="1200" dirty="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a:solidFill>
                  <a:schemeClr val="tx1"/>
                </a:solidFill>
                <a:latin typeface="NikoshBAN" panose="02000000000000000000" pitchFamily="2" charset="0"/>
                <a:cs typeface="NikoshBAN" panose="02000000000000000000" pitchFamily="2" charset="0"/>
              </a:rPr>
              <a:t>১৯02 </a:t>
            </a:r>
            <a:r>
              <a:rPr lang="en-US" sz="2800" b="1" dirty="0" err="1">
                <a:solidFill>
                  <a:schemeClr val="tx1"/>
                </a:solidFill>
                <a:latin typeface="NikoshBAN" panose="02000000000000000000" pitchFamily="2" charset="0"/>
                <a:cs typeface="NikoshBAN" panose="02000000000000000000" pitchFamily="2" charset="0"/>
              </a:rPr>
              <a:t>সালে</a:t>
            </a:r>
            <a:r>
              <a:rPr lang="en-US" sz="2800" b="1" dirty="0">
                <a:solidFill>
                  <a:schemeClr val="tx1"/>
                </a:solidFill>
                <a:latin typeface="NikoshBAN" panose="02000000000000000000" pitchFamily="2" charset="0"/>
                <a:cs typeface="NikoshBAN" panose="02000000000000000000" pitchFamily="2" charset="0"/>
              </a:rPr>
              <a:t> 20 </a:t>
            </a:r>
            <a:r>
              <a:rPr lang="en-US" sz="2800" b="1" dirty="0" err="1">
                <a:solidFill>
                  <a:schemeClr val="tx1"/>
                </a:solidFill>
                <a:latin typeface="NikoshBAN" panose="02000000000000000000" pitchFamily="2" charset="0"/>
                <a:cs typeface="NikoshBAN" panose="02000000000000000000" pitchFamily="2" charset="0"/>
              </a:rPr>
              <a:t>জুলাই</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পশ্চিম</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বঙ্গের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বিহারে</a:t>
            </a:r>
            <a:r>
              <a:rPr lang="en-US" sz="2800" b="1" dirty="0">
                <a:solidFill>
                  <a:schemeClr val="tx1"/>
                </a:solidFill>
                <a:latin typeface="NikoshBAN" panose="02000000000000000000" pitchFamily="2" charset="0"/>
                <a:cs typeface="NikoshBAN" panose="02000000000000000000" pitchFamily="2" charset="0"/>
              </a:rPr>
              <a:t>।</a:t>
            </a:r>
            <a:endParaRPr lang="en-US" sz="28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7020046" y="3151193"/>
            <a:ext cx="3259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7030A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7156354" y="1563942"/>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endParaRPr lang="bn-BD" sz="3600" b="1"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600" b="1"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600" b="1" kern="1200" dirty="0">
                <a:solidFill>
                  <a:schemeClr val="tx1"/>
                </a:solidFill>
                <a:latin typeface="NikoshBAN" panose="02000000000000000000" pitchFamily="2" charset="0"/>
                <a:cs typeface="NikoshBAN" panose="02000000000000000000" pitchFamily="2" charset="0"/>
              </a:rPr>
              <a:t>সাহিত্যঃ</a:t>
            </a:r>
            <a:r>
              <a:rPr lang="bn-BD" sz="3600" kern="1200" dirty="0">
                <a:solidFill>
                  <a:schemeClr val="tx1"/>
                </a:solidFill>
                <a:latin typeface="NikoshBAN" panose="02000000000000000000" pitchFamily="2" charset="0"/>
                <a:cs typeface="NikoshBAN" panose="02000000000000000000" pitchFamily="2" charset="0"/>
              </a:rPr>
              <a:t> </a:t>
            </a: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kern="1200" dirty="0">
                <a:solidFill>
                  <a:schemeClr val="tx1"/>
                </a:solidFill>
                <a:latin typeface="NikoshBAN" panose="02000000000000000000" pitchFamily="2" charset="0"/>
                <a:cs typeface="NikoshBAN" panose="02000000000000000000" pitchFamily="2" charset="0"/>
              </a:rPr>
              <a:t> </a:t>
            </a:r>
            <a:r>
              <a:rPr lang="bn-BD" sz="3200" kern="1200" dirty="0">
                <a:solidFill>
                  <a:schemeClr val="tx1"/>
                </a:solidFill>
                <a:latin typeface="NikoshBAN" panose="02000000000000000000" pitchFamily="2" charset="0"/>
                <a:cs typeface="NikoshBAN" panose="02000000000000000000" pitchFamily="2" charset="0"/>
              </a:rPr>
              <a:t>কবিতা, উপন্যাস</a:t>
            </a:r>
          </a:p>
          <a:p>
            <a:pPr lvl="0" algn="ctr" defTabSz="1422400">
              <a:lnSpc>
                <a:spcPct val="70000"/>
              </a:lnSpc>
              <a:spcBef>
                <a:spcPct val="0"/>
              </a:spcBef>
              <a:spcAft>
                <a:spcPts val="0"/>
              </a:spcAft>
            </a:pPr>
            <a:r>
              <a:rPr lang="bn-BD" sz="3200" kern="1200" dirty="0">
                <a:solidFill>
                  <a:schemeClr val="tx1"/>
                </a:solidFill>
                <a:latin typeface="NikoshBAN" panose="02000000000000000000" pitchFamily="2" charset="0"/>
                <a:cs typeface="NikoshBAN" panose="02000000000000000000" pitchFamily="2" charset="0"/>
              </a:rPr>
              <a:t>শিশু সাহিত্য,ভ্রমন</a:t>
            </a:r>
          </a:p>
          <a:p>
            <a:pPr lvl="0" algn="ctr" defTabSz="1422400">
              <a:lnSpc>
                <a:spcPct val="70000"/>
              </a:lnSpc>
              <a:spcBef>
                <a:spcPct val="0"/>
              </a:spcBef>
              <a:spcAft>
                <a:spcPts val="0"/>
              </a:spcAft>
            </a:pPr>
            <a:r>
              <a:rPr lang="bn-BD" sz="3200" dirty="0">
                <a:solidFill>
                  <a:schemeClr val="tx1"/>
                </a:solidFill>
                <a:latin typeface="NikoshBAN" panose="02000000000000000000" pitchFamily="2" charset="0"/>
                <a:cs typeface="NikoshBAN" panose="02000000000000000000" pitchFamily="2" charset="0"/>
              </a:rPr>
              <a:t>কাহিনি</a:t>
            </a:r>
            <a:endParaRPr lang="bn-BD" sz="32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2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600" kern="1200" dirty="0">
              <a:solidFill>
                <a:schemeClr val="tx1"/>
              </a:solidFill>
              <a:latin typeface="NikoshBAN" panose="02000000000000000000" pitchFamily="2" charset="0"/>
              <a:cs typeface="NikoshBAN" panose="02000000000000000000" pitchFamily="2" charset="0"/>
            </a:endParaRPr>
          </a:p>
        </p:txBody>
      </p:sp>
      <p:sp>
        <p:nvSpPr>
          <p:cNvPr id="6" name="Freeform 5"/>
          <p:cNvSpPr/>
          <p:nvPr/>
        </p:nvSpPr>
        <p:spPr>
          <a:xfrm rot="2825820">
            <a:off x="6851977" y="3956562"/>
            <a:ext cx="322200"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rot="18852977">
            <a:off x="5419905" y="3931721"/>
            <a:ext cx="320187"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3358497" y="3976353"/>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3200" kern="1200" dirty="0">
                <a:solidFill>
                  <a:schemeClr val="tx1"/>
                </a:solidFill>
                <a:latin typeface="NikoshBAN" panose="02000000000000000000" pitchFamily="2" charset="0"/>
                <a:cs typeface="NikoshBAN" panose="02000000000000000000" pitchFamily="2" charset="0"/>
              </a:rPr>
              <a:t>   </a:t>
            </a:r>
            <a:r>
              <a:rPr lang="bn-BD" sz="4000" b="1" kern="1200" dirty="0">
                <a:solidFill>
                  <a:schemeClr val="tx1"/>
                </a:solidFill>
                <a:latin typeface="NikoshBAN" panose="02000000000000000000" pitchFamily="2" charset="0"/>
                <a:cs typeface="NikoshBAN" panose="02000000000000000000" pitchFamily="2" charset="0"/>
              </a:rPr>
              <a:t>রচনাঃ</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হৈচৈ,ছানাবড়া ,</a:t>
            </a:r>
          </a:p>
          <a:p>
            <a:pPr lvl="0" algn="ctr" defTabSz="1422400">
              <a:lnSpc>
                <a:spcPct val="90000"/>
              </a:lnSpc>
              <a:spcBef>
                <a:spcPct val="0"/>
              </a:spcBef>
              <a:spcAft>
                <a:spcPts val="0"/>
              </a:spcAft>
            </a:pPr>
            <a:r>
              <a:rPr lang="bn-BD" sz="3200" b="1" kern="1200" dirty="0">
                <a:solidFill>
                  <a:schemeClr val="tx1"/>
                </a:solidFill>
                <a:latin typeface="NikoshBAN" panose="02000000000000000000" pitchFamily="2" charset="0"/>
                <a:cs typeface="NikoshBAN" panose="02000000000000000000" pitchFamily="2" charset="0"/>
              </a:rPr>
              <a:t>কথা শেখা,বেড়ে </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মজা</a:t>
            </a:r>
            <a:endParaRPr lang="bn-BD" sz="3200" b="1" kern="1200" dirty="0">
              <a:solidFill>
                <a:schemeClr val="tx1"/>
              </a:solidFill>
              <a:latin typeface="NikoshBAN" panose="02000000000000000000" pitchFamily="2" charset="0"/>
              <a:cs typeface="NikoshBAN" panose="02000000000000000000" pitchFamily="2" charset="0"/>
            </a:endParaRPr>
          </a:p>
        </p:txBody>
      </p:sp>
      <p:sp>
        <p:nvSpPr>
          <p:cNvPr id="10" name="Freeform 9"/>
          <p:cNvSpPr/>
          <p:nvPr/>
        </p:nvSpPr>
        <p:spPr>
          <a:xfrm rot="1080000">
            <a:off x="5286612" y="3086475"/>
            <a:ext cx="330021"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3097391" y="1637831"/>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836" tIns="348636" rIns="334836" bIns="348636" numCol="1" spcCol="1270" anchor="ctr" anchorCtr="0">
            <a:noAutofit/>
          </a:bodyPr>
          <a:lstStyle/>
          <a:p>
            <a:pPr lvl="0" algn="ctr" defTabSz="1422400">
              <a:lnSpc>
                <a:spcPct val="70000"/>
              </a:lnSpc>
              <a:spcBef>
                <a:spcPct val="0"/>
              </a:spcBef>
              <a:spcAft>
                <a:spcPts val="0"/>
              </a:spcAft>
            </a:pPr>
            <a:r>
              <a:rPr lang="bn-BD" sz="4000" dirty="0">
                <a:solidFill>
                  <a:schemeClr val="tx1"/>
                </a:solidFill>
                <a:latin typeface="NikoshBAN" panose="02000000000000000000" pitchFamily="2" charset="0"/>
                <a:cs typeface="NikoshBAN" panose="02000000000000000000" pitchFamily="2" charset="0"/>
              </a:rPr>
              <a:t>  মৃত্যুঃ</a:t>
            </a:r>
          </a:p>
          <a:p>
            <a:pPr lvl="0" algn="ctr" defTabSz="1422400">
              <a:lnSpc>
                <a:spcPct val="70000"/>
              </a:lnSpc>
              <a:spcBef>
                <a:spcPct val="0"/>
              </a:spcBef>
              <a:spcAft>
                <a:spcPts val="0"/>
              </a:spcAft>
            </a:pPr>
            <a:r>
              <a:rPr lang="bn-BD" sz="3200" dirty="0">
                <a:solidFill>
                  <a:schemeClr val="tx1"/>
                </a:solidFill>
                <a:latin typeface="NikoshBAN" panose="02000000000000000000" pitchFamily="2" charset="0"/>
                <a:cs typeface="NikoshBAN" panose="02000000000000000000" pitchFamily="2" charset="0"/>
              </a:rPr>
              <a:t>১৯৫৭ সালে</a:t>
            </a:r>
          </a:p>
          <a:p>
            <a:pPr lvl="0" algn="ctr" defTabSz="1422400">
              <a:lnSpc>
                <a:spcPct val="70000"/>
              </a:lnSpc>
              <a:spcBef>
                <a:spcPct val="0"/>
              </a:spcBef>
              <a:spcAft>
                <a:spcPts val="0"/>
              </a:spcAft>
            </a:pPr>
            <a:r>
              <a:rPr lang="bn-BD" sz="3200" dirty="0">
                <a:solidFill>
                  <a:schemeClr val="tx1"/>
                </a:solidFill>
                <a:latin typeface="NikoshBAN" panose="02000000000000000000" pitchFamily="2" charset="0"/>
                <a:cs typeface="NikoshBAN" panose="02000000000000000000" pitchFamily="2" charset="0"/>
              </a:rPr>
              <a:t>২৫ ফেব্রুয়ারি</a:t>
            </a:r>
          </a:p>
        </p:txBody>
      </p:sp>
      <p:sp>
        <p:nvSpPr>
          <p:cNvPr id="12" name="TextBox 11"/>
          <p:cNvSpPr txBox="1"/>
          <p:nvPr/>
        </p:nvSpPr>
        <p:spPr>
          <a:xfrm>
            <a:off x="5427406" y="4442569"/>
            <a:ext cx="1610659" cy="523220"/>
          </a:xfrm>
          <a:prstGeom prst="rect">
            <a:avLst/>
          </a:prstGeom>
          <a:noFill/>
        </p:spPr>
        <p:txBody>
          <a:bodyPr wrap="square" rtlCol="0">
            <a:spAutoFit/>
          </a:bodyPr>
          <a:lstStyle/>
          <a:p>
            <a:pPr algn="ctr"/>
            <a:r>
              <a:rPr lang="bn-BD" sz="2800" b="1" dirty="0">
                <a:latin typeface="NikoshBAN" panose="02000000000000000000" pitchFamily="2" charset="0"/>
                <a:cs typeface="NikoshBAN" panose="02000000000000000000" pitchFamily="2" charset="0"/>
              </a:rPr>
              <a:t>সুনির্মল বসু</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1410913" y="705908"/>
            <a:ext cx="3159553" cy="783193"/>
          </a:xfrm>
          <a:prstGeom prst="roundRect">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কবি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পরিচিতি</a:t>
            </a:r>
            <a:r>
              <a:rPr lang="en-US" sz="4000" b="1" dirty="0">
                <a:latin typeface="NikoshBAN" panose="02000000000000000000" pitchFamily="2" charset="0"/>
                <a:cs typeface="NikoshBAN" panose="02000000000000000000" pitchFamily="2" charset="0"/>
              </a:rPr>
              <a:t>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285" y="2934169"/>
            <a:ext cx="1503781" cy="13818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Freeform 15"/>
          <p:cNvSpPr/>
          <p:nvPr/>
        </p:nvSpPr>
        <p:spPr>
          <a:xfrm>
            <a:off x="7245959" y="3905470"/>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r>
              <a:rPr lang="en-US" sz="3600" b="1" dirty="0" err="1">
                <a:solidFill>
                  <a:schemeClr val="tx1"/>
                </a:solidFill>
                <a:latin typeface="NikoshBAN" panose="02000000000000000000" pitchFamily="2" charset="0"/>
                <a:cs typeface="NikoshBAN" panose="02000000000000000000" pitchFamily="2" charset="0"/>
              </a:rPr>
              <a:t>পুরস্কারঃ</a:t>
            </a:r>
            <a:r>
              <a:rPr lang="bn-BD" sz="3600" kern="1200" dirty="0">
                <a:solidFill>
                  <a:schemeClr val="tx1"/>
                </a:solidFill>
                <a:latin typeface="NikoshBAN" panose="02000000000000000000" pitchFamily="2" charset="0"/>
                <a:cs typeface="NikoshBAN" panose="02000000000000000000" pitchFamily="2" charset="0"/>
              </a:rPr>
              <a:t> </a:t>
            </a: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kern="1200" dirty="0">
                <a:solidFill>
                  <a:schemeClr val="tx1"/>
                </a:solidFill>
                <a:latin typeface="NikoshBAN" panose="02000000000000000000" pitchFamily="2" charset="0"/>
                <a:cs typeface="NikoshBAN" panose="02000000000000000000" pitchFamily="2" charset="0"/>
              </a:rPr>
              <a:t> </a:t>
            </a:r>
            <a:r>
              <a:rPr lang="en-US" sz="2800" b="1" kern="1200" dirty="0">
                <a:solidFill>
                  <a:schemeClr val="tx1"/>
                </a:solidFill>
                <a:latin typeface="NikoshBAN" panose="02000000000000000000" pitchFamily="2" charset="0"/>
                <a:cs typeface="NikoshBAN" panose="02000000000000000000" pitchFamily="2" charset="0"/>
              </a:rPr>
              <a:t>১৯৫৬ </a:t>
            </a:r>
            <a:r>
              <a:rPr lang="en-US" sz="2800" b="1" kern="1200" dirty="0" err="1">
                <a:solidFill>
                  <a:schemeClr val="tx1"/>
                </a:solidFill>
                <a:latin typeface="NikoshBAN" panose="02000000000000000000" pitchFamily="2" charset="0"/>
                <a:cs typeface="NikoshBAN" panose="02000000000000000000" pitchFamily="2" charset="0"/>
              </a:rPr>
              <a:t>সালে</a:t>
            </a:r>
            <a:r>
              <a:rPr lang="en-US" sz="2800" b="1" kern="1200" dirty="0">
                <a:solidFill>
                  <a:schemeClr val="tx1"/>
                </a:solidFill>
                <a:latin typeface="NikoshBAN" panose="02000000000000000000" pitchFamily="2" charset="0"/>
                <a:cs typeface="NikoshBAN" panose="02000000000000000000" pitchFamily="2" charset="0"/>
              </a:rPr>
              <a:t> </a:t>
            </a:r>
            <a:r>
              <a:rPr lang="en-US" sz="2800" b="1" kern="1200" dirty="0" err="1">
                <a:solidFill>
                  <a:schemeClr val="tx1"/>
                </a:solidFill>
                <a:latin typeface="NikoshBAN" panose="02000000000000000000" pitchFamily="2" charset="0"/>
                <a:cs typeface="NikoshBAN" panose="02000000000000000000" pitchFamily="2" charset="0"/>
              </a:rPr>
              <a:t>তিনি</a:t>
            </a:r>
            <a:r>
              <a:rPr lang="en-US" sz="2800" b="1" kern="1200" dirty="0">
                <a:solidFill>
                  <a:schemeClr val="tx1"/>
                </a:solidFill>
                <a:latin typeface="NikoshBAN" panose="02000000000000000000" pitchFamily="2" charset="0"/>
                <a:cs typeface="NikoshBAN" panose="02000000000000000000" pitchFamily="2" charset="0"/>
              </a:rPr>
              <a:t> </a:t>
            </a:r>
          </a:p>
          <a:p>
            <a:pPr lvl="0" algn="ctr" defTabSz="1422400">
              <a:lnSpc>
                <a:spcPct val="70000"/>
              </a:lnSpc>
              <a:spcBef>
                <a:spcPct val="0"/>
              </a:spcBef>
              <a:spcAft>
                <a:spcPts val="0"/>
              </a:spcAft>
            </a:pPr>
            <a:r>
              <a:rPr lang="en-US" sz="2800" b="1" dirty="0" err="1">
                <a:solidFill>
                  <a:schemeClr val="tx1"/>
                </a:solidFill>
                <a:latin typeface="NikoshBAN" panose="02000000000000000000" pitchFamily="2" charset="0"/>
                <a:cs typeface="NikoshBAN" panose="02000000000000000000" pitchFamily="2" charset="0"/>
              </a:rPr>
              <a:t>ভুবনেশ্বরী</a:t>
            </a:r>
            <a:r>
              <a:rPr lang="en-US" sz="2800" b="1" dirty="0">
                <a:solidFill>
                  <a:schemeClr val="tx1"/>
                </a:solidFill>
                <a:latin typeface="NikoshBAN" panose="02000000000000000000" pitchFamily="2" charset="0"/>
                <a:cs typeface="NikoshBAN" panose="02000000000000000000" pitchFamily="2" charset="0"/>
              </a:rPr>
              <a:t> </a:t>
            </a:r>
          </a:p>
          <a:p>
            <a:pPr lvl="0" algn="ctr" defTabSz="1422400">
              <a:lnSpc>
                <a:spcPct val="70000"/>
              </a:lnSpc>
              <a:spcBef>
                <a:spcPct val="0"/>
              </a:spcBef>
              <a:spcAft>
                <a:spcPts val="0"/>
              </a:spcAft>
            </a:pPr>
            <a:r>
              <a:rPr lang="en-US" sz="2800" b="1" kern="1200" dirty="0" err="1">
                <a:solidFill>
                  <a:schemeClr val="tx1"/>
                </a:solidFill>
                <a:latin typeface="NikoshBAN" panose="02000000000000000000" pitchFamily="2" charset="0"/>
                <a:cs typeface="NikoshBAN" panose="02000000000000000000" pitchFamily="2" charset="0"/>
              </a:rPr>
              <a:t>পদক</a:t>
            </a:r>
            <a:r>
              <a:rPr lang="en-US" sz="2800" b="1" kern="1200" dirty="0">
                <a:solidFill>
                  <a:schemeClr val="tx1"/>
                </a:solidFill>
                <a:latin typeface="NikoshBAN" panose="02000000000000000000" pitchFamily="2" charset="0"/>
                <a:cs typeface="NikoshBAN" panose="02000000000000000000" pitchFamily="2" charset="0"/>
              </a:rPr>
              <a:t> </a:t>
            </a:r>
            <a:r>
              <a:rPr lang="en-US" sz="2800" b="1" kern="1200" dirty="0" err="1">
                <a:solidFill>
                  <a:schemeClr val="tx1"/>
                </a:solidFill>
                <a:latin typeface="NikoshBAN" panose="02000000000000000000" pitchFamily="2" charset="0"/>
                <a:cs typeface="NikoshBAN" panose="02000000000000000000" pitchFamily="2" charset="0"/>
              </a:rPr>
              <a:t>পান</a:t>
            </a:r>
            <a:endParaRPr lang="bn-BD" sz="3600" b="1" kern="1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4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arn(inVertical)">
                                      <p:cBhvr>
                                        <p:cTn id="52" dur="500"/>
                                        <p:tgtEl>
                                          <p:spTgt spid="5">
                                            <p:txEl>
                                              <p:pRg st="5" end="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barn(inVertical)">
                                      <p:cBhvr>
                                        <p:cTn id="55" dur="500"/>
                                        <p:tgtEl>
                                          <p:spTgt spid="5">
                                            <p:txEl>
                                              <p:pRg st="6" end="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barn(inVertical)">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3" end="3"/>
                                            </p:txEl>
                                          </p:spTgt>
                                        </p:tgtEl>
                                        <p:attrNameLst>
                                          <p:attrName>style.visibility</p:attrName>
                                        </p:attrNameLst>
                                      </p:cBhvr>
                                      <p:to>
                                        <p:strVal val="visible"/>
                                      </p:to>
                                    </p:set>
                                    <p:animEffect transition="in" filter="barn(inVertical)">
                                      <p:cBhvr>
                                        <p:cTn id="77" dur="500"/>
                                        <p:tgtEl>
                                          <p:spTgt spid="16">
                                            <p:txEl>
                                              <p:pRg st="3" end="3"/>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16">
                                            <p:txEl>
                                              <p:pRg st="4" end="4"/>
                                            </p:txEl>
                                          </p:spTgt>
                                        </p:tgtEl>
                                        <p:attrNameLst>
                                          <p:attrName>style.visibility</p:attrName>
                                        </p:attrNameLst>
                                      </p:cBhvr>
                                      <p:to>
                                        <p:strVal val="visible"/>
                                      </p:to>
                                    </p:set>
                                    <p:animEffect transition="in" filter="barn(inVertical)">
                                      <p:cBhvr>
                                        <p:cTn id="80" dur="500"/>
                                        <p:tgtEl>
                                          <p:spTgt spid="16">
                                            <p:txEl>
                                              <p:pRg st="4" end="4"/>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16">
                                            <p:txEl>
                                              <p:pRg st="5" end="5"/>
                                            </p:txEl>
                                          </p:spTgt>
                                        </p:tgtEl>
                                        <p:attrNameLst>
                                          <p:attrName>style.visibility</p:attrName>
                                        </p:attrNameLst>
                                      </p:cBhvr>
                                      <p:to>
                                        <p:strVal val="visible"/>
                                      </p:to>
                                    </p:set>
                                    <p:animEffect transition="in" filter="barn(inVertical)">
                                      <p:cBhvr>
                                        <p:cTn id="83" dur="500"/>
                                        <p:tgtEl>
                                          <p:spTgt spid="16">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9">
                                            <p:txEl>
                                              <p:pRg st="0" end="0"/>
                                            </p:txEl>
                                          </p:spTgt>
                                        </p:tgtEl>
                                        <p:attrNameLst>
                                          <p:attrName>style.visibility</p:attrName>
                                        </p:attrNameLst>
                                      </p:cBhvr>
                                      <p:to>
                                        <p:strVal val="visible"/>
                                      </p:to>
                                    </p:set>
                                    <p:anim calcmode="lin" valueType="num">
                                      <p:cBhvr additive="base">
                                        <p:cTn id="9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9">
                                            <p:txEl>
                                              <p:pRg st="1" end="1"/>
                                            </p:txEl>
                                          </p:spTgt>
                                        </p:tgtEl>
                                        <p:attrNameLst>
                                          <p:attrName>style.visibility</p:attrName>
                                        </p:attrNameLst>
                                      </p:cBhvr>
                                      <p:to>
                                        <p:strVal val="visible"/>
                                      </p:to>
                                    </p:set>
                                    <p:animEffect transition="in" filter="barn(inVertical)">
                                      <p:cBhvr>
                                        <p:cTn id="102" dur="500"/>
                                        <p:tgtEl>
                                          <p:spTgt spid="9">
                                            <p:txEl>
                                              <p:pRg st="1" end="1"/>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9">
                                            <p:txEl>
                                              <p:pRg st="2" end="2"/>
                                            </p:txEl>
                                          </p:spTgt>
                                        </p:tgtEl>
                                        <p:attrNameLst>
                                          <p:attrName>style.visibility</p:attrName>
                                        </p:attrNameLst>
                                      </p:cBhvr>
                                      <p:to>
                                        <p:strVal val="visible"/>
                                      </p:to>
                                    </p:set>
                                    <p:animEffect transition="in" filter="barn(inVertical)">
                                      <p:cBhvr>
                                        <p:cTn id="105" dur="500"/>
                                        <p:tgtEl>
                                          <p:spTgt spid="9">
                                            <p:txEl>
                                              <p:pRg st="2" end="2"/>
                                            </p:txEl>
                                          </p:spTgt>
                                        </p:tgtEl>
                                      </p:cBhvr>
                                    </p:animEffect>
                                  </p:childTnLst>
                                </p:cTn>
                              </p:par>
                              <p:par>
                                <p:cTn id="106" presetID="16" presetClass="entr" presetSubtype="21" fill="hold" nodeType="withEffect">
                                  <p:stCondLst>
                                    <p:cond delay="0"/>
                                  </p:stCondLst>
                                  <p:childTnLst>
                                    <p:set>
                                      <p:cBhvr>
                                        <p:cTn id="107" dur="1" fill="hold">
                                          <p:stCondLst>
                                            <p:cond delay="0"/>
                                          </p:stCondLst>
                                        </p:cTn>
                                        <p:tgtEl>
                                          <p:spTgt spid="9">
                                            <p:txEl>
                                              <p:pRg st="3" end="3"/>
                                            </p:txEl>
                                          </p:spTgt>
                                        </p:tgtEl>
                                        <p:attrNameLst>
                                          <p:attrName>style.visibility</p:attrName>
                                        </p:attrNameLst>
                                      </p:cBhvr>
                                      <p:to>
                                        <p:strVal val="visible"/>
                                      </p:to>
                                    </p:set>
                                    <p:animEffect transition="in" filter="barn(inVertical)">
                                      <p:cBhvr>
                                        <p:cTn id="108" dur="500"/>
                                        <p:tgtEl>
                                          <p:spTgt spid="9">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ppt_x"/>
                                          </p:val>
                                        </p:tav>
                                        <p:tav tm="100000">
                                          <p:val>
                                            <p:strVal val="#ppt_x"/>
                                          </p:val>
                                        </p:tav>
                                      </p:tavLst>
                                    </p:anim>
                                    <p:anim calcmode="lin" valueType="num">
                                      <p:cBhvr additive="base">
                                        <p:cTn id="114" dur="500" fill="hold"/>
                                        <p:tgtEl>
                                          <p:spTgt spid="1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1">
                                            <p:txEl>
                                              <p:pRg st="0" end="0"/>
                                            </p:txEl>
                                          </p:spTgt>
                                        </p:tgtEl>
                                        <p:attrNameLst>
                                          <p:attrName>style.visibility</p:attrName>
                                        </p:attrNameLst>
                                      </p:cBhvr>
                                      <p:to>
                                        <p:strVal val="visible"/>
                                      </p:to>
                                    </p:set>
                                    <p:anim calcmode="lin" valueType="num">
                                      <p:cBhvr additive="base">
                                        <p:cTn id="1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1" end="1"/>
                                            </p:txEl>
                                          </p:spTgt>
                                        </p:tgtEl>
                                        <p:attrNameLst>
                                          <p:attrName>style.visibility</p:attrName>
                                        </p:attrNameLst>
                                      </p:cBhvr>
                                      <p:to>
                                        <p:strVal val="visible"/>
                                      </p:to>
                                    </p:set>
                                    <p:animEffect transition="in" filter="barn(inVertical)">
                                      <p:cBhvr>
                                        <p:cTn id="127" dur="500"/>
                                        <p:tgtEl>
                                          <p:spTgt spid="11">
                                            <p:txEl>
                                              <p:pRg st="1" end="1"/>
                                            </p:txEl>
                                          </p:spTgt>
                                        </p:tgtEl>
                                      </p:cBhvr>
                                    </p:animEffect>
                                  </p:childTnLst>
                                </p:cTn>
                              </p:par>
                              <p:par>
                                <p:cTn id="128" presetID="16" presetClass="entr" presetSubtype="21" fill="hold" nodeType="withEffect">
                                  <p:stCondLst>
                                    <p:cond delay="0"/>
                                  </p:stCondLst>
                                  <p:childTnLst>
                                    <p:set>
                                      <p:cBhvr>
                                        <p:cTn id="129" dur="1" fill="hold">
                                          <p:stCondLst>
                                            <p:cond delay="0"/>
                                          </p:stCondLst>
                                        </p:cTn>
                                        <p:tgtEl>
                                          <p:spTgt spid="11">
                                            <p:txEl>
                                              <p:pRg st="2" end="2"/>
                                            </p:txEl>
                                          </p:spTgt>
                                        </p:tgtEl>
                                        <p:attrNameLst>
                                          <p:attrName>style.visibility</p:attrName>
                                        </p:attrNameLst>
                                      </p:cBhvr>
                                      <p:to>
                                        <p:strVal val="visible"/>
                                      </p:to>
                                    </p:set>
                                    <p:animEffect transition="in" filter="barn(inVertical)">
                                      <p:cBhvr>
                                        <p:cTn id="1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9938" y="711410"/>
            <a:ext cx="4864165" cy="1123678"/>
          </a:xfrm>
          <a:prstGeom prst="roundRect">
            <a:avLst/>
          </a:prstGeom>
          <a:noFill/>
          <a:ln w="28575">
            <a:solidFill>
              <a:srgbClr val="00B0F0"/>
            </a:solidFill>
          </a:ln>
        </p:spPr>
        <p:style>
          <a:lnRef idx="0">
            <a:schemeClr val="accent2"/>
          </a:lnRef>
          <a:fillRef idx="3">
            <a:schemeClr val="accent2"/>
          </a:fillRef>
          <a:effectRef idx="3">
            <a:schemeClr val="accent2"/>
          </a:effectRef>
          <a:fontRef idx="minor">
            <a:schemeClr val="lt1"/>
          </a:fontRef>
        </p:style>
        <p:txBody>
          <a:bodyPr wrap="square" lIns="91410" tIns="45705" rIns="91410" bIns="45705" rtlCol="0">
            <a:spAutoFit/>
          </a:bodyPr>
          <a:lstStyle/>
          <a:p>
            <a:pPr algn="ctr"/>
            <a:r>
              <a:rPr lang="bn-BD" sz="6000" b="1" dirty="0">
                <a:solidFill>
                  <a:prstClr val="black"/>
                </a:solidFill>
                <a:latin typeface="NikoshBAN" panose="02000000000000000000" pitchFamily="2" charset="0"/>
                <a:cs typeface="NikoshBAN" panose="02000000000000000000" pitchFamily="2" charset="0"/>
              </a:rPr>
              <a:t>একক কাজ</a:t>
            </a:r>
            <a:endParaRPr lang="en-US" sz="6000" b="1"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9398" y="2163271"/>
            <a:ext cx="2985247" cy="2236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761643" y="4567831"/>
            <a:ext cx="756072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Wingdings" pitchFamily="2" charset="2"/>
              <a:buChar char="v"/>
            </a:pPr>
            <a:r>
              <a:rPr lang="bn-BD" sz="4000" b="1" dirty="0">
                <a:latin typeface="NikoshBAN" panose="02000000000000000000" pitchFamily="2" charset="0"/>
                <a:cs typeface="NikoshBAN" panose="02000000000000000000" pitchFamily="2" charset="0"/>
              </a:rPr>
              <a:t>কবি</a:t>
            </a:r>
            <a:r>
              <a:rPr lang="bn-IN"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‘সুনির্মল বসু’ কোথায়  </a:t>
            </a:r>
            <a:r>
              <a:rPr lang="bn-IN" sz="4000" b="1" dirty="0">
                <a:latin typeface="NikoshBAN" panose="02000000000000000000" pitchFamily="2" charset="0"/>
                <a:cs typeface="NikoshBAN" panose="02000000000000000000" pitchFamily="2" charset="0"/>
              </a:rPr>
              <a:t>জন্মগ্রহণ করে</a:t>
            </a:r>
            <a:r>
              <a:rPr lang="bn-BD" sz="4000" b="1" dirty="0">
                <a:latin typeface="NikoshBAN" panose="02000000000000000000" pitchFamily="2" charset="0"/>
                <a:cs typeface="NikoshBAN" panose="02000000000000000000" pitchFamily="2" charset="0"/>
              </a:rPr>
              <a:t>ন? </a:t>
            </a:r>
            <a:endParaRPr lang="bn-IN" sz="40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AF6E969-2A67-40AC-90BE-F008FBA7D2CD}"/>
              </a:ext>
            </a:extLst>
          </p:cNvPr>
          <p:cNvSpPr txBox="1"/>
          <p:nvPr/>
        </p:nvSpPr>
        <p:spPr>
          <a:xfrm>
            <a:off x="761643" y="5444224"/>
            <a:ext cx="6752340" cy="707886"/>
          </a:xfrm>
          <a:prstGeom prst="rect">
            <a:avLst/>
          </a:prstGeom>
          <a:solidFill>
            <a:schemeClr val="accent2">
              <a:lumMod val="40000"/>
              <a:lumOff val="60000"/>
            </a:schemeClr>
          </a:solidFill>
        </p:spPr>
        <p:txBody>
          <a:bodyPr wrap="square" rtlCol="0">
            <a:spAutoFit/>
          </a:bodyPr>
          <a:lstStyle/>
          <a:p>
            <a:pPr marL="457200" indent="-457200">
              <a:buFont typeface="Wingdings" pitchFamily="2" charset="2"/>
              <a:buChar char="v"/>
            </a:pPr>
            <a:r>
              <a:rPr lang="en-US" sz="4000" b="1" dirty="0" err="1">
                <a:latin typeface="NikoshBAN" panose="02000000000000000000" pitchFamily="2" charset="0"/>
                <a:cs typeface="NikoshBAN" panose="02000000000000000000" pitchFamily="2" charset="0"/>
              </a:rPr>
              <a:t>তিনি</a:t>
            </a:r>
            <a:r>
              <a:rPr lang="en-US"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 কত খ্রিষ্টাব্দে মৃত্যুবরণ করেন</a:t>
            </a:r>
            <a:r>
              <a:rPr lang="en-US" sz="4000" b="1" dirty="0">
                <a:latin typeface="NikoshBAN" panose="02000000000000000000" pitchFamily="2" charset="0"/>
                <a:cs typeface="NikoshBAN" panose="02000000000000000000" pitchFamily="2" charset="0"/>
              </a:rPr>
              <a:t>?</a:t>
            </a:r>
            <a:endParaRPr lang="bn-BD" sz="40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08C24075-F9FA-4CB3-8B00-BC018E403D48}"/>
              </a:ext>
            </a:extLst>
          </p:cNvPr>
          <p:cNvSpPr txBox="1"/>
          <p:nvPr/>
        </p:nvSpPr>
        <p:spPr>
          <a:xfrm>
            <a:off x="8430269" y="4591846"/>
            <a:ext cx="3000088" cy="584775"/>
          </a:xfrm>
          <a:prstGeom prst="rect">
            <a:avLst/>
          </a:prstGeom>
          <a:solidFill>
            <a:schemeClr val="bg2">
              <a:lumMod val="90000"/>
            </a:schemeClr>
          </a:solidFill>
          <a:ln>
            <a:noFill/>
          </a:ln>
        </p:spPr>
        <p:txBody>
          <a:bodyPr wrap="square" rtlCol="0">
            <a:spAutoFit/>
          </a:bodyPr>
          <a:lstStyle/>
          <a:p>
            <a:r>
              <a:rPr lang="en-US" sz="3200" b="1" dirty="0" err="1">
                <a:latin typeface="NikoshBAN" panose="02000000000000000000" pitchFamily="2" charset="0"/>
                <a:cs typeface="NikoshBAN" panose="02000000000000000000" pitchFamily="2" charset="0"/>
              </a:rPr>
              <a:t>পশ্চিম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বঙ্গের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বিহারে</a:t>
            </a:r>
            <a:r>
              <a:rPr lang="en-US" sz="3200" b="1" dirty="0">
                <a:latin typeface="NikoshBAN" panose="02000000000000000000" pitchFamily="2" charset="0"/>
                <a:cs typeface="NikoshBAN" panose="02000000000000000000" pitchFamily="2" charset="0"/>
              </a:rPr>
              <a:t>।</a:t>
            </a:r>
            <a:endParaRPr lang="en-US" sz="3200" dirty="0"/>
          </a:p>
        </p:txBody>
      </p:sp>
      <p:sp>
        <p:nvSpPr>
          <p:cNvPr id="7" name="TextBox 6">
            <a:extLst>
              <a:ext uri="{FF2B5EF4-FFF2-40B4-BE49-F238E27FC236}">
                <a16:creationId xmlns:a16="http://schemas.microsoft.com/office/drawing/2014/main" id="{8F4B653D-73AF-481A-A3B9-EDF30374A441}"/>
              </a:ext>
            </a:extLst>
          </p:cNvPr>
          <p:cNvSpPr txBox="1"/>
          <p:nvPr/>
        </p:nvSpPr>
        <p:spPr>
          <a:xfrm>
            <a:off x="8608816" y="5444224"/>
            <a:ext cx="2231462" cy="646331"/>
          </a:xfrm>
          <a:prstGeom prst="rect">
            <a:avLst/>
          </a:prstGeom>
          <a:solidFill>
            <a:schemeClr val="accent2">
              <a:lumMod val="40000"/>
              <a:lumOff val="60000"/>
            </a:schemeClr>
          </a:solidFill>
          <a:ln>
            <a:noFill/>
          </a:ln>
        </p:spPr>
        <p:txBody>
          <a:bodyPr wrap="square" rtlCol="0">
            <a:spAutoFit/>
          </a:bodyPr>
          <a:lstStyle/>
          <a:p>
            <a:r>
              <a:rPr lang="bn-BD" sz="3600" dirty="0">
                <a:solidFill>
                  <a:schemeClr val="tx1"/>
                </a:solidFill>
                <a:latin typeface="NikoshBAN" panose="02000000000000000000" pitchFamily="2" charset="0"/>
                <a:cs typeface="NikoshBAN" panose="02000000000000000000" pitchFamily="2" charset="0"/>
              </a:rPr>
              <a:t>১৯৫৭ সালে</a:t>
            </a:r>
          </a:p>
        </p:txBody>
      </p:sp>
    </p:spTree>
    <p:extLst>
      <p:ext uri="{BB962C8B-B14F-4D97-AF65-F5344CB8AC3E}">
        <p14:creationId xmlns:p14="http://schemas.microsoft.com/office/powerpoint/2010/main" val="26744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55092" y="887103"/>
            <a:ext cx="5090613"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 </a:t>
            </a:r>
            <a:r>
              <a:rPr lang="bn-IN"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Oval 6"/>
          <p:cNvSpPr/>
          <p:nvPr/>
        </p:nvSpPr>
        <p:spPr>
          <a:xfrm>
            <a:off x="6536686" y="904055"/>
            <a:ext cx="4995080" cy="938391"/>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6028495" y="777922"/>
            <a:ext cx="181968" cy="5412328"/>
            <a:chOff x="6109646" y="1733827"/>
            <a:chExt cx="162749" cy="4921027"/>
          </a:xfrm>
          <a:solidFill>
            <a:srgbClr val="002060"/>
          </a:solidFill>
        </p:grpSpPr>
        <p:grpSp>
          <p:nvGrpSpPr>
            <p:cNvPr id="9" name="Group 8"/>
            <p:cNvGrpSpPr/>
            <p:nvPr/>
          </p:nvGrpSpPr>
          <p:grpSpPr>
            <a:xfrm>
              <a:off x="6109646" y="1733827"/>
              <a:ext cx="152249" cy="4851367"/>
              <a:chOff x="5780586" y="1458737"/>
              <a:chExt cx="195003" cy="5285842"/>
            </a:xfrm>
            <a:grpFill/>
          </p:grpSpPr>
          <p:cxnSp>
            <p:nvCxnSpPr>
              <p:cNvPr id="12" name="Straight Connector 11"/>
              <p:cNvCxnSpPr/>
              <p:nvPr/>
            </p:nvCxnSpPr>
            <p:spPr>
              <a:xfrm>
                <a:off x="5874911" y="1458737"/>
                <a:ext cx="0" cy="5285842"/>
              </a:xfrm>
              <a:prstGeom prst="line">
                <a:avLst/>
              </a:prstGeom>
              <a:grpFill/>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80586" y="22770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5975589" y="22503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0" name="Oval 9"/>
            <p:cNvSpPr/>
            <p:nvPr/>
          </p:nvSpPr>
          <p:spPr>
            <a:xfrm>
              <a:off x="6120146" y="1733827"/>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a:solidFill>
                  <a:srgbClr val="7030A0"/>
                </a:solidFill>
                <a:latin typeface="NikoshBAN" panose="02000000000000000000" pitchFamily="2" charset="0"/>
                <a:cs typeface="NikoshBAN" panose="02000000000000000000" pitchFamily="2" charset="0"/>
              </a:endParaRPr>
            </a:p>
          </p:txBody>
        </p:sp>
        <p:sp>
          <p:nvSpPr>
            <p:cNvPr id="11" name="Oval 10"/>
            <p:cNvSpPr/>
            <p:nvPr/>
          </p:nvSpPr>
          <p:spPr>
            <a:xfrm>
              <a:off x="6117673" y="6528959"/>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a:solidFill>
                  <a:srgbClr val="7030A0"/>
                </a:solidFill>
                <a:latin typeface="NikoshBAN" panose="02000000000000000000" pitchFamily="2" charset="0"/>
                <a:cs typeface="NikoshBAN" panose="02000000000000000000" pitchFamily="2" charset="0"/>
              </a:endParaRPr>
            </a:p>
          </p:txBody>
        </p:sp>
      </p:grpSp>
      <p:pic>
        <p:nvPicPr>
          <p:cNvPr id="3" name="Picture 2">
            <a:extLst>
              <a:ext uri="{FF2B5EF4-FFF2-40B4-BE49-F238E27FC236}">
                <a16:creationId xmlns:a16="http://schemas.microsoft.com/office/drawing/2014/main" id="{8301807D-AA54-42F9-969B-1C507E85D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722" y="1733117"/>
            <a:ext cx="4054834" cy="4029075"/>
          </a:xfrm>
          <a:prstGeom prst="rect">
            <a:avLst/>
          </a:prstGeom>
        </p:spPr>
      </p:pic>
      <p:pic>
        <p:nvPicPr>
          <p:cNvPr id="16" name="Picture 15">
            <a:extLst>
              <a:ext uri="{FF2B5EF4-FFF2-40B4-BE49-F238E27FC236}">
                <a16:creationId xmlns:a16="http://schemas.microsoft.com/office/drawing/2014/main" id="{A7850383-F76F-4BEB-ADFA-E10A63A74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902" y="1733117"/>
            <a:ext cx="4256376" cy="4029075"/>
          </a:xfrm>
          <a:prstGeom prst="rect">
            <a:avLst/>
          </a:prstGeom>
        </p:spPr>
      </p:pic>
    </p:spTree>
    <p:extLst>
      <p:ext uri="{BB962C8B-B14F-4D97-AF65-F5344CB8AC3E}">
        <p14:creationId xmlns:p14="http://schemas.microsoft.com/office/powerpoint/2010/main" val="416964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9683" y="617068"/>
            <a:ext cx="6537278" cy="707886"/>
          </a:xfrm>
          <a:prstGeom prst="rect">
            <a:avLst/>
          </a:prstGeom>
          <a:noFill/>
          <a:ln w="38100">
            <a:solidFill>
              <a:srgbClr val="00B0F0"/>
            </a:solidFill>
          </a:ln>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এসো</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bn-IN" sz="4000" b="1" dirty="0">
                <a:effectLst>
                  <a:outerShdw blurRad="38100" dist="38100" dir="2700000" algn="tl">
                    <a:srgbClr val="000000">
                      <a:alpha val="43137"/>
                    </a:srgbClr>
                  </a:outerShdw>
                </a:effectLst>
                <a:latin typeface="NikoshBAN" pitchFamily="2" charset="0"/>
                <a:cs typeface="NikoshBAN" pitchFamily="2" charset="0"/>
              </a:rPr>
              <a:t> নতুন </a:t>
            </a:r>
            <a:r>
              <a:rPr lang="en-US" sz="4000" b="1" dirty="0" err="1">
                <a:effectLst>
                  <a:outerShdw blurRad="38100" dist="38100" dir="2700000" algn="tl">
                    <a:srgbClr val="000000">
                      <a:alpha val="43137"/>
                    </a:srgbClr>
                  </a:outerShdw>
                </a:effectLst>
                <a:latin typeface="NikoshBAN" pitchFamily="2" charset="0"/>
                <a:cs typeface="NikoshBAN" pitchFamily="2" charset="0"/>
              </a:rPr>
              <a:t>শব্দার্থগুলোর</a:t>
            </a:r>
            <a:r>
              <a:rPr lang="en-US" sz="4000" b="1" dirty="0">
                <a:effectLst>
                  <a:outerShdw blurRad="38100" dist="38100" dir="2700000" algn="tl">
                    <a:srgbClr val="000000">
                      <a:alpha val="43137"/>
                    </a:srgbClr>
                  </a:outerShdw>
                </a:effectLst>
                <a:latin typeface="NikoshBAN" pitchFamily="2" charset="0"/>
                <a:cs typeface="NikoshBAN" pitchFamily="2" charset="0"/>
              </a:rPr>
              <a:t> অর্থ জেনে নেই</a:t>
            </a:r>
          </a:p>
        </p:txBody>
      </p:sp>
      <p:sp>
        <p:nvSpPr>
          <p:cNvPr id="3" name="Rectangle 2"/>
          <p:cNvSpPr/>
          <p:nvPr/>
        </p:nvSpPr>
        <p:spPr>
          <a:xfrm>
            <a:off x="789709" y="1467270"/>
            <a:ext cx="2171854"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শ্যাম বনানী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7" name="TextBox 6"/>
          <p:cNvSpPr txBox="1"/>
          <p:nvPr/>
        </p:nvSpPr>
        <p:spPr>
          <a:xfrm>
            <a:off x="7547212" y="2664283"/>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b="1" dirty="0">
                <a:ln w="0"/>
                <a:effectLst>
                  <a:outerShdw blurRad="38100" dist="19050" dir="2700000" algn="tl" rotWithShape="0">
                    <a:schemeClr val="dk1">
                      <a:alpha val="40000"/>
                    </a:schemeClr>
                  </a:outerShdw>
                </a:effectLst>
                <a:latin typeface="NikoshBAN" pitchFamily="2" charset="0"/>
                <a:cs typeface="NikoshBAN" pitchFamily="2" charset="0"/>
              </a:rPr>
              <a:t> ধর্মোপদেশ।</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ectangle 7"/>
          <p:cNvSpPr/>
          <p:nvPr/>
        </p:nvSpPr>
        <p:spPr>
          <a:xfrm>
            <a:off x="776060" y="3821372"/>
            <a:ext cx="2171855"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বিরাট </a:t>
            </a:r>
            <a:r>
              <a:rPr lang="bn-IN" sz="4400" dirty="0">
                <a:ln w="0">
                  <a:solidFill>
                    <a:schemeClr val="tx1"/>
                  </a:solidFill>
                </a:ln>
                <a:effectLst>
                  <a:outerShdw blurRad="38100" dist="19050" dir="2700000" algn="tl" rotWithShape="0">
                    <a:schemeClr val="dk1">
                      <a:alpha val="40000"/>
                    </a:schemeClr>
                  </a:outerShdw>
                </a:effectLst>
              </a:rPr>
              <a:t>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9" name="TextBox 8"/>
          <p:cNvSpPr txBox="1"/>
          <p:nvPr/>
        </p:nvSpPr>
        <p:spPr>
          <a:xfrm>
            <a:off x="7547212" y="3935637"/>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b="1" dirty="0">
                <a:ln w="0"/>
                <a:effectLst>
                  <a:outerShdw blurRad="38100" dist="19050" dir="2700000" algn="tl" rotWithShape="0">
                    <a:schemeClr val="dk1">
                      <a:alpha val="40000"/>
                    </a:schemeClr>
                  </a:outerShdw>
                </a:effectLst>
                <a:latin typeface="NikoshBAN" pitchFamily="2" charset="0"/>
                <a:cs typeface="NikoshBAN" pitchFamily="2" charset="0"/>
              </a:rPr>
              <a:t>বিশাল।</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7" name="TextBox 16"/>
          <p:cNvSpPr txBox="1"/>
          <p:nvPr/>
        </p:nvSpPr>
        <p:spPr>
          <a:xfrm>
            <a:off x="7547212" y="1392929"/>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dirty="0">
                <a:ln>
                  <a:solidFill>
                    <a:schemeClr val="tx1"/>
                  </a:solidFill>
                </a:ln>
                <a:latin typeface="NikoshBAN" panose="02000000000000000000" pitchFamily="2" charset="0"/>
                <a:cs typeface="NikoshBAN" panose="02000000000000000000" pitchFamily="2" charset="0"/>
              </a:rPr>
              <a:t>সবুজ বন </a:t>
            </a:r>
            <a:r>
              <a:rPr lang="bn-IN" sz="4000" b="1"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4000" b="1"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9" name="Rectangle 18"/>
          <p:cNvSpPr/>
          <p:nvPr/>
        </p:nvSpPr>
        <p:spPr>
          <a:xfrm>
            <a:off x="789708" y="2601927"/>
            <a:ext cx="2158207"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দীক্ষা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25" name="Rectangle 24"/>
          <p:cNvSpPr/>
          <p:nvPr/>
        </p:nvSpPr>
        <p:spPr>
          <a:xfrm>
            <a:off x="803355" y="5342140"/>
            <a:ext cx="2158208"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উদার      </a:t>
            </a:r>
            <a:r>
              <a:rPr lang="en-US" sz="4400" dirty="0">
                <a:ln w="0">
                  <a:solidFill>
                    <a:schemeClr val="tx1"/>
                  </a:solidFill>
                </a:ln>
                <a:effectLst>
                  <a:outerShdw blurRad="38100" dist="19050" dir="2700000" algn="tl" rotWithShape="0">
                    <a:schemeClr val="dk1">
                      <a:alpha val="40000"/>
                    </a:schemeClr>
                  </a:outerShdw>
                </a:effectLst>
              </a:rPr>
              <a:t> </a:t>
            </a:r>
            <a:r>
              <a:rPr lang="bn-IN" sz="4400" dirty="0">
                <a:ln w="0">
                  <a:solidFill>
                    <a:schemeClr val="tx1"/>
                  </a:solidFill>
                </a:ln>
                <a:effectLst>
                  <a:outerShdw blurRad="38100" dist="19050" dir="2700000" algn="tl" rotWithShape="0">
                    <a:schemeClr val="dk1">
                      <a:alpha val="40000"/>
                    </a:schemeClr>
                  </a:outerShdw>
                </a:effectLst>
              </a:rPr>
              <a:t>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12" name="TextBox 11"/>
          <p:cNvSpPr txBox="1"/>
          <p:nvPr/>
        </p:nvSpPr>
        <p:spPr>
          <a:xfrm>
            <a:off x="7547212" y="5403695"/>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b="1" dirty="0">
                <a:ln w="0"/>
                <a:effectLst>
                  <a:outerShdw blurRad="38100" dist="19050" dir="2700000" algn="tl" rotWithShape="0">
                    <a:schemeClr val="dk1">
                      <a:alpha val="40000"/>
                    </a:schemeClr>
                  </a:outerShdw>
                </a:effectLst>
                <a:latin typeface="NikoshBAN" pitchFamily="2" charset="0"/>
                <a:cs typeface="NikoshBAN" pitchFamily="2" charset="0"/>
              </a:rPr>
              <a:t>দানশীল ।</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24" y="1489979"/>
            <a:ext cx="2466975" cy="89963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24" y="2594516"/>
            <a:ext cx="2466975" cy="1085589"/>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108" y="5224024"/>
            <a:ext cx="2466975" cy="1005671"/>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4" y="3907030"/>
            <a:ext cx="2466975" cy="111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9184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7" grpId="0" animBg="1"/>
      <p:bldP spid="19" grpId="0" animBg="1"/>
      <p:bldP spid="25" grpId="0" animBg="1"/>
      <p:bldP spid="1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375</TotalTime>
  <Words>759</Words>
  <Application>Microsoft Office PowerPoint</Application>
  <PresentationFormat>Widescreen</PresentationFormat>
  <Paragraphs>157</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Garamond</vt:lpstr>
      <vt:lpstr>Nikosh</vt:lpstr>
      <vt:lpstr>NikoshBAN</vt:lpstr>
      <vt:lpstr>SutonnyMJ</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src</dc:creator>
  <cp:lastModifiedBy>src</cp:lastModifiedBy>
  <cp:revision>76</cp:revision>
  <dcterms:created xsi:type="dcterms:W3CDTF">2020-08-31T05:08:12Z</dcterms:created>
  <dcterms:modified xsi:type="dcterms:W3CDTF">2020-09-30T04:42:06Z</dcterms:modified>
</cp:coreProperties>
</file>