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84" r:id="rId3"/>
    <p:sldId id="281" r:id="rId4"/>
    <p:sldId id="282" r:id="rId5"/>
    <p:sldId id="283" r:id="rId6"/>
    <p:sldId id="285" r:id="rId7"/>
    <p:sldId id="286" r:id="rId8"/>
    <p:sldId id="287" r:id="rId9"/>
    <p:sldId id="288" r:id="rId10"/>
    <p:sldId id="289" r:id="rId11"/>
    <p:sldId id="290" r:id="rId12"/>
    <p:sldId id="291" r:id="rId13"/>
    <p:sldId id="29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474"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9/25/2020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9/25/2020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9/25/2020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9/25/2020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304800"/>
            <a:ext cx="3276600" cy="1066800"/>
          </a:xfrm>
        </p:spPr>
        <p:txBody>
          <a:bodyPr>
            <a:noAutofit/>
          </a:bodyPr>
          <a:lstStyle/>
          <a:p>
            <a:r>
              <a:rPr lang="en-US" sz="6600" kern="0" dirty="0" smtClean="0">
                <a:solidFill>
                  <a:srgbClr val="FF0000"/>
                </a:solidFill>
                <a:latin typeface="Kalpurush" pitchFamily="2" charset="0"/>
                <a:cs typeface="Kalpurush" pitchFamily="2" charset="0"/>
              </a:rPr>
              <a:t/>
            </a:r>
            <a:br>
              <a:rPr lang="en-US" sz="6600" kern="0" dirty="0" smtClean="0">
                <a:solidFill>
                  <a:srgbClr val="FF0000"/>
                </a:solidFill>
                <a:latin typeface="Kalpurush" pitchFamily="2" charset="0"/>
                <a:cs typeface="Kalpurush" pitchFamily="2" charset="0"/>
              </a:rPr>
            </a:br>
            <a:r>
              <a:rPr lang="bn-BD" sz="7200" kern="0" dirty="0" smtClean="0">
                <a:solidFill>
                  <a:srgbClr val="FF0000"/>
                </a:solidFill>
                <a:latin typeface="Kalpurush" pitchFamily="2" charset="0"/>
                <a:cs typeface="Kalpurush" pitchFamily="2" charset="0"/>
              </a:rPr>
              <a:t>স্বাগতম</a:t>
            </a:r>
            <a:endParaRPr lang="en-US" sz="7200" dirty="0">
              <a:latin typeface="Kalpurush" pitchFamily="2" charset="0"/>
              <a:cs typeface="Kalpurush" pitchFamily="2" charset="0"/>
            </a:endParaRPr>
          </a:p>
        </p:txBody>
      </p:sp>
      <p:sp>
        <p:nvSpPr>
          <p:cNvPr id="3" name="Text Placeholder 2"/>
          <p:cNvSpPr>
            <a:spLocks noGrp="1"/>
          </p:cNvSpPr>
          <p:nvPr>
            <p:ph type="body" idx="1"/>
          </p:nvPr>
        </p:nvSpPr>
        <p:spPr>
          <a:xfrm>
            <a:off x="533400" y="5791200"/>
            <a:ext cx="8183880" cy="634908"/>
          </a:xfrm>
        </p:spPr>
        <p:txBody>
          <a:bodyPr>
            <a:noAutofit/>
          </a:bodyPr>
          <a:lstStyle/>
          <a:p>
            <a:r>
              <a:rPr lang="bn-IN" sz="1600" dirty="0" smtClean="0">
                <a:latin typeface="Kalpurush" pitchFamily="2" charset="0"/>
                <a:cs typeface="Kalpurush" pitchFamily="2" charset="0"/>
              </a:rPr>
              <a:t>মোছাঃ নিলুফা ইয়াসমিন।প্রভাষক(ফিন্যান্স ব্যাংকিং ও বিমা),বিপিএটিসি স্কুল এন্ড কলেজ,সাভার,ঢাকা</a:t>
            </a:r>
            <a:r>
              <a:rPr lang="bn-IN" sz="2400" dirty="0" smtClean="0">
                <a:latin typeface="Kalpurush" pitchFamily="2" charset="0"/>
                <a:cs typeface="Kalpurush" pitchFamily="2" charset="0"/>
              </a:rPr>
              <a:t>। </a:t>
            </a:r>
            <a:endParaRPr lang="en-US" sz="2400" dirty="0">
              <a:latin typeface="Kalpurush" pitchFamily="2" charset="0"/>
              <a:cs typeface="Kalpurush" pitchFamily="2" charset="0"/>
            </a:endParaRPr>
          </a:p>
        </p:txBody>
      </p:sp>
      <p:pic>
        <p:nvPicPr>
          <p:cNvPr id="5" name="Picture 4" descr="flower.jpg"/>
          <p:cNvPicPr>
            <a:picLocks noChangeAspect="1"/>
          </p:cNvPicPr>
          <p:nvPr/>
        </p:nvPicPr>
        <p:blipFill>
          <a:blip r:embed="rId2"/>
          <a:stretch>
            <a:fillRect/>
          </a:stretch>
        </p:blipFill>
        <p:spPr>
          <a:xfrm>
            <a:off x="1752600" y="1600200"/>
            <a:ext cx="6477000" cy="3886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slide(fromBottom)">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3505200" cy="676656"/>
          </a:xfrm>
        </p:spPr>
        <p:txBody>
          <a:bodyPr>
            <a:normAutofit/>
          </a:bodyPr>
          <a:lstStyle/>
          <a:p>
            <a:r>
              <a:rPr lang="bn-IN" sz="2400" dirty="0" smtClean="0">
                <a:solidFill>
                  <a:srgbClr val="0070C0"/>
                </a:solidFill>
                <a:latin typeface="Kalpurush" pitchFamily="2" charset="0"/>
                <a:cs typeface="Kalpurush" pitchFamily="2" charset="0"/>
              </a:rPr>
              <a:t>নৈতিক ঝুঁকি(</a:t>
            </a:r>
            <a:r>
              <a:rPr lang="en-US" sz="2400" dirty="0" smtClean="0">
                <a:solidFill>
                  <a:srgbClr val="0070C0"/>
                </a:solidFill>
                <a:latin typeface="Kalpurush" pitchFamily="2" charset="0"/>
                <a:cs typeface="Kalpurush" pitchFamily="2" charset="0"/>
              </a:rPr>
              <a:t>Moral Risk):</a:t>
            </a:r>
            <a:endParaRPr lang="en-US" sz="2400" dirty="0">
              <a:solidFill>
                <a:srgbClr val="0070C0"/>
              </a:solidFill>
              <a:latin typeface="Kalpurush" pitchFamily="2" charset="0"/>
              <a:cs typeface="Kalpurush" pitchFamily="2" charset="0"/>
            </a:endParaRPr>
          </a:p>
        </p:txBody>
      </p:sp>
      <p:sp>
        <p:nvSpPr>
          <p:cNvPr id="3" name="Text Placeholder 2"/>
          <p:cNvSpPr>
            <a:spLocks noGrp="1"/>
          </p:cNvSpPr>
          <p:nvPr>
            <p:ph type="body" idx="1"/>
          </p:nvPr>
        </p:nvSpPr>
        <p:spPr>
          <a:xfrm>
            <a:off x="457200" y="5638800"/>
            <a:ext cx="8183880" cy="420624"/>
          </a:xfrm>
        </p:spPr>
        <p:txBody>
          <a:bodyPr/>
          <a:lstStyle/>
          <a:p>
            <a:r>
              <a:rPr lang="bn-IN" dirty="0" smtClean="0">
                <a:latin typeface="Kalpurush" pitchFamily="2" charset="0"/>
                <a:cs typeface="Kalpurush" pitchFamily="2" charset="0"/>
              </a:rPr>
              <a:t>মোছাঃ নিলুফা ইয়াসমিন।প্রভাষক(ফিন্যান্স ব্যাংকিং ও বিমা),বিপিএটিসি স্কুল এন্ড কলেজ,সাভার,ঢাকা</a:t>
            </a:r>
            <a:endParaRPr lang="en-US" dirty="0" smtClean="0"/>
          </a:p>
          <a:p>
            <a:endParaRPr lang="en-US" dirty="0"/>
          </a:p>
        </p:txBody>
      </p:sp>
      <p:sp>
        <p:nvSpPr>
          <p:cNvPr id="4" name="TextBox 3"/>
          <p:cNvSpPr txBox="1"/>
          <p:nvPr/>
        </p:nvSpPr>
        <p:spPr>
          <a:xfrm>
            <a:off x="381000" y="838200"/>
            <a:ext cx="8382000" cy="4524315"/>
          </a:xfrm>
          <a:prstGeom prst="rect">
            <a:avLst/>
          </a:prstGeom>
          <a:solidFill>
            <a:schemeClr val="accent3">
              <a:lumMod val="60000"/>
              <a:lumOff val="40000"/>
            </a:schemeClr>
          </a:solidFill>
        </p:spPr>
        <p:txBody>
          <a:bodyPr wrap="square" rtlCol="0">
            <a:spAutoFit/>
          </a:bodyPr>
          <a:lstStyle/>
          <a:p>
            <a:r>
              <a:rPr lang="bn-IN" sz="2400" dirty="0" smtClean="0">
                <a:solidFill>
                  <a:srgbClr val="FFFF00"/>
                </a:solidFill>
                <a:latin typeface="Kalpurush" pitchFamily="2" charset="0"/>
                <a:cs typeface="Kalpurush" pitchFamily="2" charset="0"/>
              </a:rPr>
              <a:t>১)স্বেচ্ছায় অগ্নিসংযোগঃ অনেক ক্ষেত্রে দেখা যায় যে বিমাগ্রহীতা অসততা অবলম্বন করে তার সম্পত্তিতে ইচ্ছাকৃতভাবে আগুন লাগায় ।যেমন-বাড়িতে রক্ষিত দামি আসবাবপত্র সরিয়ে আগুন লাগিয়ে দেয়া এবং বিমাকারীর নিকট বিমাদাবি করা।এক্ষেত্রে বিমাকারী প্রতিষ্ঠান পরীক্ষা করে যদি সঠিক তিথ্য না পায় তাহলে কোন ক্ষতিপূরণ দিতে বাধ্য থাকে না। </a:t>
            </a:r>
          </a:p>
          <a:p>
            <a:r>
              <a:rPr lang="bn-IN" sz="2400" dirty="0" smtClean="0">
                <a:solidFill>
                  <a:srgbClr val="FF0000"/>
                </a:solidFill>
                <a:latin typeface="Kalpurush" pitchFamily="2" charset="0"/>
                <a:cs typeface="Kalpurush" pitchFamily="2" charset="0"/>
              </a:rPr>
              <a:t>২)অবহেলা ও অসতর্কতাঃ বিমাগ্রহীতার অসতর্কতার ফলেও আগুন লেগে যেতে পারে।তাছাড়া অগ্নি নির্বাপক যন্ত্র না রাখা বা তার সঠিক যত্ন না নেয়া,কিংবা বিমার টাকা পাওয়ার জন্য আগুন নেভাতে অবহেলা ইত্যাদি কারণ এখানে উল্লেখযোগ্য।</a:t>
            </a:r>
          </a:p>
          <a:p>
            <a:r>
              <a:rPr lang="bn-IN" sz="2400" dirty="0" smtClean="0">
                <a:solidFill>
                  <a:schemeClr val="bg2">
                    <a:lumMod val="10000"/>
                  </a:schemeClr>
                </a:solidFill>
                <a:latin typeface="Kalpurush" pitchFamily="2" charset="0"/>
                <a:cs typeface="Kalpurush" pitchFamily="2" charset="0"/>
              </a:rPr>
              <a:t>৩)অন্যের দ্বারা অগ্নিসংযোগঃ অনেক ক্ষেত্রে শ্ত্রুতা করে বা ব্যবসায়িক প্রতিযোগীর দ্বারা আগুন দেওয়ার একটি ঝুঁকি থাকে।যদিও এতে বিমাগ্রহীতার হাত থাকে না তবুও যদি চুক্তিপত্রে না থাকে তাহলে বিমাদাবি পূরণ হবে না । </a:t>
            </a:r>
            <a:endParaRPr lang="en-US" sz="2400" dirty="0">
              <a:solidFill>
                <a:schemeClr val="bg2">
                  <a:lumMod val="10000"/>
                </a:schemeClr>
              </a:solidFill>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box(in)">
                                      <p:cBhvr>
                                        <p:cTn id="24" dur="500"/>
                                        <p:tgtEl>
                                          <p:spTgt spid="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diamond(in)">
                                      <p:cBhvr>
                                        <p:cTn id="29"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5943600" cy="676656"/>
          </a:xfrm>
        </p:spPr>
        <p:txBody>
          <a:bodyPr>
            <a:noAutofit/>
          </a:bodyPr>
          <a:lstStyle/>
          <a:p>
            <a:r>
              <a:rPr lang="bn-IN" sz="5400" dirty="0" smtClean="0">
                <a:solidFill>
                  <a:schemeClr val="accent2"/>
                </a:solidFill>
                <a:latin typeface="Kalpurush" pitchFamily="2" charset="0"/>
                <a:cs typeface="Kalpurush" pitchFamily="2" charset="0"/>
              </a:rPr>
              <a:t>মূল্যায়নঃ </a:t>
            </a:r>
            <a:endParaRPr lang="en-US" sz="5400" dirty="0">
              <a:solidFill>
                <a:schemeClr val="accent2"/>
              </a:solidFill>
              <a:latin typeface="Kalpurush" pitchFamily="2" charset="0"/>
              <a:cs typeface="Kalpurush" pitchFamily="2" charset="0"/>
            </a:endParaRPr>
          </a:p>
        </p:txBody>
      </p:sp>
      <p:sp>
        <p:nvSpPr>
          <p:cNvPr id="3" name="Text Placeholder 2"/>
          <p:cNvSpPr>
            <a:spLocks noGrp="1"/>
          </p:cNvSpPr>
          <p:nvPr>
            <p:ph type="body" idx="1"/>
          </p:nvPr>
        </p:nvSpPr>
        <p:spPr/>
        <p:txBody>
          <a:bodyPr/>
          <a:lstStyle/>
          <a:p>
            <a:r>
              <a:rPr lang="bn-IN" dirty="0" smtClean="0">
                <a:latin typeface="Kalpurush" pitchFamily="2" charset="0"/>
                <a:cs typeface="Kalpurush" pitchFamily="2" charset="0"/>
              </a:rPr>
              <a:t>মোছাঃ নিলুফা ইয়াসমিন।প্রভাষক(ফিন্যান্স ব্যাংকিং ও বিমা),বিপিএটিসি স্কুল এন্ড কলেজ,সাভার,ঢাকা</a:t>
            </a:r>
            <a:endParaRPr lang="en-US" dirty="0" smtClean="0"/>
          </a:p>
          <a:p>
            <a:endParaRPr lang="en-US" dirty="0"/>
          </a:p>
        </p:txBody>
      </p:sp>
      <p:sp>
        <p:nvSpPr>
          <p:cNvPr id="4" name="TextBox 3"/>
          <p:cNvSpPr txBox="1"/>
          <p:nvPr/>
        </p:nvSpPr>
        <p:spPr>
          <a:xfrm>
            <a:off x="609600" y="1066800"/>
            <a:ext cx="8077200" cy="3046988"/>
          </a:xfrm>
          <a:prstGeom prst="rect">
            <a:avLst/>
          </a:prstGeom>
          <a:solidFill>
            <a:schemeClr val="accent4">
              <a:lumMod val="60000"/>
              <a:lumOff val="40000"/>
            </a:schemeClr>
          </a:solidFill>
        </p:spPr>
        <p:txBody>
          <a:bodyPr wrap="square" rtlCol="0">
            <a:spAutoFit/>
          </a:bodyPr>
          <a:lstStyle/>
          <a:p>
            <a:pPr marL="457200" indent="-457200">
              <a:buFont typeface="Wingdings" pitchFamily="2" charset="2"/>
              <a:buChar char="v"/>
            </a:pPr>
            <a:r>
              <a:rPr lang="bn-IN" sz="3200" dirty="0" smtClean="0">
                <a:solidFill>
                  <a:srgbClr val="7030A0"/>
                </a:solidFill>
                <a:latin typeface="Kalpurush" pitchFamily="2" charset="0"/>
                <a:cs typeface="Kalpurush" pitchFamily="2" charset="0"/>
              </a:rPr>
              <a:t>অগ্নিজনিত ক্ষতি কাকে বলে?</a:t>
            </a:r>
          </a:p>
          <a:p>
            <a:pPr marL="457200" indent="-457200">
              <a:buFont typeface="Wingdings" pitchFamily="2" charset="2"/>
              <a:buChar char="v"/>
            </a:pPr>
            <a:r>
              <a:rPr lang="bn-IN" sz="3200" dirty="0" smtClean="0">
                <a:solidFill>
                  <a:schemeClr val="accent1">
                    <a:lumMod val="50000"/>
                  </a:schemeClr>
                </a:solidFill>
                <a:latin typeface="Kalpurush" pitchFamily="2" charset="0"/>
                <a:cs typeface="Kalpurush" pitchFamily="2" charset="0"/>
              </a:rPr>
              <a:t>অগ্নিজনিত ক্ষতির কারণ কি?</a:t>
            </a:r>
          </a:p>
          <a:p>
            <a:pPr marL="457200" indent="-457200">
              <a:buFont typeface="Wingdings" pitchFamily="2" charset="2"/>
              <a:buChar char="v"/>
            </a:pPr>
            <a:r>
              <a:rPr lang="bn-IN" sz="3200" dirty="0" smtClean="0">
                <a:solidFill>
                  <a:schemeClr val="tx2">
                    <a:lumMod val="10000"/>
                    <a:lumOff val="90000"/>
                  </a:schemeClr>
                </a:solidFill>
                <a:latin typeface="Kalpurush" pitchFamily="2" charset="0"/>
                <a:cs typeface="Kalpurush" pitchFamily="2" charset="0"/>
              </a:rPr>
              <a:t>প্রাকৃতিক ঝুঁকি বলতে কি বুঝ?</a:t>
            </a:r>
          </a:p>
          <a:p>
            <a:pPr marL="457200" indent="-457200">
              <a:buFont typeface="Wingdings" pitchFamily="2" charset="2"/>
              <a:buChar char="v"/>
            </a:pPr>
            <a:r>
              <a:rPr lang="bn-IN" sz="3200" dirty="0" smtClean="0">
                <a:latin typeface="Kalpurush" pitchFamily="2" charset="0"/>
                <a:cs typeface="Kalpurush" pitchFamily="2" charset="0"/>
              </a:rPr>
              <a:t>ত্রুটিপূর্ণ তাপ ব্যবস্থা এবং অগ্নি নির্বাপক যন্ত্রের অভাব বিষয় দুটি বুঝিয়ে বল।</a:t>
            </a:r>
          </a:p>
          <a:p>
            <a:pPr marL="457200" indent="-457200">
              <a:buFont typeface="Wingdings" pitchFamily="2" charset="2"/>
              <a:buChar char="v"/>
            </a:pPr>
            <a:r>
              <a:rPr lang="bn-IN" sz="3200" dirty="0" smtClean="0">
                <a:solidFill>
                  <a:srgbClr val="FF0000"/>
                </a:solidFill>
                <a:latin typeface="Kalpurush" pitchFamily="2" charset="0"/>
                <a:cs typeface="Kalpurush" pitchFamily="2" charset="0"/>
              </a:rPr>
              <a:t>নৈতিক ঝুঁকি কি কি ? </a:t>
            </a:r>
            <a:endParaRPr lang="en-US" sz="3200" dirty="0">
              <a:solidFill>
                <a:srgbClr val="FF0000"/>
              </a:solidFill>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checkerboard(across)">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box(in)">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diamond(in)">
                                      <p:cBhvr>
                                        <p:cTn id="23" dur="2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additive="base">
                                        <p:cTn id="28"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4">
                                            <p:txEl>
                                              <p:pRg st="4" end="4"/>
                                            </p:txEl>
                                          </p:spTgt>
                                        </p:tgtEl>
                                        <p:attrNameLst>
                                          <p:attrName>style.visibility</p:attrName>
                                        </p:attrNameLst>
                                      </p:cBhvr>
                                      <p:to>
                                        <p:strVal val="visible"/>
                                      </p:to>
                                    </p:set>
                                    <p:animEffect transition="in" filter="blinds(horizontal)">
                                      <p:cBhvr>
                                        <p:cTn id="34"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2209800" cy="676656"/>
          </a:xfrm>
        </p:spPr>
        <p:txBody>
          <a:bodyPr>
            <a:normAutofit/>
          </a:bodyPr>
          <a:lstStyle/>
          <a:p>
            <a:r>
              <a:rPr lang="bn-IN" sz="4000" dirty="0" smtClean="0">
                <a:solidFill>
                  <a:schemeClr val="accent1"/>
                </a:solidFill>
                <a:latin typeface="Kalpurush" pitchFamily="2" charset="0"/>
                <a:cs typeface="Kalpurush" pitchFamily="2" charset="0"/>
              </a:rPr>
              <a:t>বাড়ির কাজ</a:t>
            </a:r>
            <a:endParaRPr lang="en-US" sz="4000" dirty="0">
              <a:solidFill>
                <a:schemeClr val="accent1"/>
              </a:solidFill>
              <a:latin typeface="Kalpurush" pitchFamily="2" charset="0"/>
              <a:cs typeface="Kalpurush" pitchFamily="2" charset="0"/>
            </a:endParaRPr>
          </a:p>
        </p:txBody>
      </p:sp>
      <p:sp>
        <p:nvSpPr>
          <p:cNvPr id="3" name="Text Placeholder 2"/>
          <p:cNvSpPr>
            <a:spLocks noGrp="1"/>
          </p:cNvSpPr>
          <p:nvPr>
            <p:ph type="body" idx="1"/>
          </p:nvPr>
        </p:nvSpPr>
        <p:spPr>
          <a:xfrm>
            <a:off x="304800" y="5715000"/>
            <a:ext cx="8183880" cy="420624"/>
          </a:xfrm>
        </p:spPr>
        <p:txBody>
          <a:bodyPr/>
          <a:lstStyle/>
          <a:p>
            <a:r>
              <a:rPr lang="bn-IN" dirty="0" smtClean="0">
                <a:latin typeface="Kalpurush" pitchFamily="2" charset="0"/>
                <a:cs typeface="Kalpurush" pitchFamily="2" charset="0"/>
              </a:rPr>
              <a:t>মোছাঃ নিলুফা ইয়াসমিন।প্রভাষক(ফিন্যান্স ব্যাংকিং ও বিমা),বিপিএটিসি স্কুল এন্ড কলেজ,সাভার,ঢাকা</a:t>
            </a:r>
            <a:endParaRPr lang="en-US" dirty="0" smtClean="0"/>
          </a:p>
          <a:p>
            <a:endParaRPr lang="en-US" dirty="0"/>
          </a:p>
        </p:txBody>
      </p:sp>
      <p:sp>
        <p:nvSpPr>
          <p:cNvPr id="5" name="Right Arrow 4"/>
          <p:cNvSpPr/>
          <p:nvPr/>
        </p:nvSpPr>
        <p:spPr>
          <a:xfrm>
            <a:off x="533400" y="1066800"/>
            <a:ext cx="1447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133600" y="1143000"/>
            <a:ext cx="6858000" cy="584775"/>
          </a:xfrm>
          <a:prstGeom prst="rect">
            <a:avLst/>
          </a:prstGeom>
          <a:noFill/>
        </p:spPr>
        <p:txBody>
          <a:bodyPr wrap="square" rtlCol="0">
            <a:spAutoFit/>
          </a:bodyPr>
          <a:lstStyle/>
          <a:p>
            <a:r>
              <a:rPr lang="bn-IN"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Kalpurush" pitchFamily="2" charset="0"/>
                <a:cs typeface="Kalpurush" pitchFamily="2" charset="0"/>
              </a:rPr>
              <a:t>অগ্নিজনিত ঝুঁকি কি এবং এর প্রকারভেদ লিখ। </a:t>
            </a:r>
            <a:endPar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Kalpurush" pitchFamily="2" charset="0"/>
              <a:cs typeface="Kalpurush" pitchFamily="2" charset="0"/>
            </a:endParaRPr>
          </a:p>
        </p:txBody>
      </p:sp>
      <p:sp>
        <p:nvSpPr>
          <p:cNvPr id="7" name="Right Arrow 6"/>
          <p:cNvSpPr/>
          <p:nvPr/>
        </p:nvSpPr>
        <p:spPr>
          <a:xfrm>
            <a:off x="762000" y="2667000"/>
            <a:ext cx="1600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Kalpurush" pitchFamily="2" charset="0"/>
              <a:cs typeface="Kalpurush" pitchFamily="2" charset="0"/>
            </a:endParaRPr>
          </a:p>
        </p:txBody>
      </p:sp>
      <p:sp>
        <p:nvSpPr>
          <p:cNvPr id="8" name="TextBox 7"/>
          <p:cNvSpPr txBox="1"/>
          <p:nvPr/>
        </p:nvSpPr>
        <p:spPr>
          <a:xfrm>
            <a:off x="2362200" y="2667000"/>
            <a:ext cx="6400800" cy="1077218"/>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bn-IN"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Kalpurush" pitchFamily="2" charset="0"/>
                <a:cs typeface="Kalpurush" pitchFamily="2" charset="0"/>
              </a:rPr>
              <a:t>প্রাকৃতিক ও নৈতিক ঝুঁকির পার্থক্য আলোচনা কর। </a:t>
            </a:r>
            <a:endParaRPr lang="en-US"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Bottom)">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slide(fromBottom)">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checkerboard(across)">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7"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Thank you to everyone who supported our quiz night - St George's Childcare"/>
          <p:cNvSpPr>
            <a:spLocks noChangeAspect="1" noChangeArrowheads="1"/>
          </p:cNvSpPr>
          <p:nvPr/>
        </p:nvSpPr>
        <p:spPr bwMode="auto">
          <a:xfrm>
            <a:off x="155575" y="-784225"/>
            <a:ext cx="2790825" cy="16478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Thank you to everyone who supported our quiz night - St George's Childcare"/>
          <p:cNvSpPr>
            <a:spLocks noChangeAspect="1" noChangeArrowheads="1"/>
          </p:cNvSpPr>
          <p:nvPr/>
        </p:nvSpPr>
        <p:spPr bwMode="auto">
          <a:xfrm>
            <a:off x="155575" y="-784225"/>
            <a:ext cx="2790825" cy="16478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 name="Picture 3" descr="thank you pic.png"/>
          <p:cNvPicPr>
            <a:picLocks noChangeAspect="1"/>
          </p:cNvPicPr>
          <p:nvPr/>
        </p:nvPicPr>
        <p:blipFill>
          <a:blip r:embed="rId2"/>
          <a:stretch>
            <a:fillRect/>
          </a:stretch>
        </p:blipFill>
        <p:spPr>
          <a:xfrm>
            <a:off x="914401" y="1371600"/>
            <a:ext cx="6934200" cy="43434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457200"/>
            <a:ext cx="3276600" cy="457200"/>
          </a:xfrm>
        </p:spPr>
        <p:txBody>
          <a:bodyPr>
            <a:normAutofit/>
          </a:bodyPr>
          <a:lstStyle/>
          <a:p>
            <a:r>
              <a:rPr lang="bn-IN" sz="2400" dirty="0" smtClean="0">
                <a:solidFill>
                  <a:schemeClr val="accent4">
                    <a:lumMod val="75000"/>
                  </a:schemeClr>
                </a:solidFill>
                <a:latin typeface="Kalpurush" pitchFamily="2" charset="0"/>
                <a:cs typeface="Kalpurush" pitchFamily="2" charset="0"/>
              </a:rPr>
              <a:t>নিচের চিত্রগুলো লক্ষ কর </a:t>
            </a:r>
            <a:endParaRPr lang="en-US" sz="2400" dirty="0">
              <a:solidFill>
                <a:schemeClr val="accent4">
                  <a:lumMod val="75000"/>
                </a:schemeClr>
              </a:solidFill>
              <a:latin typeface="Kalpurush" pitchFamily="2" charset="0"/>
              <a:cs typeface="Kalpurush" pitchFamily="2" charset="0"/>
            </a:endParaRPr>
          </a:p>
        </p:txBody>
      </p:sp>
      <p:sp>
        <p:nvSpPr>
          <p:cNvPr id="3" name="Text Placeholder 2"/>
          <p:cNvSpPr>
            <a:spLocks noGrp="1"/>
          </p:cNvSpPr>
          <p:nvPr>
            <p:ph type="body" idx="1"/>
          </p:nvPr>
        </p:nvSpPr>
        <p:spPr>
          <a:xfrm>
            <a:off x="457200" y="6096000"/>
            <a:ext cx="8183880" cy="420624"/>
          </a:xfrm>
        </p:spPr>
        <p:txBody>
          <a:bodyPr/>
          <a:lstStyle/>
          <a:p>
            <a:r>
              <a:rPr lang="bn-IN" dirty="0" smtClean="0">
                <a:latin typeface="Kalpurush" pitchFamily="2" charset="0"/>
                <a:cs typeface="Kalpurush" pitchFamily="2" charset="0"/>
              </a:rPr>
              <a:t>মোছাঃ নিলুফা ইয়াসমিন।প্রভাষক(ফিন্যান্স ব্যাংকিং ও বিমা),বিপিএটিসি স্কুল এন্ড কলেজ,সাভার,ঢাকা</a:t>
            </a:r>
            <a:endParaRPr lang="en-US" dirty="0"/>
          </a:p>
        </p:txBody>
      </p:sp>
      <p:sp>
        <p:nvSpPr>
          <p:cNvPr id="4" name="TextBox 3"/>
          <p:cNvSpPr txBox="1"/>
          <p:nvPr/>
        </p:nvSpPr>
        <p:spPr>
          <a:xfrm>
            <a:off x="2309091" y="1662545"/>
            <a:ext cx="7102764" cy="369332"/>
          </a:xfrm>
          <a:prstGeom prst="rect">
            <a:avLst/>
          </a:prstGeom>
          <a:noFill/>
        </p:spPr>
        <p:txBody>
          <a:bodyPr wrap="square" rtlCol="0">
            <a:spAutoFit/>
          </a:bodyPr>
          <a:lstStyle/>
          <a:p>
            <a:endParaRPr lang="en-US" dirty="0"/>
          </a:p>
        </p:txBody>
      </p:sp>
      <p:pic>
        <p:nvPicPr>
          <p:cNvPr id="6" name="Picture 5" descr="download (15).jpg"/>
          <p:cNvPicPr>
            <a:picLocks noChangeAspect="1"/>
          </p:cNvPicPr>
          <p:nvPr/>
        </p:nvPicPr>
        <p:blipFill>
          <a:blip r:embed="rId2"/>
          <a:stretch>
            <a:fillRect/>
          </a:stretch>
        </p:blipFill>
        <p:spPr>
          <a:xfrm>
            <a:off x="381000" y="1600200"/>
            <a:ext cx="4114800" cy="2819400"/>
          </a:xfrm>
          <a:prstGeom prst="rect">
            <a:avLst/>
          </a:prstGeom>
        </p:spPr>
      </p:pic>
      <p:pic>
        <p:nvPicPr>
          <p:cNvPr id="7" name="Picture 6" descr="thumbnailimage.img.f9692d85bfeb1f2a8b43bf2cc4d5a190656b5.jpg"/>
          <p:cNvPicPr>
            <a:picLocks noChangeAspect="1"/>
          </p:cNvPicPr>
          <p:nvPr/>
        </p:nvPicPr>
        <p:blipFill>
          <a:blip r:embed="rId3"/>
          <a:stretch>
            <a:fillRect/>
          </a:stretch>
        </p:blipFill>
        <p:spPr>
          <a:xfrm>
            <a:off x="4495800" y="2743200"/>
            <a:ext cx="4333875" cy="28892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lide(fromBottom)">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44" y="381000"/>
            <a:ext cx="8183880" cy="685800"/>
          </a:xfrm>
        </p:spPr>
        <p:txBody>
          <a:bodyPr>
            <a:normAutofit/>
          </a:bodyPr>
          <a:lstStyle/>
          <a:p>
            <a:r>
              <a:rPr lang="bn-IN" sz="2800" dirty="0" smtClean="0">
                <a:latin typeface="Kalpurush" pitchFamily="2" charset="0"/>
                <a:cs typeface="Kalpurush" pitchFamily="2" charset="0"/>
              </a:rPr>
              <a:t>      </a:t>
            </a:r>
            <a:endParaRPr lang="en-US" sz="2800" dirty="0">
              <a:latin typeface="Kalpurush" pitchFamily="2" charset="0"/>
              <a:cs typeface="Kalpurush" pitchFamily="2" charset="0"/>
            </a:endParaRPr>
          </a:p>
        </p:txBody>
      </p:sp>
      <p:sp>
        <p:nvSpPr>
          <p:cNvPr id="3" name="Text Placeholder 2"/>
          <p:cNvSpPr>
            <a:spLocks noGrp="1"/>
          </p:cNvSpPr>
          <p:nvPr>
            <p:ph type="body" idx="1"/>
          </p:nvPr>
        </p:nvSpPr>
        <p:spPr>
          <a:xfrm>
            <a:off x="381000" y="6172200"/>
            <a:ext cx="8183880" cy="420624"/>
          </a:xfrm>
        </p:spPr>
        <p:txBody>
          <a:bodyPr>
            <a:normAutofit fontScale="92500" lnSpcReduction="10000"/>
          </a:bodyPr>
          <a:lstStyle/>
          <a:p>
            <a:r>
              <a:rPr lang="bn-IN" dirty="0" smtClean="0">
                <a:latin typeface="Kalpurush" pitchFamily="2" charset="0"/>
                <a:cs typeface="Kalpurush" pitchFamily="2" charset="0"/>
              </a:rPr>
              <a:t>মোছাঃ নিলুফা ইয়াসমিন।প্রভাষক(ফিন্যান্স ব্যাংকিং ও বিমা),বিপিএটিসি স্কুল এন্ড কলেজ,সাভার,ঢাকা</a:t>
            </a:r>
            <a:r>
              <a:rPr lang="bn-IN" sz="2800" dirty="0" smtClean="0">
                <a:latin typeface="Kalpurush" pitchFamily="2" charset="0"/>
                <a:cs typeface="Kalpurush" pitchFamily="2" charset="0"/>
              </a:rPr>
              <a:t>। </a:t>
            </a:r>
            <a:endParaRPr lang="en-US" sz="2800" dirty="0" smtClean="0">
              <a:latin typeface="Kalpurush" pitchFamily="2" charset="0"/>
              <a:cs typeface="Kalpurush" pitchFamily="2" charset="0"/>
            </a:endParaRPr>
          </a:p>
          <a:p>
            <a:endParaRPr lang="en-US" dirty="0"/>
          </a:p>
        </p:txBody>
      </p:sp>
      <p:sp>
        <p:nvSpPr>
          <p:cNvPr id="4" name="Rectangle 3"/>
          <p:cNvSpPr/>
          <p:nvPr/>
        </p:nvSpPr>
        <p:spPr>
          <a:xfrm>
            <a:off x="1143000" y="685800"/>
            <a:ext cx="2720617" cy="646331"/>
          </a:xfrm>
          <a:prstGeom prst="rect">
            <a:avLst/>
          </a:prstGeom>
        </p:spPr>
        <p:txBody>
          <a:bodyPr wrap="none">
            <a:spAutoFit/>
          </a:bodyPr>
          <a:lstStyle/>
          <a:p>
            <a:r>
              <a:rPr lang="bn-IN" sz="3600" b="1" dirty="0" smtClean="0">
                <a:solidFill>
                  <a:srgbClr val="FF0000"/>
                </a:solidFill>
                <a:latin typeface="Kalpurush" pitchFamily="2" charset="0"/>
                <a:cs typeface="Kalpurush" pitchFamily="2" charset="0"/>
              </a:rPr>
              <a:t>শিক্ষক পরিচিতি</a:t>
            </a:r>
            <a:endParaRPr lang="en-US" sz="3600" dirty="0"/>
          </a:p>
        </p:txBody>
      </p:sp>
      <p:pic>
        <p:nvPicPr>
          <p:cNvPr id="5" name="Picture 4" descr="20161227_161319.jpg"/>
          <p:cNvPicPr>
            <a:picLocks noChangeAspect="1" noChangeArrowheads="1"/>
          </p:cNvPicPr>
          <p:nvPr/>
        </p:nvPicPr>
        <p:blipFill>
          <a:blip r:embed="rId2"/>
          <a:srcRect/>
          <a:stretch>
            <a:fillRect/>
          </a:stretch>
        </p:blipFill>
        <p:spPr bwMode="auto">
          <a:xfrm>
            <a:off x="4267200" y="457200"/>
            <a:ext cx="4876800" cy="5105400"/>
          </a:xfrm>
          <a:prstGeom prst="rect">
            <a:avLst/>
          </a:prstGeom>
          <a:noFill/>
        </p:spPr>
      </p:pic>
      <p:sp>
        <p:nvSpPr>
          <p:cNvPr id="6" name="Rectangle 5"/>
          <p:cNvSpPr>
            <a:spLocks noChangeArrowheads="1"/>
          </p:cNvSpPr>
          <p:nvPr/>
        </p:nvSpPr>
        <p:spPr bwMode="auto">
          <a:xfrm>
            <a:off x="228600" y="1752600"/>
            <a:ext cx="4267200" cy="3447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4"/>
                </a:solidFill>
                <a:effectLst/>
                <a:latin typeface="Arial" pitchFamily="34" charset="0"/>
                <a:cs typeface="Arial" pitchFamily="34" charset="0"/>
              </a:rPr>
              <a:t>  </a:t>
            </a:r>
            <a:r>
              <a:rPr kumimoji="0" lang="en-US" sz="63700" b="0" i="0" u="none" strike="noStrike" cap="none" normalizeH="0" baseline="0" dirty="0" smtClean="0">
                <a:ln>
                  <a:noFill/>
                </a:ln>
                <a:solidFill>
                  <a:schemeClr val="accent4"/>
                </a:solidFill>
                <a:effectLst/>
                <a:latin typeface="Arial" pitchFamily="34" charset="0"/>
                <a:cs typeface="Arial" pitchFamily="34" charset="0"/>
              </a:rPr>
              <a:t/>
            </a:r>
            <a:br>
              <a:rPr kumimoji="0" lang="en-US" sz="63700" b="0" i="0" u="none" strike="noStrike" cap="none" normalizeH="0" baseline="0" dirty="0" smtClean="0">
                <a:ln>
                  <a:noFill/>
                </a:ln>
                <a:solidFill>
                  <a:schemeClr val="accent4"/>
                </a:solidFill>
                <a:effectLst/>
                <a:latin typeface="Arial" pitchFamily="34" charset="0"/>
                <a:cs typeface="Arial" pitchFamily="34" charset="0"/>
              </a:rPr>
            </a:br>
            <a:endParaRPr kumimoji="0" lang="en-US" sz="2000" b="0" i="0" u="none" strike="noStrike" cap="none" normalizeH="0" baseline="0" dirty="0" smtClean="0">
              <a:ln>
                <a:noFill/>
              </a:ln>
              <a:solidFill>
                <a:schemeClr val="accent4"/>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accent4"/>
                </a:solidFill>
                <a:effectLst/>
                <a:latin typeface="Arial" pitchFamily="34" charset="0"/>
                <a:cs typeface="Arial" pitchFamily="34" charset="0"/>
              </a:rPr>
              <a:t/>
            </a:r>
            <a:br>
              <a:rPr kumimoji="0" lang="en-US" sz="2000" b="0" i="0" u="none" strike="noStrike" cap="none" normalizeH="0" baseline="0" dirty="0" smtClean="0">
                <a:ln>
                  <a:noFill/>
                </a:ln>
                <a:solidFill>
                  <a:schemeClr val="accent4"/>
                </a:solidFill>
                <a:effectLst/>
                <a:latin typeface="Arial" pitchFamily="34" charset="0"/>
                <a:cs typeface="Arial" pitchFamily="34" charset="0"/>
              </a:rPr>
            </a:br>
            <a:endParaRPr kumimoji="0" lang="en-US" sz="2000" b="0" i="0" u="none" strike="noStrike" cap="none" normalizeH="0" baseline="0" dirty="0" smtClean="0">
              <a:ln>
                <a:noFill/>
              </a:ln>
              <a:solidFill>
                <a:schemeClr val="accent4"/>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sz="2800" b="1" i="0" u="none" strike="noStrike" cap="none" normalizeH="0" baseline="0" dirty="0" smtClean="0">
                <a:ln>
                  <a:noFill/>
                </a:ln>
                <a:solidFill>
                  <a:schemeClr val="accent4"/>
                </a:solidFill>
                <a:effectLst/>
                <a:latin typeface="Kalpurush" pitchFamily="2" charset="0"/>
                <a:cs typeface="Kalpurush" pitchFamily="2" charset="0"/>
              </a:rPr>
              <a:t>মোছাঃ নিলুফা ইয়াসমিন</a:t>
            </a:r>
            <a:r>
              <a:rPr kumimoji="0" lang="en-US" sz="2800" b="1" i="0" u="none" strike="noStrike" cap="none" normalizeH="0" baseline="0" dirty="0" smtClean="0">
                <a:ln>
                  <a:noFill/>
                </a:ln>
                <a:solidFill>
                  <a:schemeClr val="accent4"/>
                </a:solidFill>
                <a:effectLst/>
                <a:latin typeface="Kalpurush" pitchFamily="2" charset="0"/>
                <a:cs typeface="Kalpurush" pitchFamily="2" charset="0"/>
              </a:rPr>
              <a:t> </a:t>
            </a:r>
            <a:endParaRPr kumimoji="0" lang="en-US" sz="900" b="0" i="0" u="none" strike="noStrike" cap="none" normalizeH="0" baseline="0" dirty="0" smtClean="0">
              <a:ln>
                <a:noFill/>
              </a:ln>
              <a:solidFill>
                <a:schemeClr val="accent4"/>
              </a:solidFill>
              <a:effectLst/>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sz="2800" b="1" i="0" u="none" strike="noStrike" cap="none" normalizeH="0" baseline="0" dirty="0" smtClean="0">
                <a:ln>
                  <a:noFill/>
                </a:ln>
                <a:solidFill>
                  <a:schemeClr val="accent4"/>
                </a:solidFill>
                <a:effectLst/>
                <a:latin typeface="Kalpurush" pitchFamily="2" charset="0"/>
                <a:cs typeface="Kalpurush" pitchFamily="2" charset="0"/>
              </a:rPr>
              <a:t>প্রভাষক </a:t>
            </a:r>
            <a:r>
              <a:rPr kumimoji="0" lang="en-US" sz="2800" b="1" i="0" u="none" strike="noStrike" cap="none" normalizeH="0" baseline="0" dirty="0" smtClean="0">
                <a:ln>
                  <a:noFill/>
                </a:ln>
                <a:solidFill>
                  <a:schemeClr val="accent4"/>
                </a:solidFill>
                <a:effectLst/>
                <a:latin typeface="Kalpurush" pitchFamily="2" charset="0"/>
                <a:cs typeface="Kalpurush" pitchFamily="2" charset="0"/>
              </a:rPr>
              <a:t>(</a:t>
            </a:r>
            <a:r>
              <a:rPr kumimoji="0" lang="bn-IN" sz="2800" b="1" i="0" u="none" strike="noStrike" cap="none" normalizeH="0" baseline="0" dirty="0" smtClean="0">
                <a:ln>
                  <a:noFill/>
                </a:ln>
                <a:solidFill>
                  <a:schemeClr val="accent4"/>
                </a:solidFill>
                <a:effectLst/>
                <a:latin typeface="Kalpurush" pitchFamily="2" charset="0"/>
                <a:cs typeface="Kalpurush" pitchFamily="2" charset="0"/>
              </a:rPr>
              <a:t>ফিন্যান্স ব্যাংকিং ও বিমা</a:t>
            </a:r>
            <a:r>
              <a:rPr kumimoji="0" lang="en-US" sz="2800" b="1" i="0" u="none" strike="noStrike" cap="none" normalizeH="0" baseline="0" dirty="0" smtClean="0">
                <a:ln>
                  <a:noFill/>
                </a:ln>
                <a:solidFill>
                  <a:schemeClr val="accent4"/>
                </a:solidFill>
                <a:effectLst/>
                <a:latin typeface="Kalpurush" pitchFamily="2" charset="0"/>
                <a:cs typeface="Kalpurush" pitchFamily="2" charset="0"/>
              </a:rPr>
              <a:t>)</a:t>
            </a:r>
            <a:endParaRPr kumimoji="0" lang="en-US" sz="900" b="0" i="0" u="none" strike="noStrike" cap="none" normalizeH="0" baseline="0" dirty="0" smtClean="0">
              <a:ln>
                <a:noFill/>
              </a:ln>
              <a:solidFill>
                <a:schemeClr val="accent4"/>
              </a:solidFill>
              <a:effectLst/>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sz="2800" b="1" i="0" u="none" strike="noStrike" cap="none" normalizeH="0" baseline="0" dirty="0" smtClean="0">
                <a:ln>
                  <a:noFill/>
                </a:ln>
                <a:solidFill>
                  <a:schemeClr val="accent4"/>
                </a:solidFill>
                <a:effectLst/>
                <a:latin typeface="Kalpurush" pitchFamily="2" charset="0"/>
                <a:cs typeface="Kalpurush" pitchFamily="2" charset="0"/>
              </a:rPr>
              <a:t>বিপিএটিসি স্কুল এন্ড কলেজ</a:t>
            </a:r>
            <a:r>
              <a:rPr kumimoji="0" lang="en-US" sz="2800" b="1" i="0" u="none" strike="noStrike" cap="none" normalizeH="0" baseline="0" dirty="0" smtClean="0">
                <a:ln>
                  <a:noFill/>
                </a:ln>
                <a:solidFill>
                  <a:schemeClr val="accent4"/>
                </a:solidFill>
                <a:effectLst/>
                <a:latin typeface="Kalpurush" pitchFamily="2" charset="0"/>
                <a:cs typeface="Kalpurush" pitchFamily="2" charset="0"/>
              </a:rPr>
              <a:t> </a:t>
            </a:r>
            <a:endParaRPr kumimoji="0" lang="en-US" sz="900" b="0" i="0" u="none" strike="noStrike" cap="none" normalizeH="0" baseline="0" dirty="0" smtClean="0">
              <a:ln>
                <a:noFill/>
              </a:ln>
              <a:solidFill>
                <a:schemeClr val="accent4"/>
              </a:solidFill>
              <a:effectLst/>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sz="2800" b="1" i="0" u="none" strike="noStrike" cap="none" normalizeH="0" baseline="0" dirty="0" smtClean="0">
                <a:ln>
                  <a:noFill/>
                </a:ln>
                <a:solidFill>
                  <a:schemeClr val="accent4"/>
                </a:solidFill>
                <a:effectLst/>
                <a:latin typeface="Kalpurush" pitchFamily="2" charset="0"/>
                <a:cs typeface="Kalpurush" pitchFamily="2" charset="0"/>
              </a:rPr>
              <a:t>সাভার</a:t>
            </a:r>
            <a:r>
              <a:rPr kumimoji="0" lang="en-US" sz="2800" b="1" i="0" u="none" strike="noStrike" cap="none" normalizeH="0" baseline="0" dirty="0" smtClean="0">
                <a:ln>
                  <a:noFill/>
                </a:ln>
                <a:solidFill>
                  <a:schemeClr val="accent4"/>
                </a:solidFill>
                <a:effectLst/>
                <a:latin typeface="Kalpurush" pitchFamily="2" charset="0"/>
                <a:cs typeface="Kalpurush" pitchFamily="2" charset="0"/>
              </a:rPr>
              <a:t>,</a:t>
            </a:r>
            <a:r>
              <a:rPr kumimoji="0" lang="bn-IN" sz="2800" b="1" i="0" u="none" strike="noStrike" cap="none" normalizeH="0" baseline="0" dirty="0" smtClean="0">
                <a:ln>
                  <a:noFill/>
                </a:ln>
                <a:solidFill>
                  <a:schemeClr val="accent4"/>
                </a:solidFill>
                <a:effectLst/>
                <a:latin typeface="Kalpurush" pitchFamily="2" charset="0"/>
                <a:cs typeface="Kalpurush" pitchFamily="2" charset="0"/>
              </a:rPr>
              <a:t>ঢাকা।</a:t>
            </a:r>
            <a:r>
              <a:rPr kumimoji="0" lang="en-US" sz="2800" b="1" i="0" u="none" strike="noStrike" cap="none" normalizeH="0" baseline="0" dirty="0" smtClean="0">
                <a:ln>
                  <a:noFill/>
                </a:ln>
                <a:solidFill>
                  <a:schemeClr val="accent4"/>
                </a:solidFill>
                <a:effectLst/>
                <a:latin typeface="Kalpurush" pitchFamily="2" charset="0"/>
                <a:cs typeface="Kalpurush" pitchFamily="2" charset="0"/>
              </a:rPr>
              <a:t> </a:t>
            </a:r>
            <a:endParaRPr kumimoji="0" lang="en-US" sz="2000" b="0" i="0" u="none" strike="noStrike" cap="none" normalizeH="0" baseline="0" dirty="0" smtClean="0">
              <a:ln>
                <a:noFill/>
              </a:ln>
              <a:solidFill>
                <a:schemeClr val="accent4"/>
              </a:solidFill>
              <a:effectLst/>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019800"/>
            <a:ext cx="8183880" cy="420624"/>
          </a:xfrm>
        </p:spPr>
        <p:txBody>
          <a:bodyPr>
            <a:normAutofit fontScale="92500" lnSpcReduction="10000"/>
          </a:bodyPr>
          <a:lstStyle/>
          <a:p>
            <a:r>
              <a:rPr lang="bn-IN" dirty="0" smtClean="0">
                <a:latin typeface="Kalpurush" pitchFamily="2" charset="0"/>
                <a:cs typeface="Kalpurush" pitchFamily="2" charset="0"/>
              </a:rPr>
              <a:t>মোছাঃ নিলুফা ইয়াসমিন।প্রভাষক(ফিন্যান্স ব্যাংকিং ও বিমা),বিপিএটিসি স্কুল এন্ড কলেজ,সাভার,ঢাকা</a:t>
            </a:r>
            <a:r>
              <a:rPr lang="bn-IN" sz="2800" dirty="0" smtClean="0">
                <a:latin typeface="Kalpurush" pitchFamily="2" charset="0"/>
                <a:cs typeface="Kalpurush" pitchFamily="2" charset="0"/>
              </a:rPr>
              <a:t>। </a:t>
            </a:r>
            <a:endParaRPr lang="en-US" sz="2800" dirty="0" smtClean="0">
              <a:latin typeface="Kalpurush" pitchFamily="2" charset="0"/>
              <a:cs typeface="Kalpurush" pitchFamily="2" charset="0"/>
            </a:endParaRPr>
          </a:p>
          <a:p>
            <a:endParaRPr lang="en-US" dirty="0"/>
          </a:p>
        </p:txBody>
      </p:sp>
      <p:sp>
        <p:nvSpPr>
          <p:cNvPr id="4" name="Title 3"/>
          <p:cNvSpPr>
            <a:spLocks noGrp="1"/>
          </p:cNvSpPr>
          <p:nvPr>
            <p:ph type="title"/>
          </p:nvPr>
        </p:nvSpPr>
        <p:spPr>
          <a:xfrm>
            <a:off x="457200" y="457200"/>
            <a:ext cx="3429000" cy="723275"/>
          </a:xfrm>
          <a:prstGeom prst="rect">
            <a:avLst/>
          </a:prstGeom>
          <a:solidFill>
            <a:schemeClr val="accent3">
              <a:lumMod val="60000"/>
              <a:lumOff val="40000"/>
            </a:schemeClr>
          </a:solidFill>
        </p:spPr>
        <p:txBody>
          <a:bodyPr wrap="square" anchor="ctr">
            <a:spAutoFit/>
          </a:bodyPr>
          <a:lstStyle/>
          <a:p>
            <a:r>
              <a:rPr lang="bn-IN" sz="4400" dirty="0" smtClean="0">
                <a:solidFill>
                  <a:schemeClr val="accent6">
                    <a:lumMod val="50000"/>
                  </a:schemeClr>
                </a:solidFill>
                <a:latin typeface="Kalpurush" pitchFamily="2" charset="0"/>
                <a:cs typeface="Kalpurush" pitchFamily="2" charset="0"/>
              </a:rPr>
              <a:t>আজকের পাঠঃ </a:t>
            </a:r>
            <a:endParaRPr lang="en-US" sz="4400" dirty="0">
              <a:solidFill>
                <a:schemeClr val="accent6">
                  <a:lumMod val="50000"/>
                </a:schemeClr>
              </a:solidFill>
              <a:latin typeface="Kalpurush" pitchFamily="2" charset="0"/>
              <a:cs typeface="Kalpurush" pitchFamily="2" charset="0"/>
            </a:endParaRPr>
          </a:p>
        </p:txBody>
      </p:sp>
      <p:sp>
        <p:nvSpPr>
          <p:cNvPr id="5" name="TextBox 4"/>
          <p:cNvSpPr txBox="1"/>
          <p:nvPr/>
        </p:nvSpPr>
        <p:spPr>
          <a:xfrm>
            <a:off x="685800" y="1524000"/>
            <a:ext cx="8077200" cy="3416320"/>
          </a:xfrm>
          <a:prstGeom prst="rect">
            <a:avLst/>
          </a:prstGeom>
          <a:noFill/>
        </p:spPr>
        <p:txBody>
          <a:bodyPr wrap="square" rtlCol="0">
            <a:spAutoFit/>
          </a:bodyPr>
          <a:lstStyle/>
          <a:p>
            <a:r>
              <a:rPr lang="bn-IN" sz="5400" dirty="0" smtClean="0">
                <a:solidFill>
                  <a:schemeClr val="accent6">
                    <a:lumMod val="50000"/>
                  </a:schemeClr>
                </a:solidFill>
                <a:latin typeface="Kalpurush" pitchFamily="2" charset="0"/>
                <a:cs typeface="Kalpurush" pitchFamily="2" charset="0"/>
              </a:rPr>
              <a:t>অগ্নি বিমা </a:t>
            </a:r>
          </a:p>
          <a:p>
            <a:r>
              <a:rPr lang="bn-IN" sz="5400" dirty="0" smtClean="0">
                <a:solidFill>
                  <a:schemeClr val="accent6">
                    <a:lumMod val="50000"/>
                  </a:schemeClr>
                </a:solidFill>
                <a:latin typeface="Kalpurush" pitchFamily="2" charset="0"/>
                <a:cs typeface="Kalpurush" pitchFamily="2" charset="0"/>
              </a:rPr>
              <a:t>(</a:t>
            </a:r>
            <a:r>
              <a:rPr lang="en-US" sz="5400" dirty="0" smtClean="0">
                <a:solidFill>
                  <a:schemeClr val="accent6">
                    <a:lumMod val="50000"/>
                  </a:schemeClr>
                </a:solidFill>
                <a:latin typeface="Kalpurush" pitchFamily="2" charset="0"/>
                <a:cs typeface="Kalpurush" pitchFamily="2" charset="0"/>
              </a:rPr>
              <a:t>Fire Insurance)</a:t>
            </a:r>
          </a:p>
          <a:p>
            <a:r>
              <a:rPr lang="en-US" sz="5400" dirty="0" err="1" smtClean="0">
                <a:solidFill>
                  <a:schemeClr val="accent6">
                    <a:lumMod val="50000"/>
                  </a:schemeClr>
                </a:solidFill>
                <a:latin typeface="Kalpurush" pitchFamily="2" charset="0"/>
                <a:cs typeface="Kalpurush" pitchFamily="2" charset="0"/>
              </a:rPr>
              <a:t>ত্রয়োদশ</a:t>
            </a:r>
            <a:r>
              <a:rPr lang="en-US" sz="5400" dirty="0" smtClean="0">
                <a:solidFill>
                  <a:schemeClr val="accent6">
                    <a:lumMod val="50000"/>
                  </a:schemeClr>
                </a:solidFill>
                <a:latin typeface="Kalpurush" pitchFamily="2" charset="0"/>
                <a:cs typeface="Kalpurush" pitchFamily="2" charset="0"/>
              </a:rPr>
              <a:t> </a:t>
            </a:r>
            <a:r>
              <a:rPr lang="en-US" sz="5400" dirty="0" err="1" smtClean="0">
                <a:solidFill>
                  <a:schemeClr val="accent6">
                    <a:lumMod val="50000"/>
                  </a:schemeClr>
                </a:solidFill>
                <a:latin typeface="Kalpurush" pitchFamily="2" charset="0"/>
                <a:cs typeface="Kalpurush" pitchFamily="2" charset="0"/>
              </a:rPr>
              <a:t>অধ্যায়</a:t>
            </a:r>
            <a:endParaRPr lang="en-US" sz="5400" dirty="0" smtClean="0">
              <a:solidFill>
                <a:schemeClr val="accent6">
                  <a:lumMod val="50000"/>
                </a:schemeClr>
              </a:solidFill>
              <a:latin typeface="Kalpurush" pitchFamily="2" charset="0"/>
              <a:cs typeface="Kalpurush" pitchFamily="2" charset="0"/>
            </a:endParaRPr>
          </a:p>
          <a:p>
            <a:r>
              <a:rPr lang="en-US" sz="5400" dirty="0" err="1" smtClean="0">
                <a:solidFill>
                  <a:schemeClr val="accent6">
                    <a:lumMod val="50000"/>
                  </a:schemeClr>
                </a:solidFill>
                <a:latin typeface="Kalpurush" pitchFamily="2" charset="0"/>
                <a:cs typeface="Kalpurush" pitchFamily="2" charset="0"/>
              </a:rPr>
              <a:t>ব্যাংকিং</a:t>
            </a:r>
            <a:r>
              <a:rPr lang="en-US" sz="5400" dirty="0" smtClean="0">
                <a:solidFill>
                  <a:schemeClr val="accent6">
                    <a:lumMod val="50000"/>
                  </a:schemeClr>
                </a:solidFill>
                <a:latin typeface="Kalpurush" pitchFamily="2" charset="0"/>
                <a:cs typeface="Kalpurush" pitchFamily="2" charset="0"/>
              </a:rPr>
              <a:t> ও </a:t>
            </a:r>
            <a:r>
              <a:rPr lang="en-US" sz="5400" dirty="0" err="1" smtClean="0">
                <a:solidFill>
                  <a:schemeClr val="accent6">
                    <a:lumMod val="50000"/>
                  </a:schemeClr>
                </a:solidFill>
                <a:latin typeface="Kalpurush" pitchFamily="2" charset="0"/>
                <a:cs typeface="Kalpurush" pitchFamily="2" charset="0"/>
              </a:rPr>
              <a:t>বিমা</a:t>
            </a:r>
            <a:r>
              <a:rPr lang="en-US" sz="5400" dirty="0" smtClean="0">
                <a:solidFill>
                  <a:schemeClr val="accent6">
                    <a:lumMod val="50000"/>
                  </a:schemeClr>
                </a:solidFill>
                <a:latin typeface="Kalpurush" pitchFamily="2" charset="0"/>
                <a:cs typeface="Kalpurush" pitchFamily="2" charset="0"/>
              </a:rPr>
              <a:t> -২য় </a:t>
            </a:r>
            <a:r>
              <a:rPr lang="en-US" sz="5400" dirty="0" err="1" smtClean="0">
                <a:solidFill>
                  <a:schemeClr val="accent6">
                    <a:lumMod val="50000"/>
                  </a:schemeClr>
                </a:solidFill>
                <a:latin typeface="Kalpurush" pitchFamily="2" charset="0"/>
                <a:cs typeface="Kalpurush" pitchFamily="2" charset="0"/>
              </a:rPr>
              <a:t>পত্র</a:t>
            </a:r>
            <a:r>
              <a:rPr lang="en-US" sz="5400" dirty="0" smtClean="0">
                <a:solidFill>
                  <a:schemeClr val="accent6">
                    <a:lumMod val="50000"/>
                  </a:schemeClr>
                </a:solidFill>
                <a:latin typeface="Kalpurush" pitchFamily="2" charset="0"/>
                <a:cs typeface="Kalpurush" pitchFamily="2" charset="0"/>
              </a:rPr>
              <a:t> </a:t>
            </a:r>
            <a:endParaRPr lang="en-US" sz="5400" dirty="0">
              <a:solidFill>
                <a:schemeClr val="accent6">
                  <a:lumMod val="50000"/>
                </a:schemeClr>
              </a:solidFill>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183880" cy="676656"/>
          </a:xfrm>
        </p:spPr>
        <p:txBody>
          <a:bodyPr>
            <a:normAutofit/>
          </a:bodyPr>
          <a:lstStyle/>
          <a:p>
            <a:r>
              <a:rPr lang="bn-IN" dirty="0" smtClean="0">
                <a:solidFill>
                  <a:schemeClr val="accent3"/>
                </a:solidFill>
                <a:latin typeface="Kalpurush" pitchFamily="2" charset="0"/>
                <a:cs typeface="Kalpurush" pitchFamily="2" charset="0"/>
              </a:rPr>
              <a:t>এ পাঠ শেষে শিক্ষার্থীরা-</a:t>
            </a:r>
            <a:endParaRPr lang="en-US" dirty="0">
              <a:solidFill>
                <a:schemeClr val="accent3"/>
              </a:solidFill>
              <a:latin typeface="Kalpurush" pitchFamily="2" charset="0"/>
              <a:cs typeface="Kalpurush" pitchFamily="2" charset="0"/>
            </a:endParaRPr>
          </a:p>
        </p:txBody>
      </p:sp>
      <p:sp>
        <p:nvSpPr>
          <p:cNvPr id="3" name="Text Placeholder 2"/>
          <p:cNvSpPr>
            <a:spLocks noGrp="1"/>
          </p:cNvSpPr>
          <p:nvPr>
            <p:ph type="body" idx="1"/>
          </p:nvPr>
        </p:nvSpPr>
        <p:spPr>
          <a:xfrm>
            <a:off x="381000" y="5867400"/>
            <a:ext cx="8183880" cy="420624"/>
          </a:xfrm>
        </p:spPr>
        <p:txBody>
          <a:bodyPr>
            <a:normAutofit fontScale="92500" lnSpcReduction="10000"/>
          </a:bodyPr>
          <a:lstStyle/>
          <a:p>
            <a:r>
              <a:rPr lang="bn-IN" dirty="0" smtClean="0">
                <a:latin typeface="Kalpurush" pitchFamily="2" charset="0"/>
                <a:cs typeface="Kalpurush" pitchFamily="2" charset="0"/>
              </a:rPr>
              <a:t>মোছাঃ নিলুফা ইয়াসমিন।প্রভাষক(ফিন্যান্স ব্যাংকিং ও বিমা),বিপিএটিসি স্কুল এন্ড কলেজ,সাভার,ঢাকা</a:t>
            </a:r>
            <a:r>
              <a:rPr lang="bn-IN" sz="2800" dirty="0" smtClean="0">
                <a:latin typeface="Kalpurush" pitchFamily="2" charset="0"/>
                <a:cs typeface="Kalpurush" pitchFamily="2" charset="0"/>
              </a:rPr>
              <a:t>। </a:t>
            </a:r>
            <a:endParaRPr lang="en-US" sz="2800" dirty="0" smtClean="0">
              <a:latin typeface="Kalpurush" pitchFamily="2" charset="0"/>
              <a:cs typeface="Kalpurush" pitchFamily="2" charset="0"/>
            </a:endParaRPr>
          </a:p>
          <a:p>
            <a:endParaRPr lang="en-US" dirty="0"/>
          </a:p>
        </p:txBody>
      </p:sp>
      <p:sp>
        <p:nvSpPr>
          <p:cNvPr id="4" name="Rectangle 3"/>
          <p:cNvSpPr/>
          <p:nvPr/>
        </p:nvSpPr>
        <p:spPr>
          <a:xfrm>
            <a:off x="990600" y="1295400"/>
            <a:ext cx="7010400" cy="2800767"/>
          </a:xfrm>
          <a:prstGeom prst="rect">
            <a:avLst/>
          </a:prstGeom>
          <a:solidFill>
            <a:schemeClr val="accent4">
              <a:lumMod val="40000"/>
              <a:lumOff val="60000"/>
            </a:schemeClr>
          </a:solidFill>
        </p:spPr>
        <p:txBody>
          <a:bodyPr wrap="square">
            <a:spAutoFit/>
          </a:bodyPr>
          <a:lstStyle/>
          <a:p>
            <a:pPr>
              <a:buFont typeface="Wingdings" pitchFamily="2" charset="2"/>
              <a:buChar char="v"/>
            </a:pPr>
            <a:r>
              <a:rPr lang="en-US" sz="4400" dirty="0" err="1" smtClean="0">
                <a:solidFill>
                  <a:sysClr val="windowText" lastClr="000000"/>
                </a:solidFill>
                <a:latin typeface="Kalpurush" pitchFamily="2" charset="0"/>
                <a:cs typeface="Kalpurush" pitchFamily="2" charset="0"/>
              </a:rPr>
              <a:t>অগ্নিজনিত</a:t>
            </a:r>
            <a:r>
              <a:rPr lang="en-US" sz="4400" dirty="0" smtClean="0">
                <a:solidFill>
                  <a:sysClr val="windowText" lastClr="000000"/>
                </a:solidFill>
                <a:latin typeface="Kalpurush" pitchFamily="2" charset="0"/>
                <a:cs typeface="Kalpurush" pitchFamily="2" charset="0"/>
              </a:rPr>
              <a:t> </a:t>
            </a:r>
            <a:r>
              <a:rPr lang="en-US" sz="4400" dirty="0" err="1" smtClean="0">
                <a:solidFill>
                  <a:sysClr val="windowText" lastClr="000000"/>
                </a:solidFill>
                <a:latin typeface="Kalpurush" pitchFamily="2" charset="0"/>
                <a:cs typeface="Kalpurush" pitchFamily="2" charset="0"/>
              </a:rPr>
              <a:t>ক্ষতি</a:t>
            </a:r>
            <a:r>
              <a:rPr lang="en-US" sz="4400" dirty="0" smtClean="0">
                <a:solidFill>
                  <a:sysClr val="windowText" lastClr="000000"/>
                </a:solidFill>
                <a:latin typeface="Kalpurush" pitchFamily="2" charset="0"/>
                <a:cs typeface="Kalpurush" pitchFamily="2" charset="0"/>
              </a:rPr>
              <a:t> </a:t>
            </a:r>
            <a:r>
              <a:rPr lang="en-US" sz="4400" dirty="0" err="1" smtClean="0">
                <a:solidFill>
                  <a:sysClr val="windowText" lastClr="000000"/>
                </a:solidFill>
                <a:latin typeface="Kalpurush" pitchFamily="2" charset="0"/>
                <a:cs typeface="Kalpurush" pitchFamily="2" charset="0"/>
              </a:rPr>
              <a:t>কি</a:t>
            </a:r>
            <a:r>
              <a:rPr lang="en-US" sz="4400" dirty="0" smtClean="0">
                <a:solidFill>
                  <a:sysClr val="windowText" lastClr="000000"/>
                </a:solidFill>
                <a:latin typeface="Kalpurush" pitchFamily="2" charset="0"/>
                <a:cs typeface="Kalpurush" pitchFamily="2" charset="0"/>
              </a:rPr>
              <a:t> </a:t>
            </a:r>
            <a:r>
              <a:rPr lang="en-US" sz="4400" dirty="0" err="1" smtClean="0">
                <a:solidFill>
                  <a:sysClr val="windowText" lastClr="000000"/>
                </a:solidFill>
                <a:latin typeface="Kalpurush" pitchFamily="2" charset="0"/>
                <a:cs typeface="Kalpurush" pitchFamily="2" charset="0"/>
              </a:rPr>
              <a:t>জানতে</a:t>
            </a:r>
            <a:r>
              <a:rPr lang="en-US" sz="4400" dirty="0" smtClean="0">
                <a:solidFill>
                  <a:sysClr val="windowText" lastClr="000000"/>
                </a:solidFill>
                <a:latin typeface="Kalpurush" pitchFamily="2" charset="0"/>
                <a:cs typeface="Kalpurush" pitchFamily="2" charset="0"/>
              </a:rPr>
              <a:t> </a:t>
            </a:r>
            <a:r>
              <a:rPr lang="en-US" sz="4400" dirty="0" err="1" smtClean="0">
                <a:solidFill>
                  <a:sysClr val="windowText" lastClr="000000"/>
                </a:solidFill>
                <a:latin typeface="Kalpurush" pitchFamily="2" charset="0"/>
                <a:cs typeface="Kalpurush" pitchFamily="2" charset="0"/>
              </a:rPr>
              <a:t>পারবে</a:t>
            </a:r>
            <a:r>
              <a:rPr lang="en-US" sz="4400" dirty="0" smtClean="0">
                <a:solidFill>
                  <a:sysClr val="windowText" lastClr="000000"/>
                </a:solidFill>
                <a:latin typeface="Kalpurush" pitchFamily="2" charset="0"/>
                <a:cs typeface="Kalpurush" pitchFamily="2" charset="0"/>
              </a:rPr>
              <a:t>।</a:t>
            </a:r>
          </a:p>
          <a:p>
            <a:pPr>
              <a:buFont typeface="Wingdings" pitchFamily="2" charset="2"/>
              <a:buChar char="v"/>
            </a:pPr>
            <a:r>
              <a:rPr lang="en-US" sz="4400" dirty="0" err="1" smtClean="0">
                <a:solidFill>
                  <a:sysClr val="windowText" lastClr="000000"/>
                </a:solidFill>
                <a:latin typeface="Kalpurush" pitchFamily="2" charset="0"/>
                <a:cs typeface="Kalpurush" pitchFamily="2" charset="0"/>
              </a:rPr>
              <a:t>অগ্নিজনিত</a:t>
            </a:r>
            <a:r>
              <a:rPr lang="en-US" sz="4400" dirty="0" smtClean="0">
                <a:solidFill>
                  <a:sysClr val="windowText" lastClr="000000"/>
                </a:solidFill>
                <a:latin typeface="Kalpurush" pitchFamily="2" charset="0"/>
                <a:cs typeface="Kalpurush" pitchFamily="2" charset="0"/>
              </a:rPr>
              <a:t> </a:t>
            </a:r>
            <a:r>
              <a:rPr lang="en-US" sz="4400" dirty="0" err="1" smtClean="0">
                <a:solidFill>
                  <a:sysClr val="windowText" lastClr="000000"/>
                </a:solidFill>
                <a:latin typeface="Kalpurush" pitchFamily="2" charset="0"/>
                <a:cs typeface="Kalpurush" pitchFamily="2" charset="0"/>
              </a:rPr>
              <a:t>ক্ষতির</a:t>
            </a:r>
            <a:r>
              <a:rPr lang="bn-IN" sz="4400" dirty="0" smtClean="0">
                <a:solidFill>
                  <a:sysClr val="windowText" lastClr="000000"/>
                </a:solidFill>
                <a:latin typeface="Kalpurush" pitchFamily="2" charset="0"/>
                <a:cs typeface="Kalpurush" pitchFamily="2" charset="0"/>
              </a:rPr>
              <a:t> প্রকারভেদ </a:t>
            </a:r>
            <a:r>
              <a:rPr lang="en-US" sz="4400" dirty="0" err="1" smtClean="0">
                <a:solidFill>
                  <a:sysClr val="windowText" lastClr="000000"/>
                </a:solidFill>
                <a:latin typeface="Kalpurush" pitchFamily="2" charset="0"/>
                <a:cs typeface="Kalpurush" pitchFamily="2" charset="0"/>
              </a:rPr>
              <a:t>জানতে</a:t>
            </a:r>
            <a:r>
              <a:rPr lang="en-US" sz="4400" dirty="0" smtClean="0">
                <a:solidFill>
                  <a:sysClr val="windowText" lastClr="000000"/>
                </a:solidFill>
                <a:latin typeface="Kalpurush" pitchFamily="2" charset="0"/>
                <a:cs typeface="Kalpurush" pitchFamily="2" charset="0"/>
              </a:rPr>
              <a:t> </a:t>
            </a:r>
            <a:r>
              <a:rPr lang="en-US" sz="4400" dirty="0" err="1" smtClean="0">
                <a:solidFill>
                  <a:sysClr val="windowText" lastClr="000000"/>
                </a:solidFill>
                <a:latin typeface="Kalpurush" pitchFamily="2" charset="0"/>
                <a:cs typeface="Kalpurush" pitchFamily="2" charset="0"/>
              </a:rPr>
              <a:t>পারবে</a:t>
            </a:r>
            <a:r>
              <a:rPr lang="en-US" sz="4400" dirty="0" smtClean="0">
                <a:solidFill>
                  <a:sysClr val="windowText" lastClr="000000"/>
                </a:solidFill>
                <a:latin typeface="Kalpurush" pitchFamily="2" charset="0"/>
                <a:cs typeface="Kalpurush" pitchFamily="2" charset="0"/>
              </a:rPr>
              <a:t>।   </a:t>
            </a:r>
            <a:endParaRPr lang="bn-IN" sz="4400" dirty="0" smtClean="0">
              <a:solidFill>
                <a:sysClr val="windowText" lastClr="000000"/>
              </a:solidFill>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lide(fromBottom)">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183880" cy="676656"/>
          </a:xfrm>
        </p:spPr>
        <p:txBody>
          <a:bodyPr/>
          <a:lstStyle/>
          <a:p>
            <a:r>
              <a:rPr lang="bn-IN" dirty="0" smtClean="0">
                <a:solidFill>
                  <a:schemeClr val="accent5"/>
                </a:solidFill>
                <a:latin typeface="Kalpurush" pitchFamily="2" charset="0"/>
                <a:cs typeface="Kalpurush" pitchFamily="2" charset="0"/>
              </a:rPr>
              <a:t>এসো প্রথমেই জানি অগ্নি অপচয় বা ক্ষতি কি?</a:t>
            </a:r>
            <a:endParaRPr lang="en-US" dirty="0">
              <a:solidFill>
                <a:schemeClr val="accent5"/>
              </a:solidFill>
            </a:endParaRPr>
          </a:p>
        </p:txBody>
      </p:sp>
      <p:sp>
        <p:nvSpPr>
          <p:cNvPr id="3" name="Text Placeholder 2"/>
          <p:cNvSpPr>
            <a:spLocks noGrp="1"/>
          </p:cNvSpPr>
          <p:nvPr>
            <p:ph type="body" idx="1"/>
          </p:nvPr>
        </p:nvSpPr>
        <p:spPr>
          <a:xfrm>
            <a:off x="533400" y="5791200"/>
            <a:ext cx="8183880" cy="420624"/>
          </a:xfrm>
        </p:spPr>
        <p:txBody>
          <a:bodyPr/>
          <a:lstStyle/>
          <a:p>
            <a:r>
              <a:rPr lang="bn-IN" dirty="0" smtClean="0">
                <a:latin typeface="Kalpurush" pitchFamily="2" charset="0"/>
                <a:cs typeface="Kalpurush" pitchFamily="2" charset="0"/>
              </a:rPr>
              <a:t>মোছাঃ নিলুফা ইয়াসমিন।প্রভাষক(ফিন্যান্স ব্যাংকিং ও বিমা),বিপিএটিসি স্কুল এন্ড কলেজ,সাভার,ঢাকা</a:t>
            </a:r>
            <a:endParaRPr lang="en-US" dirty="0"/>
          </a:p>
        </p:txBody>
      </p:sp>
      <p:sp>
        <p:nvSpPr>
          <p:cNvPr id="4" name="Rectangle 3"/>
          <p:cNvSpPr/>
          <p:nvPr/>
        </p:nvSpPr>
        <p:spPr>
          <a:xfrm>
            <a:off x="762000" y="1981200"/>
            <a:ext cx="8077200" cy="3416320"/>
          </a:xfrm>
          <a:prstGeom prst="rect">
            <a:avLst/>
          </a:prstGeom>
          <a:solidFill>
            <a:schemeClr val="accent3">
              <a:lumMod val="40000"/>
              <a:lumOff val="60000"/>
            </a:schemeClr>
          </a:solidFill>
        </p:spPr>
        <p:txBody>
          <a:bodyPr wrap="square">
            <a:spAutoFit/>
          </a:bodyPr>
          <a:lstStyle/>
          <a:p>
            <a:pPr>
              <a:buFont typeface="Wingdings" pitchFamily="2" charset="2"/>
              <a:buChar char="Ø"/>
            </a:pPr>
            <a:r>
              <a:rPr lang="bn-IN" sz="3600" dirty="0" smtClean="0">
                <a:latin typeface="Kalpurush" pitchFamily="2" charset="0"/>
                <a:cs typeface="Kalpurush" pitchFamily="2" charset="0"/>
              </a:rPr>
              <a:t>অগ্নি অপচয় বা ক্ষতি(</a:t>
            </a:r>
            <a:r>
              <a:rPr lang="en-US" sz="3600" dirty="0" smtClean="0">
                <a:latin typeface="Kalpurush" pitchFamily="2" charset="0"/>
                <a:cs typeface="Kalpurush" pitchFamily="2" charset="0"/>
              </a:rPr>
              <a:t>Fire loss):</a:t>
            </a:r>
            <a:endParaRPr lang="bn-IN" sz="3600" dirty="0" smtClean="0">
              <a:latin typeface="Kalpurush" pitchFamily="2" charset="0"/>
              <a:cs typeface="Kalpurush" pitchFamily="2" charset="0"/>
            </a:endParaRPr>
          </a:p>
          <a:p>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জীবনের</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বিভিন্ন</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কাজে</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আগুনের</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ব্যবহার</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অপরিহার্য।কখনো</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কখনো</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এই</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অতি</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প্রয়োজনীয়</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বিষয়ও</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ক্ষতির</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কারণ</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হয়ে</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দাড়ায়।অসতর্কতা</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বা</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অন্য</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যে</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কোন</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কারণে</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অগ্নিকান্ডের</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ফলে</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সৃষ্ট</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ক্ষতির</a:t>
            </a:r>
            <a:r>
              <a:rPr lang="en-US" sz="3600" dirty="0" smtClean="0">
                <a:latin typeface="Kalpurush" pitchFamily="2" charset="0"/>
                <a:cs typeface="Kalpurush" pitchFamily="2" charset="0"/>
              </a:rPr>
              <a:t> </a:t>
            </a:r>
            <a:r>
              <a:rPr lang="en-US" sz="3600" dirty="0" err="1" smtClean="0">
                <a:latin typeface="Kalpurush" pitchFamily="2" charset="0"/>
                <a:cs typeface="Kalpurush" pitchFamily="2" charset="0"/>
              </a:rPr>
              <a:t>সম্ভাবনাকে</a:t>
            </a:r>
            <a:r>
              <a:rPr lang="bn-IN" sz="3600" dirty="0" smtClean="0">
                <a:latin typeface="Kalpurush" pitchFamily="2" charset="0"/>
                <a:cs typeface="Kalpurush" pitchFamily="2" charset="0"/>
              </a:rPr>
              <a:t> অগ্নি অপচয় বলে। </a:t>
            </a:r>
            <a:r>
              <a:rPr lang="en-US" sz="3600" dirty="0" smtClean="0">
                <a:latin typeface="Kalpurush" pitchFamily="2" charset="0"/>
                <a:cs typeface="Kalpurush" pitchFamily="2"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763000" cy="1210056"/>
          </a:xfrm>
        </p:spPr>
        <p:txBody>
          <a:bodyPr>
            <a:normAutofit/>
          </a:bodyPr>
          <a:lstStyle/>
          <a:p>
            <a:r>
              <a:rPr lang="bn-IN" dirty="0" smtClean="0">
                <a:solidFill>
                  <a:srgbClr val="C00000"/>
                </a:solidFill>
                <a:latin typeface="Kalpurush" pitchFamily="2" charset="0"/>
                <a:cs typeface="Kalpurush" pitchFamily="2" charset="0"/>
              </a:rPr>
              <a:t>অগ্নিজনিত ক্ষতির প্রকারভেদ</a:t>
            </a:r>
            <a:r>
              <a:rPr lang="en-US" dirty="0" smtClean="0">
                <a:solidFill>
                  <a:srgbClr val="C00000"/>
                </a:solidFill>
                <a:latin typeface="Kalpurush" pitchFamily="2" charset="0"/>
                <a:cs typeface="Kalpurush" pitchFamily="2" charset="0"/>
              </a:rPr>
              <a:t/>
            </a:r>
            <a:br>
              <a:rPr lang="en-US" dirty="0" smtClean="0">
                <a:solidFill>
                  <a:srgbClr val="C00000"/>
                </a:solidFill>
                <a:latin typeface="Kalpurush" pitchFamily="2" charset="0"/>
                <a:cs typeface="Kalpurush" pitchFamily="2" charset="0"/>
              </a:rPr>
            </a:br>
            <a:r>
              <a:rPr lang="bn-IN" dirty="0" smtClean="0">
                <a:solidFill>
                  <a:srgbClr val="C00000"/>
                </a:solidFill>
                <a:latin typeface="Kalpurush" pitchFamily="2" charset="0"/>
                <a:cs typeface="Kalpurush" pitchFamily="2" charset="0"/>
              </a:rPr>
              <a:t>(</a:t>
            </a:r>
            <a:r>
              <a:rPr lang="en-US" dirty="0" smtClean="0">
                <a:solidFill>
                  <a:srgbClr val="C00000"/>
                </a:solidFill>
                <a:latin typeface="Kalpurush" pitchFamily="2" charset="0"/>
                <a:cs typeface="Kalpurush" pitchFamily="2" charset="0"/>
              </a:rPr>
              <a:t>Classifications  of Fire Loss): </a:t>
            </a:r>
            <a:endParaRPr lang="en-US" dirty="0">
              <a:solidFill>
                <a:srgbClr val="C00000"/>
              </a:solidFill>
              <a:latin typeface="Kalpurush" pitchFamily="2" charset="0"/>
              <a:cs typeface="Kalpurush" pitchFamily="2" charset="0"/>
            </a:endParaRPr>
          </a:p>
        </p:txBody>
      </p:sp>
      <p:sp>
        <p:nvSpPr>
          <p:cNvPr id="3" name="Text Placeholder 2"/>
          <p:cNvSpPr>
            <a:spLocks noGrp="1"/>
          </p:cNvSpPr>
          <p:nvPr>
            <p:ph type="body" idx="1"/>
          </p:nvPr>
        </p:nvSpPr>
        <p:spPr>
          <a:xfrm>
            <a:off x="457200" y="5791200"/>
            <a:ext cx="8183880" cy="420624"/>
          </a:xfrm>
        </p:spPr>
        <p:txBody>
          <a:bodyPr/>
          <a:lstStyle/>
          <a:p>
            <a:r>
              <a:rPr lang="bn-IN" dirty="0" smtClean="0">
                <a:latin typeface="Kalpurush" pitchFamily="2" charset="0"/>
                <a:cs typeface="Kalpurush" pitchFamily="2" charset="0"/>
              </a:rPr>
              <a:t>মোছাঃ নিলুফা ইয়াসমিন।প্রভাষক(ফিন্যান্স ব্যাংকিং ও বিমা),বিপিএটিসি স্কুল এন্ড কলেজ,সাভার,ঢাকা</a:t>
            </a:r>
            <a:endParaRPr lang="en-US" dirty="0" smtClean="0"/>
          </a:p>
          <a:p>
            <a:endParaRPr lang="en-US" dirty="0"/>
          </a:p>
        </p:txBody>
      </p:sp>
      <p:sp>
        <p:nvSpPr>
          <p:cNvPr id="4" name="TextBox 3"/>
          <p:cNvSpPr txBox="1"/>
          <p:nvPr/>
        </p:nvSpPr>
        <p:spPr>
          <a:xfrm>
            <a:off x="457200" y="2133600"/>
            <a:ext cx="8153400" cy="1384995"/>
          </a:xfrm>
          <a:prstGeom prst="rect">
            <a:avLst/>
          </a:prstGeom>
          <a:solidFill>
            <a:schemeClr val="accent2">
              <a:lumMod val="60000"/>
              <a:lumOff val="40000"/>
            </a:schemeClr>
          </a:solidFill>
        </p:spPr>
        <p:txBody>
          <a:bodyPr wrap="square" rtlCol="0">
            <a:spAutoFit/>
          </a:bodyPr>
          <a:lstStyle/>
          <a:p>
            <a:r>
              <a:rPr lang="en-US" sz="2800" dirty="0" err="1" smtClean="0">
                <a:latin typeface="Kalpurush" pitchFamily="2" charset="0"/>
                <a:cs typeface="Kalpurush" pitchFamily="2" charset="0"/>
              </a:rPr>
              <a:t>অগ্নিজনিত</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ক্ষতির</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সম্ভাবনাকে</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অগ্নিজনিত</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ঝুঁকি</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বলা</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হয়।বিভিন্ন</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কারণে</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এই</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ক্ষতিগুলো</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হতে</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পারে।এই</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ক্ষতিগুলোকে</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সাধারণত</a:t>
            </a:r>
            <a:r>
              <a:rPr lang="en-US" sz="2800" dirty="0" smtClean="0">
                <a:latin typeface="Kalpurush" pitchFamily="2" charset="0"/>
                <a:cs typeface="Kalpurush" pitchFamily="2" charset="0"/>
              </a:rPr>
              <a:t> ২ </a:t>
            </a:r>
            <a:r>
              <a:rPr lang="en-US" sz="2800" dirty="0" err="1" smtClean="0">
                <a:latin typeface="Kalpurush" pitchFamily="2" charset="0"/>
                <a:cs typeface="Kalpurush" pitchFamily="2" charset="0"/>
              </a:rPr>
              <a:t>ভাগে</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ভাগ</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করা</a:t>
            </a:r>
            <a:r>
              <a:rPr lang="en-US" sz="2800" dirty="0" smtClean="0">
                <a:latin typeface="Kalpurush" pitchFamily="2" charset="0"/>
                <a:cs typeface="Kalpurush" pitchFamily="2" charset="0"/>
              </a:rPr>
              <a:t> </a:t>
            </a:r>
            <a:r>
              <a:rPr lang="en-US" sz="2800" dirty="0" err="1" smtClean="0">
                <a:latin typeface="Kalpurush" pitchFamily="2" charset="0"/>
                <a:cs typeface="Kalpurush" pitchFamily="2" charset="0"/>
              </a:rPr>
              <a:t>হয়।যথা</a:t>
            </a:r>
            <a:r>
              <a:rPr lang="en-US" sz="2800" dirty="0" smtClean="0">
                <a:latin typeface="Kalpurush" pitchFamily="2" charset="0"/>
                <a:cs typeface="Kalpurush" pitchFamily="2" charset="0"/>
              </a:rPr>
              <a:t>- </a:t>
            </a:r>
            <a:endParaRPr lang="en-US" sz="2800" dirty="0">
              <a:latin typeface="Kalpurush" pitchFamily="2" charset="0"/>
              <a:cs typeface="Kalpurush" pitchFamily="2" charset="0"/>
            </a:endParaRPr>
          </a:p>
        </p:txBody>
      </p:sp>
      <p:sp>
        <p:nvSpPr>
          <p:cNvPr id="6" name="Notched Right Arrow 5"/>
          <p:cNvSpPr/>
          <p:nvPr/>
        </p:nvSpPr>
        <p:spPr>
          <a:xfrm>
            <a:off x="685800" y="3886200"/>
            <a:ext cx="1447800" cy="304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09800" y="3886200"/>
            <a:ext cx="2514600" cy="461665"/>
          </a:xfrm>
          <a:prstGeom prst="rect">
            <a:avLst/>
          </a:prstGeom>
          <a:solidFill>
            <a:schemeClr val="accent4"/>
          </a:solidFill>
        </p:spPr>
        <p:txBody>
          <a:bodyPr wrap="square" rtlCol="0">
            <a:spAutoFit/>
          </a:bodyPr>
          <a:lstStyle/>
          <a:p>
            <a:r>
              <a:rPr lang="bn-IN" sz="2400" dirty="0" smtClean="0">
                <a:latin typeface="Kalpurush" pitchFamily="2" charset="0"/>
                <a:cs typeface="Kalpurush" pitchFamily="2" charset="0"/>
              </a:rPr>
              <a:t>প্রাকৃতিক ঝুঁকি</a:t>
            </a:r>
            <a:endParaRPr lang="en-US" sz="2400" dirty="0">
              <a:latin typeface="Kalpurush" pitchFamily="2" charset="0"/>
              <a:cs typeface="Kalpurush" pitchFamily="2" charset="0"/>
            </a:endParaRPr>
          </a:p>
        </p:txBody>
      </p:sp>
      <p:sp>
        <p:nvSpPr>
          <p:cNvPr id="8" name="Right Arrow 7"/>
          <p:cNvSpPr/>
          <p:nvPr/>
        </p:nvSpPr>
        <p:spPr>
          <a:xfrm>
            <a:off x="2667000" y="4800600"/>
            <a:ext cx="1676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495800" y="4800600"/>
            <a:ext cx="2895600" cy="461665"/>
          </a:xfrm>
          <a:prstGeom prst="rect">
            <a:avLst/>
          </a:prstGeom>
          <a:solidFill>
            <a:schemeClr val="accent3">
              <a:lumMod val="60000"/>
              <a:lumOff val="40000"/>
            </a:schemeClr>
          </a:solidFill>
        </p:spPr>
        <p:txBody>
          <a:bodyPr wrap="square" rtlCol="0">
            <a:spAutoFit/>
          </a:bodyPr>
          <a:lstStyle/>
          <a:p>
            <a:r>
              <a:rPr lang="bn-IN" sz="2400" dirty="0" smtClean="0">
                <a:latin typeface="Kalpurush" pitchFamily="2" charset="0"/>
                <a:cs typeface="Kalpurush" pitchFamily="2" charset="0"/>
              </a:rPr>
              <a:t>নৈতিক ঝুঁকি </a:t>
            </a:r>
            <a:endParaRPr lang="en-US" sz="2400" dirty="0">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heckerboard(across)">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slide(fromBottom)">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257800" cy="676656"/>
          </a:xfrm>
        </p:spPr>
        <p:txBody>
          <a:bodyPr>
            <a:noAutofit/>
          </a:bodyPr>
          <a:lstStyle/>
          <a:p>
            <a:r>
              <a:rPr lang="bn-IN" sz="2800" dirty="0" smtClean="0">
                <a:solidFill>
                  <a:schemeClr val="accent3"/>
                </a:solidFill>
                <a:latin typeface="Kalpurush" pitchFamily="2" charset="0"/>
                <a:cs typeface="Kalpurush" pitchFamily="2" charset="0"/>
              </a:rPr>
              <a:t>প্রাকৃতিক ঝুঁকি(</a:t>
            </a:r>
            <a:r>
              <a:rPr lang="en-US" sz="2800" dirty="0" smtClean="0">
                <a:solidFill>
                  <a:schemeClr val="accent3"/>
                </a:solidFill>
                <a:latin typeface="Kalpurush" pitchFamily="2" charset="0"/>
                <a:cs typeface="Kalpurush" pitchFamily="2" charset="0"/>
              </a:rPr>
              <a:t>Natural Risk):</a:t>
            </a:r>
            <a:endParaRPr lang="en-US" sz="2800" dirty="0">
              <a:solidFill>
                <a:schemeClr val="accent3"/>
              </a:solidFill>
              <a:latin typeface="Kalpurush" pitchFamily="2" charset="0"/>
              <a:cs typeface="Kalpurush" pitchFamily="2" charset="0"/>
            </a:endParaRPr>
          </a:p>
        </p:txBody>
      </p:sp>
      <p:sp>
        <p:nvSpPr>
          <p:cNvPr id="3" name="Text Placeholder 2"/>
          <p:cNvSpPr>
            <a:spLocks noGrp="1"/>
          </p:cNvSpPr>
          <p:nvPr>
            <p:ph type="body" idx="1"/>
          </p:nvPr>
        </p:nvSpPr>
        <p:spPr>
          <a:xfrm>
            <a:off x="457200" y="5943600"/>
            <a:ext cx="8183880" cy="420624"/>
          </a:xfrm>
        </p:spPr>
        <p:txBody>
          <a:bodyPr/>
          <a:lstStyle/>
          <a:p>
            <a:r>
              <a:rPr lang="bn-IN" dirty="0" smtClean="0">
                <a:latin typeface="Kalpurush" pitchFamily="2" charset="0"/>
                <a:cs typeface="Kalpurush" pitchFamily="2" charset="0"/>
              </a:rPr>
              <a:t>মোছাঃ নিলুফা ইয়াসমিন।প্রভাষক(ফিন্যান্স ব্যাংকিং ও বিমা),বিপিএটিসি স্কুল এন্ড কলেজ,সাভার,ঢাকা</a:t>
            </a:r>
            <a:endParaRPr lang="en-US" dirty="0" smtClean="0"/>
          </a:p>
          <a:p>
            <a:endParaRPr lang="en-US" dirty="0"/>
          </a:p>
        </p:txBody>
      </p:sp>
      <p:sp>
        <p:nvSpPr>
          <p:cNvPr id="4" name="TextBox 3"/>
          <p:cNvSpPr txBox="1"/>
          <p:nvPr/>
        </p:nvSpPr>
        <p:spPr>
          <a:xfrm>
            <a:off x="381000" y="990600"/>
            <a:ext cx="8382000" cy="4524315"/>
          </a:xfrm>
          <a:prstGeom prst="rect">
            <a:avLst/>
          </a:prstGeom>
          <a:solidFill>
            <a:schemeClr val="accent4"/>
          </a:solidFill>
        </p:spPr>
        <p:txBody>
          <a:bodyPr wrap="square" rtlCol="0">
            <a:spAutoFit/>
          </a:bodyPr>
          <a:lstStyle/>
          <a:p>
            <a:r>
              <a:rPr lang="en-US" sz="2400" dirty="0" smtClean="0">
                <a:solidFill>
                  <a:schemeClr val="accent1"/>
                </a:solidFill>
                <a:latin typeface="Kalpurush" pitchFamily="2" charset="0"/>
                <a:cs typeface="Kalpurush" pitchFamily="2" charset="0"/>
              </a:rPr>
              <a:t>১)</a:t>
            </a:r>
            <a:r>
              <a:rPr lang="en-US" sz="2400" dirty="0" err="1" smtClean="0">
                <a:solidFill>
                  <a:schemeClr val="accent1"/>
                </a:solidFill>
                <a:latin typeface="Kalpurush" pitchFamily="2" charset="0"/>
                <a:cs typeface="Kalpurush" pitchFamily="2" charset="0"/>
              </a:rPr>
              <a:t>সম্পদের</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দাহ্য</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প্রকৃতিঃ</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যেসব</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সম্পত্তির</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বিমা</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করা</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হয়েছে</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তা</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যদি</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দাহ্য</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প্রকৃতির</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হয়</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তাহলে</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তা</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সহজেই</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আগুন</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দ্বারা</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ক্ষতিগ্রস্থ</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হতে</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পারে।যেমন-এসিড</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জাতীয়</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পণ্য,বিভিন্ন</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ধরনে</a:t>
            </a:r>
            <a:r>
              <a:rPr lang="en-US" sz="2400" dirty="0" err="1" smtClean="0">
                <a:solidFill>
                  <a:schemeClr val="accent1"/>
                </a:solidFill>
                <a:latin typeface="Kalpurush" pitchFamily="2" charset="0"/>
                <a:cs typeface="Kalpurush" pitchFamily="2" charset="0"/>
              </a:rPr>
              <a:t>র</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ক্যামিকাল</a:t>
            </a:r>
            <a:r>
              <a:rPr lang="en-US" sz="2400" dirty="0" smtClean="0">
                <a:solidFill>
                  <a:schemeClr val="accent1"/>
                </a:solidFill>
                <a:latin typeface="Kalpurush" pitchFamily="2" charset="0"/>
                <a:cs typeface="Kalpurush" pitchFamily="2" charset="0"/>
              </a:rPr>
              <a:t> </a:t>
            </a:r>
            <a:r>
              <a:rPr lang="en-US" sz="2400" dirty="0" err="1" smtClean="0">
                <a:solidFill>
                  <a:schemeClr val="accent1"/>
                </a:solidFill>
                <a:latin typeface="Kalpurush" pitchFamily="2" charset="0"/>
                <a:cs typeface="Kalpurush" pitchFamily="2" charset="0"/>
              </a:rPr>
              <a:t>ইত্যাদি</a:t>
            </a:r>
            <a:r>
              <a:rPr lang="en-US" sz="2400" dirty="0" smtClean="0">
                <a:solidFill>
                  <a:schemeClr val="accent1"/>
                </a:solidFill>
                <a:latin typeface="Kalpurush" pitchFamily="2" charset="0"/>
                <a:cs typeface="Kalpurush" pitchFamily="2" charset="0"/>
              </a:rPr>
              <a:t>।</a:t>
            </a:r>
          </a:p>
          <a:p>
            <a:r>
              <a:rPr lang="en-US" sz="2400" dirty="0" smtClean="0">
                <a:solidFill>
                  <a:schemeClr val="accent2">
                    <a:lumMod val="50000"/>
                  </a:schemeClr>
                </a:solidFill>
                <a:latin typeface="Kalpurush" pitchFamily="2" charset="0"/>
                <a:cs typeface="Kalpurush" pitchFamily="2" charset="0"/>
              </a:rPr>
              <a:t>২)</a:t>
            </a:r>
            <a:r>
              <a:rPr lang="en-US" sz="2400" dirty="0" err="1" smtClean="0">
                <a:solidFill>
                  <a:schemeClr val="accent2">
                    <a:lumMod val="50000"/>
                  </a:schemeClr>
                </a:solidFill>
                <a:latin typeface="Kalpurush" pitchFamily="2" charset="0"/>
                <a:cs typeface="Kalpurush" pitchFamily="2" charset="0"/>
              </a:rPr>
              <a:t>অপরিকল্পিত</a:t>
            </a:r>
            <a:r>
              <a:rPr lang="en-US" sz="2400" dirty="0" smtClean="0">
                <a:solidFill>
                  <a:schemeClr val="accent2">
                    <a:lumMod val="50000"/>
                  </a:schemeClr>
                </a:solidFill>
                <a:latin typeface="Kalpurush" pitchFamily="2" charset="0"/>
                <a:cs typeface="Kalpurush" pitchFamily="2" charset="0"/>
              </a:rPr>
              <a:t> </a:t>
            </a:r>
            <a:r>
              <a:rPr lang="en-US" sz="2400" dirty="0" err="1" smtClean="0">
                <a:solidFill>
                  <a:schemeClr val="accent2">
                    <a:lumMod val="50000"/>
                  </a:schemeClr>
                </a:solidFill>
                <a:latin typeface="Kalpurush" pitchFamily="2" charset="0"/>
                <a:cs typeface="Kalpurush" pitchFamily="2" charset="0"/>
              </a:rPr>
              <a:t>নির্মাণ</a:t>
            </a:r>
            <a:r>
              <a:rPr lang="en-US" sz="2400" dirty="0" smtClean="0">
                <a:solidFill>
                  <a:schemeClr val="accent2">
                    <a:lumMod val="50000"/>
                  </a:schemeClr>
                </a:solidFill>
                <a:latin typeface="Kalpurush" pitchFamily="2" charset="0"/>
                <a:cs typeface="Kalpurush" pitchFamily="2" charset="0"/>
              </a:rPr>
              <a:t> </a:t>
            </a:r>
            <a:r>
              <a:rPr lang="en-US" sz="2400" dirty="0" err="1" smtClean="0">
                <a:solidFill>
                  <a:schemeClr val="accent2">
                    <a:lumMod val="50000"/>
                  </a:schemeClr>
                </a:solidFill>
                <a:latin typeface="Kalpurush" pitchFamily="2" charset="0"/>
                <a:cs typeface="Kalpurush" pitchFamily="2" charset="0"/>
              </a:rPr>
              <a:t>কাঠামোঃ</a:t>
            </a:r>
            <a:r>
              <a:rPr lang="en-US" sz="2400" dirty="0" smtClean="0">
                <a:solidFill>
                  <a:schemeClr val="accent2">
                    <a:lumMod val="50000"/>
                  </a:schemeClr>
                </a:solidFill>
                <a:latin typeface="Kalpurush" pitchFamily="2" charset="0"/>
                <a:cs typeface="Kalpurush" pitchFamily="2" charset="0"/>
              </a:rPr>
              <a:t> </a:t>
            </a:r>
            <a:r>
              <a:rPr lang="bn-IN" sz="2400" dirty="0" smtClean="0">
                <a:solidFill>
                  <a:schemeClr val="accent2">
                    <a:lumMod val="50000"/>
                  </a:schemeClr>
                </a:solidFill>
                <a:latin typeface="Kalpurush" pitchFamily="2" charset="0"/>
                <a:cs typeface="Kalpurush" pitchFamily="2" charset="0"/>
              </a:rPr>
              <a:t>অবকাঠামোগত ত্রুটির কারণেও আগুন লেগে যেতে পারে।অর্থাত যদি অপরিকল্পিত উপায়ে বিল্ডিং নির্মাণ করা হয় তাহলে সহজেই আগুন লেগে যাবে। </a:t>
            </a:r>
          </a:p>
          <a:p>
            <a:r>
              <a:rPr lang="bn-IN" sz="2400" dirty="0" smtClean="0">
                <a:solidFill>
                  <a:schemeClr val="accent3">
                    <a:lumMod val="40000"/>
                    <a:lumOff val="60000"/>
                  </a:schemeClr>
                </a:solidFill>
                <a:latin typeface="Kalpurush" pitchFamily="2" charset="0"/>
                <a:cs typeface="Kalpurush" pitchFamily="2" charset="0"/>
              </a:rPr>
              <a:t>৩)ত্রুটিপূর্ণ তাপব্যবস্থাঃযে সকল প্রতিষ্ঠান উচ্চতাপে কাজ করে যেমন-ব্রয়লার,গ্যাস,কয়লা ইত্যাদি জ্বালানি চালিত প্রতিষ্ঠানে দ্রুত আগুন লাগার ঝুঁকি থাকে। </a:t>
            </a:r>
          </a:p>
          <a:p>
            <a:r>
              <a:rPr lang="bn-IN" sz="2400" dirty="0" smtClean="0">
                <a:solidFill>
                  <a:srgbClr val="C00000"/>
                </a:solidFill>
                <a:latin typeface="Kalpurush" pitchFamily="2" charset="0"/>
                <a:cs typeface="Kalpurush" pitchFamily="2" charset="0"/>
              </a:rPr>
              <a:t>৪)প্রতিষ্ঠানের প্রকৃতিঃ প্রতিষ্ঠানের প্রকৃতি বলতে বুঝানো হয়েছে যেখানে আগুনের বেশি ব্যবহার হয় যেমন-লোহা ও ইস্পাত শিল্প,স্টিল মিল,বেকারি ইত্যাদি।  </a:t>
            </a:r>
            <a:r>
              <a:rPr lang="bn-IN" sz="2400" dirty="0" smtClean="0">
                <a:solidFill>
                  <a:srgbClr val="C00000"/>
                </a:solidFill>
                <a:latin typeface="Kalpurush" pitchFamily="2" charset="0"/>
                <a:cs typeface="Kalpurush" pitchFamily="2" charset="0"/>
              </a:rPr>
              <a:t> </a:t>
            </a:r>
            <a:r>
              <a:rPr lang="en-US" sz="2400" dirty="0" smtClean="0">
                <a:solidFill>
                  <a:srgbClr val="C00000"/>
                </a:solidFill>
                <a:latin typeface="Kalpurush" pitchFamily="2" charset="0"/>
                <a:cs typeface="Kalpurush" pitchFamily="2" charset="0"/>
              </a:rPr>
              <a:t> </a:t>
            </a:r>
            <a:endParaRPr lang="en-US" sz="2400" dirty="0">
              <a:solidFill>
                <a:srgbClr val="C00000"/>
              </a:solidFill>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checkerboard(across)">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diamond(in)">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calcmode="lin" valueType="num">
                                      <p:cBhvr additive="base">
                                        <p:cTn id="2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2819400" cy="609600"/>
          </a:xfrm>
        </p:spPr>
        <p:txBody>
          <a:bodyPr/>
          <a:lstStyle/>
          <a:p>
            <a:r>
              <a:rPr lang="bn-IN" dirty="0" smtClean="0">
                <a:solidFill>
                  <a:schemeClr val="accent2"/>
                </a:solidFill>
                <a:latin typeface="Kalpurush" pitchFamily="2" charset="0"/>
                <a:cs typeface="Kalpurush" pitchFamily="2" charset="0"/>
              </a:rPr>
              <a:t>প্রাকৃতিক ঝুকিঃ </a:t>
            </a:r>
            <a:endParaRPr lang="en-US" dirty="0">
              <a:solidFill>
                <a:schemeClr val="accent2"/>
              </a:solidFill>
              <a:latin typeface="Kalpurush" pitchFamily="2" charset="0"/>
              <a:cs typeface="Kalpurush" pitchFamily="2" charset="0"/>
            </a:endParaRPr>
          </a:p>
        </p:txBody>
      </p:sp>
      <p:sp>
        <p:nvSpPr>
          <p:cNvPr id="3" name="Text Placeholder 2"/>
          <p:cNvSpPr>
            <a:spLocks noGrp="1"/>
          </p:cNvSpPr>
          <p:nvPr>
            <p:ph type="body" idx="1"/>
          </p:nvPr>
        </p:nvSpPr>
        <p:spPr/>
        <p:txBody>
          <a:bodyPr/>
          <a:lstStyle/>
          <a:p>
            <a:r>
              <a:rPr lang="bn-IN" dirty="0" smtClean="0">
                <a:latin typeface="Kalpurush" pitchFamily="2" charset="0"/>
                <a:cs typeface="Kalpurush" pitchFamily="2" charset="0"/>
              </a:rPr>
              <a:t>মোছাঃ নিলুফা ইয়াসমিন।প্রভাষক(ফিন্যান্স ব্যাংকিং ও বিমা),বিপিএটিসি স্কুল এন্ড কলেজ,সাভার,ঢাকা</a:t>
            </a:r>
            <a:endParaRPr lang="en-US" dirty="0" smtClean="0"/>
          </a:p>
          <a:p>
            <a:endParaRPr lang="en-US" dirty="0"/>
          </a:p>
        </p:txBody>
      </p:sp>
      <p:sp>
        <p:nvSpPr>
          <p:cNvPr id="4" name="TextBox 3"/>
          <p:cNvSpPr txBox="1"/>
          <p:nvPr/>
        </p:nvSpPr>
        <p:spPr>
          <a:xfrm>
            <a:off x="381000" y="1066800"/>
            <a:ext cx="8534400" cy="3416320"/>
          </a:xfrm>
          <a:prstGeom prst="rect">
            <a:avLst/>
          </a:prstGeom>
          <a:solidFill>
            <a:schemeClr val="accent1">
              <a:lumMod val="60000"/>
              <a:lumOff val="40000"/>
            </a:schemeClr>
          </a:solidFill>
        </p:spPr>
        <p:txBody>
          <a:bodyPr wrap="square" rtlCol="0">
            <a:spAutoFit/>
          </a:bodyPr>
          <a:lstStyle/>
          <a:p>
            <a:r>
              <a:rPr lang="bn-IN" sz="2400" dirty="0" smtClean="0">
                <a:solidFill>
                  <a:srgbClr val="7030A0"/>
                </a:solidFill>
                <a:latin typeface="Kalpurush" pitchFamily="2" charset="0"/>
                <a:cs typeface="Kalpurush" pitchFamily="2" charset="0"/>
              </a:rPr>
              <a:t>৫)ত্রুটিপূর্ণ শাখা বিন্যাসঃভবন নির্মাণে যদি বিল্ডিং কোড না মানা হয় এবং ত্রুটিপূর্ণ শাখা বিন্যাস থাকে তাহলে খুব দ্রুতি আগুন লেগে যায়।</a:t>
            </a:r>
          </a:p>
          <a:p>
            <a:r>
              <a:rPr lang="bn-IN" sz="2400" dirty="0" smtClean="0">
                <a:solidFill>
                  <a:srgbClr val="0070C0"/>
                </a:solidFill>
                <a:latin typeface="Kalpurush" pitchFamily="2" charset="0"/>
                <a:cs typeface="Kalpurush" pitchFamily="2" charset="0"/>
              </a:rPr>
              <a:t>৬)অগ্ন নির্বাপক যন্ত্রপাতির অভাবঃ প্রতিষ্ঠানে অগ্নি নির্বাপক যন্ত্র রাখা খুবই প্রয়োজনীয়।কেননা আগুন লাগার পর দমকল বাহিনী পৌছতে বেশ সময় লেগে যায়।তাই অগ্নি নির্বাপক যন্ত্রের মাধ্যমে আগুন নেভানো বা আগুন ছড়িয়ে পড়ার হাত থেকে রক্ষা পাওয়া যায়। </a:t>
            </a:r>
          </a:p>
          <a:p>
            <a:endParaRPr lang="bn-IN" sz="2400" dirty="0" smtClean="0">
              <a:latin typeface="Kalpurush" pitchFamily="2" charset="0"/>
              <a:cs typeface="Kalpurush" pitchFamily="2" charset="0"/>
            </a:endParaRPr>
          </a:p>
          <a:p>
            <a:r>
              <a:rPr lang="bn-IN" sz="2400" dirty="0" smtClean="0">
                <a:solidFill>
                  <a:schemeClr val="accent4"/>
                </a:solidFill>
                <a:latin typeface="Kalpurush" pitchFamily="2" charset="0"/>
                <a:cs typeface="Kalpurush" pitchFamily="2" charset="0"/>
              </a:rPr>
              <a:t>উপরোক্ত আলোচনায় এটা স্পষ্ট যে প্রাকৃতিক ঝুকিগুলো সম্পর্কে সবাই অবগত এবং কিছু পূর্ব পরিকল্পনা গ্রহণ করলে এই ঝুঁকির হাত থেকে মুক্ত থাকা যায়। </a:t>
            </a:r>
            <a:endParaRPr lang="en-US" sz="2400" dirty="0">
              <a:solidFill>
                <a:schemeClr val="accent4"/>
              </a:solidFill>
              <a:latin typeface="Kalpurush" pitchFamily="2" charset="0"/>
              <a:cs typeface="Kalpuru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5" presetClass="entr" presetSubtype="1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animEffect transition="in" filter="checkerboard(across)">
                                      <p:cBhvr>
                                        <p:cTn id="9" dur="500"/>
                                        <p:tgtEl>
                                          <p:spTgt spid="4">
                                            <p:txEl>
                                              <p:pRg st="1" end="1"/>
                                            </p:txEl>
                                          </p:spTgt>
                                        </p:tgtEl>
                                      </p:cBhvr>
                                    </p:animEffect>
                                  </p:childTnLst>
                                </p:cTn>
                              </p:par>
                              <p:par>
                                <p:cTn id="10" presetID="5" presetClass="entr" presetSubtype="10" fill="hold" grpId="0" nodeType="with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checkerboard(across)">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slide(fromBottom)">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395</TotalTime>
  <Words>643</Words>
  <Application>Microsoft Office PowerPoint</Application>
  <PresentationFormat>On-screen Show (4:3)</PresentationFormat>
  <Paragraphs>60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Aspect</vt:lpstr>
      <vt:lpstr> স্বাগতম</vt:lpstr>
      <vt:lpstr>নিচের চিত্রগুলো লক্ষ কর </vt:lpstr>
      <vt:lpstr>      </vt:lpstr>
      <vt:lpstr>আজকের পাঠঃ </vt:lpstr>
      <vt:lpstr>এ পাঠ শেষে শিক্ষার্থীরা-</vt:lpstr>
      <vt:lpstr>এসো প্রথমেই জানি অগ্নি অপচয় বা ক্ষতি কি?</vt:lpstr>
      <vt:lpstr>অগ্নিজনিত ক্ষতির প্রকারভেদ (Classifications  of Fire Loss): </vt:lpstr>
      <vt:lpstr>প্রাকৃতিক ঝুঁকি(Natural Risk):</vt:lpstr>
      <vt:lpstr>প্রাকৃতিক ঝুকিঃ </vt:lpstr>
      <vt:lpstr>নৈতিক ঝুঁকি(Moral Risk):</vt:lpstr>
      <vt:lpstr>মূল্যায়নঃ </vt:lpstr>
      <vt:lpstr>বাড়ির কাজ</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Mozahid Nilufa</dc:creator>
  <cp:lastModifiedBy>Mozahid Nilufa</cp:lastModifiedBy>
  <cp:revision>42</cp:revision>
  <dcterms:created xsi:type="dcterms:W3CDTF">2006-08-16T00:00:00Z</dcterms:created>
  <dcterms:modified xsi:type="dcterms:W3CDTF">2020-09-25T06:01:11Z</dcterms:modified>
</cp:coreProperties>
</file>