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4BF028-432E-48D5-906B-5CBB74B28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6"/>
            <a:ext cx="9144000" cy="68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91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823E-9594-4272-A467-2C735FD67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3D81C-EAD8-4D6D-9AF7-A62B9DF0F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F608-8AC0-4781-BDC0-A09A1851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F16E-CE72-44A3-B2C7-3BA13081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747A4-580A-45CD-A84D-C5C76E2D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3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C7AE-1FCD-4F22-AE90-F9E95916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15536-3922-4FCE-AFF3-67A01940D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FEEB-50B3-42DA-97CF-FE04445D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D1927-4D5B-4E16-B373-F17A81CC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3E099-4022-4466-9BFF-C23DE9BF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5D7D-6E4C-4B3B-8223-760622D7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6CCD5-BE89-4B3C-8601-6F41BC236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1E0E-A90C-4C68-A078-AFB8D11A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A6030-1264-44D3-A588-FFE7A0FC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C8641-7D8A-4EB8-9249-E42904CB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0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D2A2-5129-4413-839F-D5BA748E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3B772-1D3C-46BE-84BA-826BC8BB6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A48F3-CA2C-41F6-A497-1035ED185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6C986-7D2F-4C0C-8955-334CBC9A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B6B0B-D212-4DA1-9DB9-EC487568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51BF5-C8D7-4B18-BD4E-03682008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6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6BCC-6574-4460-8B4F-721894BE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BF957-04B4-4BC1-9543-CA42DD56B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41E1E-BA35-41B0-95FB-3108974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BFB3D-9D26-4FCE-89A6-67CDF255F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783C7-6032-4C5C-AF07-D5CE01F8C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C5F7A-461E-4801-964B-315DFF1C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33553-F0CB-4F13-8796-2E7FF6B9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169D29-4971-4EFE-833D-C38362CA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79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D23F-6BFB-4452-B8ED-EDF837B3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32C56-7EA5-4C7B-83A9-18076E7F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183D3-0DD1-4EC3-BD33-EECB53C3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7DB97-7812-4C4A-9CBA-34B55B42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3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AD08B-3D16-4B86-852E-2DC49626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4889D-168E-411C-BB67-FDCBC84A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0088-7EA0-48D1-8B80-0B067F30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2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28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2FFAD-8F92-4635-8871-57CB6E77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DD47-371F-4414-963E-E83259A0B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B2E6F-B602-4362-AE77-9C91F2E29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D0F83-7E45-4262-A0AE-C063AF93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DC63A-D696-4D33-AF90-18019435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DC346-16CC-4475-8E31-C4F18DD0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55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AC64-D829-4B6C-944F-AF8AED25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7DF7A-6FF5-47A9-8588-6680F88EF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CF799-0921-441D-98DB-B426311AC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6B5FC-0AF9-4FE2-A704-A986759D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DCA84-D333-4187-93C7-8D8A8C1F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13091-0D98-48D1-B158-2F71C9AE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6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C657-EA4F-4D6D-BDA4-A0B0F671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715D3-CC84-4BA7-A5AD-488A43409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4197-71A1-4E53-A2B4-A4F3693A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8C2F3-DF51-4D8A-9242-6F59E30E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1CBC1-01E5-4110-A169-60A9A9A1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10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601BA2-8AF2-4B8B-8FCD-0EDE8D86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C5E9E-2D95-4701-8A24-724C62B8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9F7CD-4E81-4C8C-8323-4CD109D1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F17FB-BE16-4DA7-9358-00AB42E5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6CE68-73B7-4E81-AE8E-5242D6FD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8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2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00F9F0-C10D-4D40-ADDC-A31FC11A8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9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8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DB8D-35CE-4369-A015-CAD906F5154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0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18B6-BD20-4D8A-9AC5-BC1DA85F0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8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A985A-FF00-4CD3-B7DC-ACE211E5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3E9B6-3689-4E8B-8CD4-EF0F0ECE9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3C3F1-4CD8-41D3-9451-9723528C4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07CE-23A3-4451-9B77-2556D457903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D4475-7840-46C0-9889-65B6EEC0C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9BC93-2F80-45F4-838C-1D8A08CC0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8B192-5B92-4B95-9C23-0CFF34B6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01045-3F27-435E-A0F2-2ECB1F72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unnamed.png">
            <a:extLst>
              <a:ext uri="{FF2B5EF4-FFF2-40B4-BE49-F238E27FC236}">
                <a16:creationId xmlns:a16="http://schemas.microsoft.com/office/drawing/2014/main" id="{E5665ADE-A36E-4DEE-B5D7-5F5507CF5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36" y="596364"/>
            <a:ext cx="7729946" cy="2436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33FE7-B319-42E7-96BC-E7ED4944A408}"/>
              </a:ext>
            </a:extLst>
          </p:cNvPr>
          <p:cNvSpPr txBox="1"/>
          <p:nvPr/>
        </p:nvSpPr>
        <p:spPr>
          <a:xfrm>
            <a:off x="1982067" y="3797426"/>
            <a:ext cx="493776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35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স্বাগতম</a:t>
            </a:r>
            <a:r>
              <a:rPr lang="en-US" sz="10350" b="1" dirty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cxnSp>
        <p:nvCxnSpPr>
          <p:cNvPr id="8" name="Google Shape;120;p27">
            <a:extLst>
              <a:ext uri="{FF2B5EF4-FFF2-40B4-BE49-F238E27FC236}">
                <a16:creationId xmlns:a16="http://schemas.microsoft.com/office/drawing/2014/main" id="{E6B95774-34A7-41E2-895B-B489C033D3CF}"/>
              </a:ext>
            </a:extLst>
          </p:cNvPr>
          <p:cNvCxnSpPr/>
          <p:nvPr/>
        </p:nvCxnSpPr>
        <p:spPr>
          <a:xfrm>
            <a:off x="4572000" y="0"/>
            <a:ext cx="0" cy="9258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oogle Shape;121;p27">
            <a:extLst>
              <a:ext uri="{FF2B5EF4-FFF2-40B4-BE49-F238E27FC236}">
                <a16:creationId xmlns:a16="http://schemas.microsoft.com/office/drawing/2014/main" id="{B076322C-FC44-43E5-B185-074893DBE358}"/>
              </a:ext>
            </a:extLst>
          </p:cNvPr>
          <p:cNvCxnSpPr/>
          <p:nvPr/>
        </p:nvCxnSpPr>
        <p:spPr>
          <a:xfrm>
            <a:off x="4415436" y="5932200"/>
            <a:ext cx="0" cy="925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9" descr="200px-Bismillah.svg.png">
            <a:extLst>
              <a:ext uri="{FF2B5EF4-FFF2-40B4-BE49-F238E27FC236}">
                <a16:creationId xmlns:a16="http://schemas.microsoft.com/office/drawing/2014/main" id="{F2EBD266-4276-4C77-A4B2-FAE9C8128AD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1988" y="2299421"/>
            <a:ext cx="1701459" cy="16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2795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82" y="916347"/>
            <a:ext cx="359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কোরআন তিলাওয়াতের গুরুত্ব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075" y="1366701"/>
            <a:ext cx="7994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কোরআন মাজিদ তিলাওয়াতের গুরুত্ব বা ফজিলত অনেক। এর মধ্যে উল্লেখযোগ্য কয়েকটি হচ্ছে —</a:t>
            </a:r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621" y="2456841"/>
            <a:ext cx="3557107" cy="2185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05394" y="3002825"/>
            <a:ext cx="376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। কোরআন তিলাওয়াত করলে আল্লাহর রহমত নাজিল হয়। </a:t>
            </a:r>
            <a:endParaRPr lang="en-US" sz="21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6" name="Google Shape;120;p27">
            <a:extLst>
              <a:ext uri="{FF2B5EF4-FFF2-40B4-BE49-F238E27FC236}">
                <a16:creationId xmlns:a16="http://schemas.microsoft.com/office/drawing/2014/main" id="{616ABDC8-9439-4B5C-98EF-2520070951EC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21;p27">
            <a:extLst>
              <a:ext uri="{FF2B5EF4-FFF2-40B4-BE49-F238E27FC236}">
                <a16:creationId xmlns:a16="http://schemas.microsoft.com/office/drawing/2014/main" id="{A561661F-B5E7-4BF1-AF01-32497BDFD265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59 0.15695 L -0.21527 0.17755 C -0.20034 0.18287 -0.17934 0.18125 -0.15711 0.17408 C -0.13229 0.16621 -0.11302 0.15533 -0.10034 0.14121 L -0.0375 0.07894 " pathEditMode="relative" rAng="21000000" ptsTypes="AAA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0" y="1552848"/>
            <a:ext cx="4105095" cy="2263139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0061" y="4413614"/>
            <a:ext cx="354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২। মানসিক প্রশান্তি লাভ করা যায়। </a:t>
            </a:r>
            <a:endParaRPr lang="en-US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15273100387483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458" y="1552848"/>
            <a:ext cx="3735935" cy="236111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39098" y="4423410"/>
            <a:ext cx="2214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৩। ইমান বৃদ্ধি পায়। </a:t>
            </a:r>
          </a:p>
        </p:txBody>
      </p:sp>
      <p:cxnSp>
        <p:nvCxnSpPr>
          <p:cNvPr id="6" name="Google Shape;120;p27">
            <a:extLst>
              <a:ext uri="{FF2B5EF4-FFF2-40B4-BE49-F238E27FC236}">
                <a16:creationId xmlns:a16="http://schemas.microsoft.com/office/drawing/2014/main" id="{72E52F70-775E-45B7-9135-EDCF2B001B95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21;p27">
            <a:extLst>
              <a:ext uri="{FF2B5EF4-FFF2-40B4-BE49-F238E27FC236}">
                <a16:creationId xmlns:a16="http://schemas.microsoft.com/office/drawing/2014/main" id="{CEA5081E-AE57-4C18-A50E-A3ACF15E29AE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6" y="2459115"/>
            <a:ext cx="3928655" cy="2272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prstDash val="sysDot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18511" y="1827167"/>
            <a:ext cx="3928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৪। অর্থ সহ পাঠ করলে আল কোরআনের জীবন-দর্শন সম্পর্কে জানা যায়।</a:t>
            </a:r>
          </a:p>
          <a:p>
            <a:endParaRPr lang="en-US" sz="27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27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৫। এর প্রতিটি হরফ পাঠের বিনিময়ে একটি সওয়াব পাওয়া যায়, যা অন্য দশটি সওয়াবের সমান।  </a:t>
            </a:r>
          </a:p>
        </p:txBody>
      </p:sp>
      <p:cxnSp>
        <p:nvCxnSpPr>
          <p:cNvPr id="4" name="Google Shape;120;p27">
            <a:extLst>
              <a:ext uri="{FF2B5EF4-FFF2-40B4-BE49-F238E27FC236}">
                <a16:creationId xmlns:a16="http://schemas.microsoft.com/office/drawing/2014/main" id="{23575329-227A-496E-92A5-9BF34FE444FC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21;p27">
            <a:extLst>
              <a:ext uri="{FF2B5EF4-FFF2-40B4-BE49-F238E27FC236}">
                <a16:creationId xmlns:a16="http://schemas.microsoft.com/office/drawing/2014/main" id="{A1C467FE-07A3-4F7C-BDC6-56F0F1859CA7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97 2.03374E-7 L 2.7326E-7 2.0337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96" y="911467"/>
            <a:ext cx="83373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কোরআন অধ্যয়ন মহানবি (স) বলেছেন, </a:t>
            </a:r>
          </a:p>
          <a:p>
            <a:r>
              <a:rPr lang="en-US" sz="21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তোমাদের মধ্যে সর্বোত্তম ঐ ব্যক্তি, যে নিজে কোরআন মাজিদ শেখে এবং অন্যকে শেখায়</a:t>
            </a:r>
            <a:r>
              <a:rPr lang="en-US" sz="21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।” </a:t>
            </a:r>
          </a:p>
        </p:txBody>
      </p:sp>
      <p:pic>
        <p:nvPicPr>
          <p:cNvPr id="4" name="Picture 3" descr="images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668" y="2491835"/>
            <a:ext cx="3477728" cy="2314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94299" y="2542965"/>
            <a:ext cx="3107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আল্লাহ তায়ালা বলেন— “আর যখন তাদের সামনে পবিত্র আয়াত তিলাওয়াত করা হয় তখন তাদের ইমান বৃদ্ধি পায়।”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16" y="1768385"/>
            <a:ext cx="2820353" cy="322326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1613" y="1817371"/>
            <a:ext cx="34975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আমরা সবাই বেশি বেশি করে কোরআন তিলাওয়াত করবো। অর্থ বুঝে কোরান পাঠ করবো। আল কোরআনের নির্দেশনা মেনে চলবো। সুন্দর চরিত্র গঠন ও নৈতিক জীবন-যাপন করবো। </a:t>
            </a:r>
          </a:p>
        </p:txBody>
      </p:sp>
      <p:cxnSp>
        <p:nvCxnSpPr>
          <p:cNvPr id="4" name="Google Shape;120;p27">
            <a:extLst>
              <a:ext uri="{FF2B5EF4-FFF2-40B4-BE49-F238E27FC236}">
                <a16:creationId xmlns:a16="http://schemas.microsoft.com/office/drawing/2014/main" id="{D14B5C43-6E66-4CC2-937A-EE533F9FF109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21;p27">
            <a:extLst>
              <a:ext uri="{FF2B5EF4-FFF2-40B4-BE49-F238E27FC236}">
                <a16:creationId xmlns:a16="http://schemas.microsoft.com/office/drawing/2014/main" id="{8A60B6D8-5DD4-4757-80FB-80399BF96B88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08" y="1346297"/>
            <a:ext cx="5502254" cy="2568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92599" y="852684"/>
            <a:ext cx="272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বাড়ির কাজ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1947" y="4373983"/>
            <a:ext cx="732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কোরআন তিলাওয়াত কাকে বলে? কোরআন তিলাওয়াতের গুরুত্ব ও পদ্ধতি আলোচনা কর। </a:t>
            </a:r>
          </a:p>
        </p:txBody>
      </p:sp>
      <p:cxnSp>
        <p:nvCxnSpPr>
          <p:cNvPr id="5" name="Google Shape;120;p27">
            <a:extLst>
              <a:ext uri="{FF2B5EF4-FFF2-40B4-BE49-F238E27FC236}">
                <a16:creationId xmlns:a16="http://schemas.microsoft.com/office/drawing/2014/main" id="{49D1BD31-030E-4F6E-B6CC-AED051976F60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21;p27">
            <a:extLst>
              <a:ext uri="{FF2B5EF4-FFF2-40B4-BE49-F238E27FC236}">
                <a16:creationId xmlns:a16="http://schemas.microsoft.com/office/drawing/2014/main" id="{71066F91-CBCA-4574-ACCF-82275B73D628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blocks-a-retro-old-fashioned-wizard-of-oz-style-the-end-movie-or-film-end-title-page-includes-three-distressed-film-options-plus-normal-clean-version_blyaml72x_thumbnail-full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6" y="1068805"/>
            <a:ext cx="6836314" cy="4018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718708"/>
            <a:ext cx="4310743" cy="28134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4" name="Google Shape;120;p27">
            <a:extLst>
              <a:ext uri="{FF2B5EF4-FFF2-40B4-BE49-F238E27FC236}">
                <a16:creationId xmlns:a16="http://schemas.microsoft.com/office/drawing/2014/main" id="{40E807F7-7BBB-4476-8FBE-063B67E6E889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21;p27">
            <a:extLst>
              <a:ext uri="{FF2B5EF4-FFF2-40B4-BE49-F238E27FC236}">
                <a16:creationId xmlns:a16="http://schemas.microsoft.com/office/drawing/2014/main" id="{751275FD-E700-432B-B24E-CD287070887D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448;p44">
            <a:extLst>
              <a:ext uri="{FF2B5EF4-FFF2-40B4-BE49-F238E27FC236}">
                <a16:creationId xmlns:a16="http://schemas.microsoft.com/office/drawing/2014/main" id="{077FF4A1-2F73-42C6-97A2-BE4227B23FFC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-2700000">
            <a:off x="5401121" y="1408396"/>
            <a:ext cx="2426790" cy="2554238"/>
          </a:xfrm>
          <a:prstGeom prst="roundRect">
            <a:avLst>
              <a:gd name="adj" fmla="val 10524"/>
            </a:avLst>
          </a:prstGeom>
          <a:noFill/>
          <a:ln>
            <a:noFill/>
          </a:ln>
        </p:spPr>
      </p:pic>
      <p:sp>
        <p:nvSpPr>
          <p:cNvPr id="3" name="Google Shape;4433;p44">
            <a:extLst>
              <a:ext uri="{FF2B5EF4-FFF2-40B4-BE49-F238E27FC236}">
                <a16:creationId xmlns:a16="http://schemas.microsoft.com/office/drawing/2014/main" id="{1CE52EBE-AE7B-4974-A911-ED04B182BE07}"/>
              </a:ext>
            </a:extLst>
          </p:cNvPr>
          <p:cNvSpPr txBox="1">
            <a:spLocks/>
          </p:cNvSpPr>
          <p:nvPr/>
        </p:nvSpPr>
        <p:spPr>
          <a:xfrm>
            <a:off x="714525" y="1470219"/>
            <a:ext cx="3857400" cy="814500"/>
          </a:xfrm>
          <a:prstGeom prst="rect">
            <a:avLst/>
          </a:prstGeom>
        </p:spPr>
        <p:txBody>
          <a:bodyPr spcFirstLastPara="1" vert="horz" wrap="square" lIns="91425" tIns="0" rIns="91425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</a:p>
        </p:txBody>
      </p:sp>
      <p:sp>
        <p:nvSpPr>
          <p:cNvPr id="4" name="Google Shape;4434;p44">
            <a:extLst>
              <a:ext uri="{FF2B5EF4-FFF2-40B4-BE49-F238E27FC236}">
                <a16:creationId xmlns:a16="http://schemas.microsoft.com/office/drawing/2014/main" id="{AFBAA032-BD70-4BCA-846E-8BBDFF58C081}"/>
              </a:ext>
            </a:extLst>
          </p:cNvPr>
          <p:cNvSpPr txBox="1">
            <a:spLocks/>
          </p:cNvSpPr>
          <p:nvPr/>
        </p:nvSpPr>
        <p:spPr>
          <a:xfrm>
            <a:off x="685800" y="2419350"/>
            <a:ext cx="3857400" cy="152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nzaman2012@gmail.com 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nzaman2012@yahoo.com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+88 01724656306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facebook.com/nzaman2012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Google Shape;4436;p44">
            <a:extLst>
              <a:ext uri="{FF2B5EF4-FFF2-40B4-BE49-F238E27FC236}">
                <a16:creationId xmlns:a16="http://schemas.microsoft.com/office/drawing/2014/main" id="{38AFCCE9-5DCE-4D00-9256-87B48DEC445A}"/>
              </a:ext>
            </a:extLst>
          </p:cNvPr>
          <p:cNvSpPr/>
          <p:nvPr/>
        </p:nvSpPr>
        <p:spPr>
          <a:xfrm>
            <a:off x="1066800" y="3181350"/>
            <a:ext cx="358271" cy="358694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31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;p30">
            <a:extLst>
              <a:ext uri="{FF2B5EF4-FFF2-40B4-BE49-F238E27FC236}">
                <a16:creationId xmlns:a16="http://schemas.microsoft.com/office/drawing/2014/main" id="{5534BA4D-94D3-4C9C-BE96-F016C9A73F7A}"/>
              </a:ext>
            </a:extLst>
          </p:cNvPr>
          <p:cNvSpPr txBox="1">
            <a:spLocks/>
          </p:cNvSpPr>
          <p:nvPr/>
        </p:nvSpPr>
        <p:spPr>
          <a:xfrm>
            <a:off x="762000" y="1352550"/>
            <a:ext cx="38574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3600" dirty="0">
              <a:solidFill>
                <a:schemeClr val="bg1"/>
              </a:solidFill>
            </a:endParaRPr>
          </a:p>
        </p:txBody>
      </p:sp>
      <p:sp>
        <p:nvSpPr>
          <p:cNvPr id="3" name="Google Shape;153;p30">
            <a:extLst>
              <a:ext uri="{FF2B5EF4-FFF2-40B4-BE49-F238E27FC236}">
                <a16:creationId xmlns:a16="http://schemas.microsoft.com/office/drawing/2014/main" id="{8BB4D31E-FB03-4AA3-9EE1-CA091244AF56}"/>
              </a:ext>
            </a:extLst>
          </p:cNvPr>
          <p:cNvSpPr txBox="1">
            <a:spLocks/>
          </p:cNvSpPr>
          <p:nvPr/>
        </p:nvSpPr>
        <p:spPr>
          <a:xfrm>
            <a:off x="714529" y="2100750"/>
            <a:ext cx="4186044" cy="2684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মো. নূরুজ্জামান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খায়রুল্লাহ সরকারি বালিকা উচ্চ বিদ্যালয়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গফরগাঁও, ময়মনসিংহ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Mobile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01724656306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 : nzaman</a:t>
            </a:r>
            <a:r>
              <a:rPr lang="en-US" sz="1800" dirty="0">
                <a:solidFill>
                  <a:schemeClr val="bg1"/>
                </a:solidFill>
                <a:latin typeface="Andalus" panose="02020603050405020304" pitchFamily="18" charset="-78"/>
                <a:ea typeface="MS Mincho" panose="02020609040205080304" pitchFamily="49" charset="-128"/>
                <a:cs typeface="Andalus" panose="02020603050405020304" pitchFamily="18" charset="-78"/>
              </a:rPr>
              <a:t>2012</a:t>
            </a:r>
            <a:r>
              <a:rPr lang="en-US" sz="1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@gmail.com</a:t>
            </a:r>
            <a:endParaRPr lang="bn-BD" sz="1800" dirty="0">
              <a:solidFill>
                <a:schemeClr val="bg1"/>
              </a:solidFill>
              <a:latin typeface="Andalus" panose="02020603050405020304" pitchFamily="18" charset="-78"/>
              <a:cs typeface="NikoshBAN" pitchFamily="2" charset="0"/>
            </a:endParaRPr>
          </a:p>
        </p:txBody>
      </p:sp>
      <p:cxnSp>
        <p:nvCxnSpPr>
          <p:cNvPr id="4" name="Google Shape;155;p30">
            <a:extLst>
              <a:ext uri="{FF2B5EF4-FFF2-40B4-BE49-F238E27FC236}">
                <a16:creationId xmlns:a16="http://schemas.microsoft.com/office/drawing/2014/main" id="{F5A541BA-7813-41C8-9A97-B3EC61AE9AAC}"/>
              </a:ext>
            </a:extLst>
          </p:cNvPr>
          <p:cNvCxnSpPr>
            <a:cxnSpLocks/>
          </p:cNvCxnSpPr>
          <p:nvPr/>
        </p:nvCxnSpPr>
        <p:spPr>
          <a:xfrm>
            <a:off x="2643225" y="5646198"/>
            <a:ext cx="0" cy="121180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Google Shape;156;p30">
            <a:extLst>
              <a:ext uri="{FF2B5EF4-FFF2-40B4-BE49-F238E27FC236}">
                <a16:creationId xmlns:a16="http://schemas.microsoft.com/office/drawing/2014/main" id="{756DEEA9-8B38-4CFE-9DB3-0B65E4C8E1F0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576" y="1211802"/>
            <a:ext cx="3200400" cy="315586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Google Shape;155;p30">
            <a:extLst>
              <a:ext uri="{FF2B5EF4-FFF2-40B4-BE49-F238E27FC236}">
                <a16:creationId xmlns:a16="http://schemas.microsoft.com/office/drawing/2014/main" id="{C1867D84-6196-41A7-AD1B-961AB9654B78}"/>
              </a:ext>
            </a:extLst>
          </p:cNvPr>
          <p:cNvCxnSpPr>
            <a:cxnSpLocks/>
          </p:cNvCxnSpPr>
          <p:nvPr/>
        </p:nvCxnSpPr>
        <p:spPr>
          <a:xfrm>
            <a:off x="2643225" y="0"/>
            <a:ext cx="0" cy="121180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98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4753" y="1093087"/>
            <a:ext cx="2743200" cy="584775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en-US" sz="32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3AE34-9FB7-4136-B322-8654C6E56A91}"/>
              </a:ext>
            </a:extLst>
          </p:cNvPr>
          <p:cNvSpPr txBox="1"/>
          <p:nvPr/>
        </p:nvSpPr>
        <p:spPr>
          <a:xfrm>
            <a:off x="-230823" y="2574524"/>
            <a:ext cx="54242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শ্রেণি-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৬ষ্ঠ</a:t>
            </a:r>
            <a:endParaRPr lang="bn-B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বিষয়: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ইসলাম ও নৈতিক শিক্ষা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অধ্যায়- ৩, পাঠ-২</a:t>
            </a:r>
            <a:endParaRPr lang="bn-B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বিষয় </a:t>
            </a:r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শিরোনাম: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নাজিরা তিলাওয়াত</a:t>
            </a:r>
            <a:endParaRPr lang="bn-B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সময়-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৩০ </a:t>
            </a:r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মিনিট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endParaRPr lang="en-US" dirty="0"/>
          </a:p>
        </p:txBody>
      </p:sp>
      <p:cxnSp>
        <p:nvCxnSpPr>
          <p:cNvPr id="6" name="Google Shape;120;p27">
            <a:extLst>
              <a:ext uri="{FF2B5EF4-FFF2-40B4-BE49-F238E27FC236}">
                <a16:creationId xmlns:a16="http://schemas.microsoft.com/office/drawing/2014/main" id="{1E130774-52A6-483A-A675-E23B359D7B71}"/>
              </a:ext>
            </a:extLst>
          </p:cNvPr>
          <p:cNvCxnSpPr/>
          <p:nvPr/>
        </p:nvCxnSpPr>
        <p:spPr>
          <a:xfrm>
            <a:off x="2450245" y="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21;p27">
            <a:extLst>
              <a:ext uri="{FF2B5EF4-FFF2-40B4-BE49-F238E27FC236}">
                <a16:creationId xmlns:a16="http://schemas.microsoft.com/office/drawing/2014/main" id="{6434E4AB-5F7E-44C9-AED4-71D93A630F50}"/>
              </a:ext>
            </a:extLst>
          </p:cNvPr>
          <p:cNvCxnSpPr/>
          <p:nvPr/>
        </p:nvCxnSpPr>
        <p:spPr>
          <a:xfrm>
            <a:off x="2334836" y="5915024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625C454-87F4-478F-A461-0B0C21281C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" t="1999" r="3331" b="2011"/>
          <a:stretch/>
        </p:blipFill>
        <p:spPr>
          <a:xfrm>
            <a:off x="5264458" y="1797734"/>
            <a:ext cx="2925610" cy="4077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21" y="2105384"/>
            <a:ext cx="6075545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3058" y="1219745"/>
            <a:ext cx="2772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কোরআন তিলাওয়াত </a:t>
            </a:r>
          </a:p>
        </p:txBody>
      </p:sp>
      <p:cxnSp>
        <p:nvCxnSpPr>
          <p:cNvPr id="4" name="Google Shape;120;p27">
            <a:extLst>
              <a:ext uri="{FF2B5EF4-FFF2-40B4-BE49-F238E27FC236}">
                <a16:creationId xmlns:a16="http://schemas.microsoft.com/office/drawing/2014/main" id="{86C39C63-3702-43E3-B871-6BFF685A437D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21;p27">
            <a:extLst>
              <a:ext uri="{FF2B5EF4-FFF2-40B4-BE49-F238E27FC236}">
                <a16:creationId xmlns:a16="http://schemas.microsoft.com/office/drawing/2014/main" id="{E847A22E-7730-46DC-AAFC-037B5185FEF9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6566" y="1058694"/>
            <a:ext cx="2253343" cy="69992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5932" tIns="37966" rIns="75932" bIns="37966" rtlCol="0">
            <a:spAutoFit/>
          </a:bodyPr>
          <a:lstStyle/>
          <a:p>
            <a:pPr algn="ctr"/>
            <a:r>
              <a:rPr lang="bn-BD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137" y="2159181"/>
            <a:ext cx="7078101" cy="2788954"/>
          </a:xfrm>
          <a:prstGeom prst="rect">
            <a:avLst/>
          </a:prstGeom>
          <a:noFill/>
        </p:spPr>
        <p:txBody>
          <a:bodyPr wrap="square" lIns="75932" tIns="37966" rIns="75932" bIns="3796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u="sng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এ পাঠ শেষে শিক্ষার্থীরা-</a:t>
            </a:r>
          </a:p>
          <a:p>
            <a:endParaRPr lang="bn-BD" sz="825" b="1" u="sng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marL="427116" indent="-427116">
              <a:buFont typeface="+mj-lt"/>
              <a:buAutoNum type="arabicPeriod"/>
            </a:pPr>
            <a:r>
              <a:rPr lang="bn-BD" sz="2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তিলাওয়াত শব্দের অর্থ বলতে পারবে।</a:t>
            </a:r>
          </a:p>
          <a:p>
            <a:pPr marL="427116" indent="-427116">
              <a:buFont typeface="+mj-lt"/>
              <a:buAutoNum type="arabicPeriod"/>
            </a:pPr>
            <a:r>
              <a:rPr lang="bn-BD" sz="2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তিলাওয়াত কাকে বলে বলতে পারবে।</a:t>
            </a:r>
          </a:p>
          <a:p>
            <a:pPr marL="427116" indent="-427116">
              <a:buFont typeface="+mj-lt"/>
              <a:buAutoNum type="arabicPeriod"/>
            </a:pPr>
            <a:r>
              <a:rPr lang="bn-BD" sz="2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আল কুরআন তিলাওয়াতের গুরুত্ব ব্যাখ্যা করতে পারবে।</a:t>
            </a:r>
          </a:p>
          <a:p>
            <a:pPr marL="427116" indent="-427116">
              <a:buFont typeface="+mj-lt"/>
              <a:buAutoNum type="arabicPeriod"/>
            </a:pPr>
            <a:r>
              <a:rPr lang="bn-BD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আল কুরআন তিলাওয়াতের ফজিলত বিশ্লেষণ করতে পারবে।</a:t>
            </a:r>
            <a:endParaRPr lang="en-US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4" name="Google Shape;120;p27">
            <a:extLst>
              <a:ext uri="{FF2B5EF4-FFF2-40B4-BE49-F238E27FC236}">
                <a16:creationId xmlns:a16="http://schemas.microsoft.com/office/drawing/2014/main" id="{55140E58-658F-40B6-AAAE-7C6A853E4989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21;p27">
            <a:extLst>
              <a:ext uri="{FF2B5EF4-FFF2-40B4-BE49-F238E27FC236}">
                <a16:creationId xmlns:a16="http://schemas.microsoft.com/office/drawing/2014/main" id="{A0CA70E1-987D-427B-B700-989915E72F4B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3"/>
          <a:stretch/>
        </p:blipFill>
        <p:spPr>
          <a:xfrm>
            <a:off x="2557054" y="2157007"/>
            <a:ext cx="3873610" cy="2285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0969" y="1200150"/>
            <a:ext cx="298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তিলাওয়াত শব্দের অর্থ—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183" y="2998118"/>
            <a:ext cx="1844174" cy="630671"/>
          </a:xfrm>
          <a:prstGeom prst="rect">
            <a:avLst/>
          </a:prstGeom>
        </p:spPr>
        <p:txBody>
          <a:bodyPr wrap="square" lIns="75932" tIns="37966" rIns="75932" bIns="3796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9" indent="-569489"/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 করা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7425366" y="3022995"/>
            <a:ext cx="1064436" cy="630671"/>
          </a:xfrm>
          <a:prstGeom prst="rect">
            <a:avLst/>
          </a:prstGeom>
        </p:spPr>
        <p:txBody>
          <a:bodyPr wrap="square" lIns="75932" tIns="37966" rIns="75932" bIns="3796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9" indent="-569489"/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পড়া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5917" y="4814047"/>
            <a:ext cx="1778864" cy="538338"/>
          </a:xfrm>
          <a:prstGeom prst="rect">
            <a:avLst/>
          </a:prstGeom>
        </p:spPr>
        <p:txBody>
          <a:bodyPr wrap="square" lIns="75932" tIns="37966" rIns="75932" bIns="3796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9" indent="-569489"/>
            <a:r>
              <a:rPr lang="bn-BD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আবৃত্তি করা</a:t>
            </a:r>
          </a:p>
        </p:txBody>
      </p:sp>
      <p:cxnSp>
        <p:nvCxnSpPr>
          <p:cNvPr id="7" name="Google Shape;120;p27">
            <a:extLst>
              <a:ext uri="{FF2B5EF4-FFF2-40B4-BE49-F238E27FC236}">
                <a16:creationId xmlns:a16="http://schemas.microsoft.com/office/drawing/2014/main" id="{E7D0BD07-DD40-478D-A08E-3175688AFF50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21;p27">
            <a:extLst>
              <a:ext uri="{FF2B5EF4-FFF2-40B4-BE49-F238E27FC236}">
                <a16:creationId xmlns:a16="http://schemas.microsoft.com/office/drawing/2014/main" id="{696D512B-2F83-4147-BE5F-202C8C2018F4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 bwMode="auto">
          <a:xfrm>
            <a:off x="3735426" y="1795690"/>
            <a:ext cx="4409266" cy="2598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18586" y="744328"/>
            <a:ext cx="71351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কোরআন শব্দটির বাংলা অর্থ হচ্ছে— সর্বাধিক পঠিত।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9309" y="1866355"/>
            <a:ext cx="22925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প্রকৃতপক্ষে</a:t>
            </a:r>
            <a:r>
              <a:rPr lang="en-US" sz="30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পৃথিবীর সর্বাধিক পঠিত গ্রন্থ বলে একে “কোরআন” নামকরণ করা হয়। </a:t>
            </a:r>
          </a:p>
        </p:txBody>
      </p:sp>
      <p:cxnSp>
        <p:nvCxnSpPr>
          <p:cNvPr id="5" name="Google Shape;120;p27">
            <a:extLst>
              <a:ext uri="{FF2B5EF4-FFF2-40B4-BE49-F238E27FC236}">
                <a16:creationId xmlns:a16="http://schemas.microsoft.com/office/drawing/2014/main" id="{42C88F6E-959E-42BF-BF52-908E80E51D69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21;p27">
            <a:extLst>
              <a:ext uri="{FF2B5EF4-FFF2-40B4-BE49-F238E27FC236}">
                <a16:creationId xmlns:a16="http://schemas.microsoft.com/office/drawing/2014/main" id="{E1A54278-B85F-4683-806B-C66E0D79D39B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25 L -2.77778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333" y="1209948"/>
            <a:ext cx="3570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নাজিরা তিলাওয়াত </a:t>
            </a:r>
          </a:p>
        </p:txBody>
      </p:sp>
      <p:pic>
        <p:nvPicPr>
          <p:cNvPr id="3" name="Picture 2" descr="Muslim-girl-Qura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83" y="2032240"/>
            <a:ext cx="4437717" cy="29594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5515792" y="2385605"/>
            <a:ext cx="326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পবিত্র কোরআন মাজিদ পাঠ করাকে বলা হয় তিলাওয়াত। আর দেখে দেখে পাঠ করাকে বলা হয় “নাজিরা তিলাওয়াত।”</a:t>
            </a:r>
          </a:p>
        </p:txBody>
      </p:sp>
      <p:cxnSp>
        <p:nvCxnSpPr>
          <p:cNvPr id="5" name="Google Shape;120;p27">
            <a:extLst>
              <a:ext uri="{FF2B5EF4-FFF2-40B4-BE49-F238E27FC236}">
                <a16:creationId xmlns:a16="http://schemas.microsoft.com/office/drawing/2014/main" id="{4C0F81DE-80B6-4BE8-B48E-9EBF2978B4B0}"/>
              </a:ext>
            </a:extLst>
          </p:cNvPr>
          <p:cNvCxnSpPr/>
          <p:nvPr/>
        </p:nvCxnSpPr>
        <p:spPr>
          <a:xfrm>
            <a:off x="4651907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21;p27">
            <a:extLst>
              <a:ext uri="{FF2B5EF4-FFF2-40B4-BE49-F238E27FC236}">
                <a16:creationId xmlns:a16="http://schemas.microsoft.com/office/drawing/2014/main" id="{38965942-7311-4728-BE9E-4B9FC124C55C}"/>
              </a:ext>
            </a:extLst>
          </p:cNvPr>
          <p:cNvCxnSpPr/>
          <p:nvPr/>
        </p:nvCxnSpPr>
        <p:spPr>
          <a:xfrm>
            <a:off x="4651907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74 0.0097 L -0.12023 0.0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0136" y="989840"/>
            <a:ext cx="388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কোরআন তিলাওয়াতের নিয়ম </a:t>
            </a:r>
          </a:p>
        </p:txBody>
      </p:sp>
      <p:pic>
        <p:nvPicPr>
          <p:cNvPr id="3" name="Picture 2" descr="quranrecitation_250_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01" y="2121082"/>
            <a:ext cx="3512725" cy="2586446"/>
          </a:xfrm>
          <a:prstGeom prst="ellipse">
            <a:avLst/>
          </a:prstGeom>
          <a:ln>
            <a:solidFill>
              <a:schemeClr val="accent2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2090" y="1670414"/>
            <a:ext cx="19790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পবিত্র কোরআন মাজিদ তিলাওয়াতের কিছু নিয়ম রয়েছে। এগুলোকে কোরআন তিলাওয়াতের আদব বলা হয়</a:t>
            </a:r>
            <a:r>
              <a:rPr lang="en-US" sz="2400" dirty="0">
                <a:latin typeface="Kalpurush" pitchFamily="2" charset="0"/>
                <a:cs typeface="Kalpurush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8226" y="2738301"/>
            <a:ext cx="3745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১। পবিত্র অবস্থায় তিলাওয়াত করা। </a:t>
            </a:r>
          </a:p>
          <a:p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২। অর্থ বুঝে পড়া। </a:t>
            </a:r>
          </a:p>
          <a:p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৩। গভীর ধ্যানে পাঠ করা। </a:t>
            </a:r>
          </a:p>
          <a:p>
            <a:r>
              <a:rPr lang="en-US" sz="24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৪। পাঠের সময় অন্য কিছু না করা। </a:t>
            </a:r>
            <a:endParaRPr lang="en-US" sz="195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6" name="Google Shape;120;p27">
            <a:extLst>
              <a:ext uri="{FF2B5EF4-FFF2-40B4-BE49-F238E27FC236}">
                <a16:creationId xmlns:a16="http://schemas.microsoft.com/office/drawing/2014/main" id="{C39127F1-3FA7-4F4F-8962-A6EC7F36B4C9}"/>
              </a:ext>
            </a:extLst>
          </p:cNvPr>
          <p:cNvCxnSpPr/>
          <p:nvPr/>
        </p:nvCxnSpPr>
        <p:spPr>
          <a:xfrm>
            <a:off x="4243530" y="-71021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21;p27">
            <a:extLst>
              <a:ext uri="{FF2B5EF4-FFF2-40B4-BE49-F238E27FC236}">
                <a16:creationId xmlns:a16="http://schemas.microsoft.com/office/drawing/2014/main" id="{595BAB73-6039-4A47-A7CC-B06001A33B8D}"/>
              </a:ext>
            </a:extLst>
          </p:cNvPr>
          <p:cNvCxnSpPr/>
          <p:nvPr/>
        </p:nvCxnSpPr>
        <p:spPr>
          <a:xfrm>
            <a:off x="4243530" y="5932200"/>
            <a:ext cx="0" cy="92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Presentation3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363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Aldhabi</vt:lpstr>
      <vt:lpstr>Andalus</vt:lpstr>
      <vt:lpstr>Arial</vt:lpstr>
      <vt:lpstr>Calibri</vt:lpstr>
      <vt:lpstr>Calibri Light</vt:lpstr>
      <vt:lpstr>Kalpurush</vt:lpstr>
      <vt:lpstr>NikoshBAN</vt:lpstr>
      <vt:lpstr>SutonnyOMJ</vt:lpstr>
      <vt:lpstr>Presentation3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45</cp:revision>
  <dcterms:created xsi:type="dcterms:W3CDTF">2020-04-06T13:52:26Z</dcterms:created>
  <dcterms:modified xsi:type="dcterms:W3CDTF">2020-10-06T04:31:31Z</dcterms:modified>
</cp:coreProperties>
</file>