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73E4-C597-4E64-8D90-1AAC81891930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066B-AA35-4883-B48A-BCA5B6FF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E30B1-FDFD-48A6-AF71-6F1B75D3D0D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5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0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3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0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577B-C56A-473F-BFA7-74552DF268E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F4BB-587A-4227-AD52-321F5F2DF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7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Image\30420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1721" y="2514601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ক্লাসে সবাই কে স্বাগত</a:t>
            </a:r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shwa\Desktop\151058270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199" y="152400"/>
            <a:ext cx="3495396" cy="1189038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 কোষ</a:t>
            </a:r>
            <a:endParaRPr lang="bn-BD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ka.gif"/>
          <p:cNvPicPr>
            <a:picLocks noGrp="1" noChangeAspect="1"/>
          </p:cNvPicPr>
          <p:nvPr>
            <p:ph idx="1"/>
          </p:nvPr>
        </p:nvPicPr>
        <p:blipFill>
          <a:blip r:embed="rId2"/>
          <a:srcRect l="19512" r="20558"/>
          <a:stretch>
            <a:fillRect/>
          </a:stretch>
        </p:blipFill>
        <p:spPr>
          <a:xfrm>
            <a:off x="3547203" y="1600200"/>
            <a:ext cx="4357992" cy="4381500"/>
          </a:xfr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7905195" y="1597967"/>
            <a:ext cx="131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 প্রাচীর</a:t>
            </a:r>
            <a:r>
              <a:rPr lang="bn-BD" dirty="0" smtClean="0"/>
              <a:t> </a:t>
            </a:r>
            <a:endParaRPr lang="bn-BD" dirty="0"/>
          </a:p>
        </p:txBody>
      </p:sp>
      <p:sp>
        <p:nvSpPr>
          <p:cNvPr id="16" name="TextBox 15"/>
          <p:cNvSpPr txBox="1"/>
          <p:nvPr/>
        </p:nvSpPr>
        <p:spPr>
          <a:xfrm>
            <a:off x="8006543" y="1828802"/>
            <a:ext cx="2026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প্লাজমা ঝিল্লি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6543" y="2129138"/>
            <a:ext cx="30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গলজি বডি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2981" y="2514600"/>
            <a:ext cx="3141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ক্লোরোপ্লাষ্ট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6543" y="1828800"/>
            <a:ext cx="263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06543" y="2971803"/>
            <a:ext cx="34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কোষ গহবর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05195" y="5426063"/>
            <a:ext cx="314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06543" y="3733800"/>
            <a:ext cx="304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রাফিড কৃস্টাল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1019" y="2013468"/>
            <a:ext cx="131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গলজি বডি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21373" y="2314545"/>
            <a:ext cx="130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রাইবোজম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6371" y="2692890"/>
            <a:ext cx="189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অমসৃন এন্ডোপ্লাজমিক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94369" y="3055349"/>
            <a:ext cx="121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58038" y="3333690"/>
            <a:ext cx="162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3317" y="3645508"/>
            <a:ext cx="2331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মসৃন এন্ডোপ্লাজমিক 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21578" y="4724400"/>
            <a:ext cx="2026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1019" y="4682836"/>
            <a:ext cx="111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গহবর 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6543" y="4343403"/>
            <a:ext cx="243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ড্রাউজ কৃস্টাল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3846" y="4953003"/>
            <a:ext cx="2837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14635" y="4572000"/>
            <a:ext cx="233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bn-BD" dirty="0"/>
          </a:p>
        </p:txBody>
      </p:sp>
      <p:sp>
        <p:nvSpPr>
          <p:cNvPr id="25" name="TextBox 24"/>
          <p:cNvSpPr txBox="1"/>
          <p:nvPr/>
        </p:nvSpPr>
        <p:spPr>
          <a:xfrm>
            <a:off x="2767533" y="6019803"/>
            <a:ext cx="6759240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  কোষের বিভিন্ন  অংশের নাম </a:t>
            </a:r>
            <a:endParaRPr lang="bn-BD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19" grpId="0"/>
      <p:bldP spid="24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61838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আদর্শ উদ্ভিদ কোষের বৈশিষ্ট্য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2161838" cy="4678363"/>
          </a:xfrm>
          <a:solidFill>
            <a:schemeClr val="accent3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প্রাচীর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ঝিল্লি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</a:p>
          <a:p>
            <a:pPr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কোষস্থ জড়বস্তু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7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080919" y="533400"/>
            <a:ext cx="10134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4662038" y="0"/>
            <a:ext cx="2939111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20394" y="951047"/>
            <a:ext cx="380206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0500857" y="990589"/>
            <a:ext cx="3817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1981200"/>
            <a:ext cx="141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 প্রাচীর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919" y="1066802"/>
            <a:ext cx="92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জড় বস্তু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22727" y="1143001"/>
            <a:ext cx="293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প্রোটোপ্লাজম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কোষস্ত সজীব বস্তু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557041" y="1522944"/>
            <a:ext cx="304800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2697" y="1676400"/>
            <a:ext cx="3141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202959" y="1980938"/>
            <a:ext cx="1588" cy="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9372" y="1828669"/>
            <a:ext cx="3055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193030" y="1827875"/>
            <a:ext cx="304006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29670" y="1981200"/>
            <a:ext cx="21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কোষস্থ নির্জীব বস্তু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3153080" y="2400169"/>
            <a:ext cx="3817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08092" y="2590800"/>
            <a:ext cx="445934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454767" y="2743069"/>
            <a:ext cx="3055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2684437" y="2743069"/>
            <a:ext cx="3055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0" y="2895600"/>
            <a:ext cx="141888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সঞ্চিত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26973" y="2907268"/>
            <a:ext cx="16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নিঃসৃত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4915958" y="2742275"/>
            <a:ext cx="304006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357992" y="2895600"/>
            <a:ext cx="131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বর্জ্য পদার্থ</a:t>
            </a:r>
            <a:endParaRPr lang="en-US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10527310" y="1943100"/>
            <a:ext cx="228602" cy="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>
            <a:off x="6790359" y="2057401"/>
            <a:ext cx="49660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>
            <a:off x="11565018" y="2247769"/>
            <a:ext cx="381794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0844306" y="2438400"/>
            <a:ext cx="131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rot="5400000">
            <a:off x="9033152" y="2246975"/>
            <a:ext cx="380206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8310589" y="2438400"/>
            <a:ext cx="172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6599860" y="2246844"/>
            <a:ext cx="381000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5979570" y="2438400"/>
            <a:ext cx="121618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 rot="5400000">
            <a:off x="8968979" y="2818344"/>
            <a:ext cx="304800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 flipV="1">
            <a:off x="6587662" y="2971801"/>
            <a:ext cx="2532661" cy="8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6435262" y="3123144"/>
            <a:ext cx="304800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675525" y="3200400"/>
            <a:ext cx="162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সাইটোমাতৃকা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7956548" y="3131660"/>
            <a:ext cx="304800" cy="2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7550474" y="3264932"/>
            <a:ext cx="15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 অঙ্গানু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7993428" y="3666272"/>
            <a:ext cx="227806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107892" y="3657601"/>
            <a:ext cx="21283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প্লাস্টিড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মাইটোকন্ডিয়া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এন্ডোপ্লাজমিক    রেটিকু্লাম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রাইবোসোম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গলগি বস্তু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 গহ্বর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সেন্ট্রোসোম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লাইসোসোম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rot="5400000">
            <a:off x="11402271" y="2894675"/>
            <a:ext cx="304006" cy="1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741901" y="3352801"/>
            <a:ext cx="1419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নিউক্লিয়ঝিল্লি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নিউক্লিয়প্লাজম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নিউক্লিওলাস</a:t>
            </a:r>
          </a:p>
          <a:p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ক্রোমোসোম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09441" y="762000"/>
            <a:ext cx="9982841" cy="3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170805" y="87868"/>
            <a:ext cx="1786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উদ্ভিদকোষ</a:t>
            </a:r>
          </a:p>
        </p:txBody>
      </p:sp>
    </p:spTree>
    <p:extLst>
      <p:ext uri="{BB962C8B-B14F-4D97-AF65-F5344CB8AC3E}">
        <p14:creationId xmlns:p14="http://schemas.microsoft.com/office/powerpoint/2010/main" val="33083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77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770" decel="100000"/>
                                        <p:tgtEl>
                                          <p:spTgt spid="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7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9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77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770" decel="100000"/>
                                        <p:tgtEl>
                                          <p:spTgt spid="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7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9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000"/>
                            </p:stCondLst>
                            <p:childTnLst>
                              <p:par>
                                <p:cTn id="27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7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9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8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0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7" grpId="0"/>
      <p:bldP spid="28" grpId="0"/>
      <p:bldP spid="30" grpId="0"/>
      <p:bldP spid="46" grpId="0"/>
      <p:bldP spid="78" grpId="0"/>
      <p:bldP spid="79" grpId="0"/>
      <p:bldP spid="86" grpId="0"/>
      <p:bldP spid="98" grpId="0"/>
      <p:bldP spid="103" grpId="0"/>
      <p:bldP spid="108" grpId="0"/>
      <p:bldP spid="115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14835" y="2133601"/>
            <a:ext cx="4560689" cy="3992563"/>
          </a:xfrm>
        </p:spPr>
        <p:txBody>
          <a:bodyPr/>
          <a:lstStyle/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ourier New"/>
              <a:buChar char="o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1"/>
            <a:ext cx="121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উদ্ভিদ কোষের উপাদান প্রধানত দুই প্রকার-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79" y="1752600"/>
            <a:ext cx="3952597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881" y="5410200"/>
            <a:ext cx="4053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জড় বস্তু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3057" y="5029200"/>
            <a:ext cx="435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প্রোটোপ্লাজম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সজীব বস্তু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06" y="1905000"/>
            <a:ext cx="3865408" cy="24003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7531125" y="1894194"/>
            <a:ext cx="3064416" cy="1696000"/>
          </a:xfrm>
          <a:custGeom>
            <a:avLst/>
            <a:gdLst>
              <a:gd name="connsiteX0" fmla="*/ 114993 w 2304012"/>
              <a:gd name="connsiteY0" fmla="*/ 1195370 h 1696000"/>
              <a:gd name="connsiteX1" fmla="*/ 128848 w 2304012"/>
              <a:gd name="connsiteY1" fmla="*/ 987551 h 1696000"/>
              <a:gd name="connsiteX2" fmla="*/ 170412 w 2304012"/>
              <a:gd name="connsiteY2" fmla="*/ 959842 h 1696000"/>
              <a:gd name="connsiteX3" fmla="*/ 225830 w 2304012"/>
              <a:gd name="connsiteY3" fmla="*/ 876715 h 1696000"/>
              <a:gd name="connsiteX4" fmla="*/ 281248 w 2304012"/>
              <a:gd name="connsiteY4" fmla="*/ 793588 h 1696000"/>
              <a:gd name="connsiteX5" fmla="*/ 336666 w 2304012"/>
              <a:gd name="connsiteY5" fmla="*/ 710461 h 1696000"/>
              <a:gd name="connsiteX6" fmla="*/ 461357 w 2304012"/>
              <a:gd name="connsiteY6" fmla="*/ 641188 h 1696000"/>
              <a:gd name="connsiteX7" fmla="*/ 502921 w 2304012"/>
              <a:gd name="connsiteY7" fmla="*/ 613479 h 1696000"/>
              <a:gd name="connsiteX8" fmla="*/ 558339 w 2304012"/>
              <a:gd name="connsiteY8" fmla="*/ 599624 h 1696000"/>
              <a:gd name="connsiteX9" fmla="*/ 641466 w 2304012"/>
              <a:gd name="connsiteY9" fmla="*/ 488788 h 1696000"/>
              <a:gd name="connsiteX10" fmla="*/ 724593 w 2304012"/>
              <a:gd name="connsiteY10" fmla="*/ 419515 h 1696000"/>
              <a:gd name="connsiteX11" fmla="*/ 932412 w 2304012"/>
              <a:gd name="connsiteY11" fmla="*/ 391806 h 1696000"/>
              <a:gd name="connsiteX12" fmla="*/ 1084812 w 2304012"/>
              <a:gd name="connsiteY12" fmla="*/ 364097 h 1696000"/>
              <a:gd name="connsiteX13" fmla="*/ 1195648 w 2304012"/>
              <a:gd name="connsiteY13" fmla="*/ 350242 h 1696000"/>
              <a:gd name="connsiteX14" fmla="*/ 1278775 w 2304012"/>
              <a:gd name="connsiteY14" fmla="*/ 322533 h 1696000"/>
              <a:gd name="connsiteX15" fmla="*/ 1320339 w 2304012"/>
              <a:gd name="connsiteY15" fmla="*/ 308679 h 1696000"/>
              <a:gd name="connsiteX16" fmla="*/ 1361903 w 2304012"/>
              <a:gd name="connsiteY16" fmla="*/ 267115 h 1696000"/>
              <a:gd name="connsiteX17" fmla="*/ 1445030 w 2304012"/>
              <a:gd name="connsiteY17" fmla="*/ 211697 h 1696000"/>
              <a:gd name="connsiteX18" fmla="*/ 1472739 w 2304012"/>
              <a:gd name="connsiteY18" fmla="*/ 156279 h 1696000"/>
              <a:gd name="connsiteX19" fmla="*/ 1500448 w 2304012"/>
              <a:gd name="connsiteY19" fmla="*/ 114715 h 1696000"/>
              <a:gd name="connsiteX20" fmla="*/ 1542012 w 2304012"/>
              <a:gd name="connsiteY20" fmla="*/ 31588 h 1696000"/>
              <a:gd name="connsiteX21" fmla="*/ 1749830 w 2304012"/>
              <a:gd name="connsiteY21" fmla="*/ 45442 h 1696000"/>
              <a:gd name="connsiteX22" fmla="*/ 1832957 w 2304012"/>
              <a:gd name="connsiteY22" fmla="*/ 73151 h 1696000"/>
              <a:gd name="connsiteX23" fmla="*/ 1874521 w 2304012"/>
              <a:gd name="connsiteY23" fmla="*/ 87006 h 1696000"/>
              <a:gd name="connsiteX24" fmla="*/ 1971503 w 2304012"/>
              <a:gd name="connsiteY24" fmla="*/ 114715 h 1696000"/>
              <a:gd name="connsiteX25" fmla="*/ 2054630 w 2304012"/>
              <a:gd name="connsiteY25" fmla="*/ 183988 h 1696000"/>
              <a:gd name="connsiteX26" fmla="*/ 2068484 w 2304012"/>
              <a:gd name="connsiteY26" fmla="*/ 225551 h 1696000"/>
              <a:gd name="connsiteX27" fmla="*/ 2165466 w 2304012"/>
              <a:gd name="connsiteY27" fmla="*/ 294824 h 1696000"/>
              <a:gd name="connsiteX28" fmla="*/ 2207030 w 2304012"/>
              <a:gd name="connsiteY28" fmla="*/ 322533 h 1696000"/>
              <a:gd name="connsiteX29" fmla="*/ 2248593 w 2304012"/>
              <a:gd name="connsiteY29" fmla="*/ 336388 h 1696000"/>
              <a:gd name="connsiteX30" fmla="*/ 2304012 w 2304012"/>
              <a:gd name="connsiteY30" fmla="*/ 405661 h 1696000"/>
              <a:gd name="connsiteX31" fmla="*/ 2290157 w 2304012"/>
              <a:gd name="connsiteY31" fmla="*/ 627333 h 1696000"/>
              <a:gd name="connsiteX32" fmla="*/ 2276303 w 2304012"/>
              <a:gd name="connsiteY32" fmla="*/ 779733 h 1696000"/>
              <a:gd name="connsiteX33" fmla="*/ 2248593 w 2304012"/>
              <a:gd name="connsiteY33" fmla="*/ 807442 h 1696000"/>
              <a:gd name="connsiteX34" fmla="*/ 2179321 w 2304012"/>
              <a:gd name="connsiteY34" fmla="*/ 876715 h 1696000"/>
              <a:gd name="connsiteX35" fmla="*/ 2151612 w 2304012"/>
              <a:gd name="connsiteY35" fmla="*/ 918279 h 1696000"/>
              <a:gd name="connsiteX36" fmla="*/ 2137757 w 2304012"/>
              <a:gd name="connsiteY36" fmla="*/ 959842 h 1696000"/>
              <a:gd name="connsiteX37" fmla="*/ 2096193 w 2304012"/>
              <a:gd name="connsiteY37" fmla="*/ 1001406 h 1696000"/>
              <a:gd name="connsiteX38" fmla="*/ 2040775 w 2304012"/>
              <a:gd name="connsiteY38" fmla="*/ 1126097 h 1696000"/>
              <a:gd name="connsiteX39" fmla="*/ 2013066 w 2304012"/>
              <a:gd name="connsiteY39" fmla="*/ 1209224 h 1696000"/>
              <a:gd name="connsiteX40" fmla="*/ 1985357 w 2304012"/>
              <a:gd name="connsiteY40" fmla="*/ 1250788 h 1696000"/>
              <a:gd name="connsiteX41" fmla="*/ 1860666 w 2304012"/>
              <a:gd name="connsiteY41" fmla="*/ 1320061 h 1696000"/>
              <a:gd name="connsiteX42" fmla="*/ 1791393 w 2304012"/>
              <a:gd name="connsiteY42" fmla="*/ 1389333 h 1696000"/>
              <a:gd name="connsiteX43" fmla="*/ 1749830 w 2304012"/>
              <a:gd name="connsiteY43" fmla="*/ 1430897 h 1696000"/>
              <a:gd name="connsiteX44" fmla="*/ 1680557 w 2304012"/>
              <a:gd name="connsiteY44" fmla="*/ 1514024 h 1696000"/>
              <a:gd name="connsiteX45" fmla="*/ 1652848 w 2304012"/>
              <a:gd name="connsiteY45" fmla="*/ 1555588 h 1696000"/>
              <a:gd name="connsiteX46" fmla="*/ 1611284 w 2304012"/>
              <a:gd name="connsiteY46" fmla="*/ 1569442 h 1696000"/>
              <a:gd name="connsiteX47" fmla="*/ 1486593 w 2304012"/>
              <a:gd name="connsiteY47" fmla="*/ 1666424 h 1696000"/>
              <a:gd name="connsiteX48" fmla="*/ 1403466 w 2304012"/>
              <a:gd name="connsiteY48" fmla="*/ 1694133 h 1696000"/>
              <a:gd name="connsiteX49" fmla="*/ 419793 w 2304012"/>
              <a:gd name="connsiteY49" fmla="*/ 1666424 h 1696000"/>
              <a:gd name="connsiteX50" fmla="*/ 364375 w 2304012"/>
              <a:gd name="connsiteY50" fmla="*/ 1652570 h 1696000"/>
              <a:gd name="connsiteX51" fmla="*/ 281248 w 2304012"/>
              <a:gd name="connsiteY51" fmla="*/ 1638715 h 1696000"/>
              <a:gd name="connsiteX52" fmla="*/ 128848 w 2304012"/>
              <a:gd name="connsiteY52" fmla="*/ 1597151 h 1696000"/>
              <a:gd name="connsiteX53" fmla="*/ 114993 w 2304012"/>
              <a:gd name="connsiteY53" fmla="*/ 1444751 h 1696000"/>
              <a:gd name="connsiteX54" fmla="*/ 101139 w 2304012"/>
              <a:gd name="connsiteY54" fmla="*/ 1403188 h 1696000"/>
              <a:gd name="connsiteX55" fmla="*/ 114993 w 2304012"/>
              <a:gd name="connsiteY55" fmla="*/ 1056824 h 1696000"/>
              <a:gd name="connsiteX56" fmla="*/ 128848 w 2304012"/>
              <a:gd name="connsiteY56" fmla="*/ 973697 h 1696000"/>
              <a:gd name="connsiteX57" fmla="*/ 128848 w 2304012"/>
              <a:gd name="connsiteY57" fmla="*/ 973697 h 16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304012" h="1696000">
                <a:moveTo>
                  <a:pt x="114993" y="1195370"/>
                </a:moveTo>
                <a:cubicBezTo>
                  <a:pt x="119611" y="1126097"/>
                  <a:pt x="112946" y="1055132"/>
                  <a:pt x="128848" y="987551"/>
                </a:cubicBezTo>
                <a:cubicBezTo>
                  <a:pt x="132662" y="971342"/>
                  <a:pt x="159447" y="972373"/>
                  <a:pt x="170412" y="959842"/>
                </a:cubicBezTo>
                <a:cubicBezTo>
                  <a:pt x="192342" y="934780"/>
                  <a:pt x="225830" y="876715"/>
                  <a:pt x="225830" y="876715"/>
                </a:cubicBezTo>
                <a:cubicBezTo>
                  <a:pt x="252326" y="797224"/>
                  <a:pt x="220709" y="871423"/>
                  <a:pt x="281248" y="793588"/>
                </a:cubicBezTo>
                <a:cubicBezTo>
                  <a:pt x="301694" y="767301"/>
                  <a:pt x="305073" y="720992"/>
                  <a:pt x="336666" y="710461"/>
                </a:cubicBezTo>
                <a:cubicBezTo>
                  <a:pt x="409823" y="686075"/>
                  <a:pt x="366078" y="704707"/>
                  <a:pt x="461357" y="641188"/>
                </a:cubicBezTo>
                <a:cubicBezTo>
                  <a:pt x="475212" y="631952"/>
                  <a:pt x="486767" y="617518"/>
                  <a:pt x="502921" y="613479"/>
                </a:cubicBezTo>
                <a:lnTo>
                  <a:pt x="558339" y="599624"/>
                </a:lnTo>
                <a:cubicBezTo>
                  <a:pt x="582519" y="527081"/>
                  <a:pt x="561867" y="568387"/>
                  <a:pt x="641466" y="488788"/>
                </a:cubicBezTo>
                <a:cubicBezTo>
                  <a:pt x="663027" y="467227"/>
                  <a:pt x="693732" y="431088"/>
                  <a:pt x="724593" y="419515"/>
                </a:cubicBezTo>
                <a:cubicBezTo>
                  <a:pt x="766329" y="403864"/>
                  <a:pt x="914409" y="393606"/>
                  <a:pt x="932412" y="391806"/>
                </a:cubicBezTo>
                <a:cubicBezTo>
                  <a:pt x="992100" y="379868"/>
                  <a:pt x="1022750" y="372963"/>
                  <a:pt x="1084812" y="364097"/>
                </a:cubicBezTo>
                <a:cubicBezTo>
                  <a:pt x="1121671" y="358832"/>
                  <a:pt x="1158703" y="354860"/>
                  <a:pt x="1195648" y="350242"/>
                </a:cubicBezTo>
                <a:lnTo>
                  <a:pt x="1278775" y="322533"/>
                </a:lnTo>
                <a:lnTo>
                  <a:pt x="1320339" y="308679"/>
                </a:lnTo>
                <a:cubicBezTo>
                  <a:pt x="1334194" y="294824"/>
                  <a:pt x="1346437" y="279144"/>
                  <a:pt x="1361903" y="267115"/>
                </a:cubicBezTo>
                <a:cubicBezTo>
                  <a:pt x="1388190" y="246669"/>
                  <a:pt x="1445030" y="211697"/>
                  <a:pt x="1445030" y="211697"/>
                </a:cubicBezTo>
                <a:cubicBezTo>
                  <a:pt x="1454266" y="193224"/>
                  <a:pt x="1462492" y="174211"/>
                  <a:pt x="1472739" y="156279"/>
                </a:cubicBezTo>
                <a:cubicBezTo>
                  <a:pt x="1481000" y="141822"/>
                  <a:pt x="1493001" y="129608"/>
                  <a:pt x="1500448" y="114715"/>
                </a:cubicBezTo>
                <a:cubicBezTo>
                  <a:pt x="1557806" y="0"/>
                  <a:pt x="1462606" y="150695"/>
                  <a:pt x="1542012" y="31588"/>
                </a:cubicBezTo>
                <a:cubicBezTo>
                  <a:pt x="1611285" y="36206"/>
                  <a:pt x="1681101" y="35624"/>
                  <a:pt x="1749830" y="45442"/>
                </a:cubicBezTo>
                <a:cubicBezTo>
                  <a:pt x="1778744" y="49573"/>
                  <a:pt x="1805248" y="63915"/>
                  <a:pt x="1832957" y="73151"/>
                </a:cubicBezTo>
                <a:cubicBezTo>
                  <a:pt x="1846812" y="77769"/>
                  <a:pt x="1860353" y="83464"/>
                  <a:pt x="1874521" y="87006"/>
                </a:cubicBezTo>
                <a:cubicBezTo>
                  <a:pt x="1944107" y="104403"/>
                  <a:pt x="1911875" y="94840"/>
                  <a:pt x="1971503" y="114715"/>
                </a:cubicBezTo>
                <a:cubicBezTo>
                  <a:pt x="2002172" y="135161"/>
                  <a:pt x="2033295" y="151986"/>
                  <a:pt x="2054630" y="183988"/>
                </a:cubicBezTo>
                <a:cubicBezTo>
                  <a:pt x="2062731" y="196139"/>
                  <a:pt x="2059996" y="213667"/>
                  <a:pt x="2068484" y="225551"/>
                </a:cubicBezTo>
                <a:cubicBezTo>
                  <a:pt x="2109575" y="283079"/>
                  <a:pt x="2112900" y="277303"/>
                  <a:pt x="2165466" y="294824"/>
                </a:cubicBezTo>
                <a:cubicBezTo>
                  <a:pt x="2179321" y="304060"/>
                  <a:pt x="2192137" y="315086"/>
                  <a:pt x="2207030" y="322533"/>
                </a:cubicBezTo>
                <a:cubicBezTo>
                  <a:pt x="2220092" y="329064"/>
                  <a:pt x="2236070" y="328874"/>
                  <a:pt x="2248593" y="336388"/>
                </a:cubicBezTo>
                <a:cubicBezTo>
                  <a:pt x="2270531" y="349551"/>
                  <a:pt x="2291425" y="386780"/>
                  <a:pt x="2304012" y="405661"/>
                </a:cubicBezTo>
                <a:cubicBezTo>
                  <a:pt x="2299394" y="479552"/>
                  <a:pt x="2295626" y="553500"/>
                  <a:pt x="2290157" y="627333"/>
                </a:cubicBezTo>
                <a:cubicBezTo>
                  <a:pt x="2286389" y="678203"/>
                  <a:pt x="2287773" y="730030"/>
                  <a:pt x="2276303" y="779733"/>
                </a:cubicBezTo>
                <a:cubicBezTo>
                  <a:pt x="2273366" y="792461"/>
                  <a:pt x="2256753" y="797242"/>
                  <a:pt x="2248593" y="807442"/>
                </a:cubicBezTo>
                <a:cubicBezTo>
                  <a:pt x="2195812" y="873418"/>
                  <a:pt x="2250575" y="829212"/>
                  <a:pt x="2179321" y="876715"/>
                </a:cubicBezTo>
                <a:cubicBezTo>
                  <a:pt x="2170085" y="890570"/>
                  <a:pt x="2159059" y="903386"/>
                  <a:pt x="2151612" y="918279"/>
                </a:cubicBezTo>
                <a:cubicBezTo>
                  <a:pt x="2145081" y="931341"/>
                  <a:pt x="2145858" y="947691"/>
                  <a:pt x="2137757" y="959842"/>
                </a:cubicBezTo>
                <a:cubicBezTo>
                  <a:pt x="2126888" y="976145"/>
                  <a:pt x="2110048" y="987551"/>
                  <a:pt x="2096193" y="1001406"/>
                </a:cubicBezTo>
                <a:cubicBezTo>
                  <a:pt x="2063218" y="1100330"/>
                  <a:pt x="2084685" y="1060231"/>
                  <a:pt x="2040775" y="1126097"/>
                </a:cubicBezTo>
                <a:cubicBezTo>
                  <a:pt x="2031539" y="1153806"/>
                  <a:pt x="2029267" y="1184922"/>
                  <a:pt x="2013066" y="1209224"/>
                </a:cubicBezTo>
                <a:cubicBezTo>
                  <a:pt x="2003830" y="1223079"/>
                  <a:pt x="1997888" y="1239823"/>
                  <a:pt x="1985357" y="1250788"/>
                </a:cubicBezTo>
                <a:cubicBezTo>
                  <a:pt x="1926725" y="1302091"/>
                  <a:pt x="1917752" y="1301032"/>
                  <a:pt x="1860666" y="1320061"/>
                </a:cubicBezTo>
                <a:lnTo>
                  <a:pt x="1791393" y="1389333"/>
                </a:lnTo>
                <a:cubicBezTo>
                  <a:pt x="1777538" y="1403188"/>
                  <a:pt x="1760698" y="1414594"/>
                  <a:pt x="1749830" y="1430897"/>
                </a:cubicBezTo>
                <a:cubicBezTo>
                  <a:pt x="1681034" y="1534093"/>
                  <a:pt x="1769454" y="1407349"/>
                  <a:pt x="1680557" y="1514024"/>
                </a:cubicBezTo>
                <a:cubicBezTo>
                  <a:pt x="1669897" y="1526816"/>
                  <a:pt x="1665850" y="1545186"/>
                  <a:pt x="1652848" y="1555588"/>
                </a:cubicBezTo>
                <a:cubicBezTo>
                  <a:pt x="1641444" y="1564711"/>
                  <a:pt x="1625139" y="1564824"/>
                  <a:pt x="1611284" y="1569442"/>
                </a:cubicBezTo>
                <a:cubicBezTo>
                  <a:pt x="1575421" y="1605306"/>
                  <a:pt x="1536311" y="1649851"/>
                  <a:pt x="1486593" y="1666424"/>
                </a:cubicBezTo>
                <a:lnTo>
                  <a:pt x="1403466" y="1694133"/>
                </a:lnTo>
                <a:cubicBezTo>
                  <a:pt x="1015622" y="1629495"/>
                  <a:pt x="1440162" y="1696000"/>
                  <a:pt x="419793" y="1666424"/>
                </a:cubicBezTo>
                <a:cubicBezTo>
                  <a:pt x="400760" y="1665872"/>
                  <a:pt x="383046" y="1656304"/>
                  <a:pt x="364375" y="1652570"/>
                </a:cubicBezTo>
                <a:cubicBezTo>
                  <a:pt x="336829" y="1647061"/>
                  <a:pt x="308500" y="1645528"/>
                  <a:pt x="281248" y="1638715"/>
                </a:cubicBezTo>
                <a:cubicBezTo>
                  <a:pt x="0" y="1568402"/>
                  <a:pt x="368482" y="1645079"/>
                  <a:pt x="128848" y="1597151"/>
                </a:cubicBezTo>
                <a:cubicBezTo>
                  <a:pt x="124230" y="1546351"/>
                  <a:pt x="122207" y="1495248"/>
                  <a:pt x="114993" y="1444751"/>
                </a:cubicBezTo>
                <a:cubicBezTo>
                  <a:pt x="112928" y="1430294"/>
                  <a:pt x="101139" y="1417792"/>
                  <a:pt x="101139" y="1403188"/>
                </a:cubicBezTo>
                <a:cubicBezTo>
                  <a:pt x="101139" y="1287641"/>
                  <a:pt x="107043" y="1172097"/>
                  <a:pt x="114993" y="1056824"/>
                </a:cubicBezTo>
                <a:cubicBezTo>
                  <a:pt x="131088" y="823442"/>
                  <a:pt x="128848" y="1102426"/>
                  <a:pt x="128848" y="973697"/>
                </a:cubicBezTo>
                <a:lnTo>
                  <a:pt x="128848" y="973697"/>
                </a:lnTo>
              </a:path>
            </a:pathLst>
          </a:custGeom>
          <a:ln w="5397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8715984" y="3429000"/>
            <a:ext cx="405395" cy="1143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0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43" y="304800"/>
            <a:ext cx="11249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কোষে দুই ধরনের জড় বস্তু থাকে।যথা-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90" y="1600200"/>
            <a:ext cx="5040761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092" y="5486401"/>
            <a:ext cx="527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কোষ প্রাচীর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7103" y="5410201"/>
            <a:ext cx="4256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নির্জীব বস্তু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ip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66" y="1600200"/>
            <a:ext cx="521612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440" y="304801"/>
            <a:ext cx="11047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প্রোটোপ্লাজমে তিন ধরনের বস্তু থাকে।যথা-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835" y="3352801"/>
            <a:ext cx="2837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কোষঝিল্লি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2"/>
          <a:srcRect l="19208" t="9622" r="23169" b="4675"/>
          <a:stretch>
            <a:fillRect/>
          </a:stretch>
        </p:blipFill>
        <p:spPr>
          <a:xfrm>
            <a:off x="7601149" y="1447800"/>
            <a:ext cx="2432368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6314" y="3429001"/>
            <a:ext cx="374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3.jpeg"/>
          <p:cNvPicPr>
            <a:picLocks noChangeAspect="1"/>
          </p:cNvPicPr>
          <p:nvPr/>
        </p:nvPicPr>
        <p:blipFill>
          <a:blip r:embed="rId3"/>
          <a:srcRect l="28387" t="14724" r="30323"/>
          <a:stretch>
            <a:fillRect/>
          </a:stretch>
        </p:blipFill>
        <p:spPr>
          <a:xfrm>
            <a:off x="4021867" y="4267200"/>
            <a:ext cx="3072539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1708" y="4572000"/>
            <a:ext cx="152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5295" y="6096001"/>
            <a:ext cx="293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নিউক্লিয়াস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739351" y="1340467"/>
            <a:ext cx="2252414" cy="1693678"/>
          </a:xfrm>
          <a:custGeom>
            <a:avLst/>
            <a:gdLst>
              <a:gd name="connsiteX0" fmla="*/ 41564 w 1693500"/>
              <a:gd name="connsiteY0" fmla="*/ 1402733 h 1693678"/>
              <a:gd name="connsiteX1" fmla="*/ 27709 w 1693500"/>
              <a:gd name="connsiteY1" fmla="*/ 1014806 h 1693678"/>
              <a:gd name="connsiteX2" fmla="*/ 41564 w 1693500"/>
              <a:gd name="connsiteY2" fmla="*/ 945533 h 1693678"/>
              <a:gd name="connsiteX3" fmla="*/ 69273 w 1693500"/>
              <a:gd name="connsiteY3" fmla="*/ 862406 h 1693678"/>
              <a:gd name="connsiteX4" fmla="*/ 83127 w 1693500"/>
              <a:gd name="connsiteY4" fmla="*/ 751569 h 1693678"/>
              <a:gd name="connsiteX5" fmla="*/ 96982 w 1693500"/>
              <a:gd name="connsiteY5" fmla="*/ 405206 h 1693678"/>
              <a:gd name="connsiteX6" fmla="*/ 692727 w 1693500"/>
              <a:gd name="connsiteY6" fmla="*/ 141969 h 1693678"/>
              <a:gd name="connsiteX7" fmla="*/ 762000 w 1693500"/>
              <a:gd name="connsiteY7" fmla="*/ 155824 h 1693678"/>
              <a:gd name="connsiteX8" fmla="*/ 1108364 w 1693500"/>
              <a:gd name="connsiteY8" fmla="*/ 141969 h 1693678"/>
              <a:gd name="connsiteX9" fmla="*/ 1191491 w 1693500"/>
              <a:gd name="connsiteY9" fmla="*/ 114260 h 1693678"/>
              <a:gd name="connsiteX10" fmla="*/ 1260764 w 1693500"/>
              <a:gd name="connsiteY10" fmla="*/ 100406 h 1693678"/>
              <a:gd name="connsiteX11" fmla="*/ 1385455 w 1693500"/>
              <a:gd name="connsiteY11" fmla="*/ 114260 h 1693678"/>
              <a:gd name="connsiteX12" fmla="*/ 1468582 w 1693500"/>
              <a:gd name="connsiteY12" fmla="*/ 128115 h 1693678"/>
              <a:gd name="connsiteX13" fmla="*/ 1565564 w 1693500"/>
              <a:gd name="connsiteY13" fmla="*/ 141969 h 1693678"/>
              <a:gd name="connsiteX14" fmla="*/ 1634836 w 1693500"/>
              <a:gd name="connsiteY14" fmla="*/ 197388 h 1693678"/>
              <a:gd name="connsiteX15" fmla="*/ 1676400 w 1693500"/>
              <a:gd name="connsiteY15" fmla="*/ 225097 h 1693678"/>
              <a:gd name="connsiteX16" fmla="*/ 1662546 w 1693500"/>
              <a:gd name="connsiteY16" fmla="*/ 488333 h 1693678"/>
              <a:gd name="connsiteX17" fmla="*/ 1648691 w 1693500"/>
              <a:gd name="connsiteY17" fmla="*/ 529897 h 1693678"/>
              <a:gd name="connsiteX18" fmla="*/ 1662546 w 1693500"/>
              <a:gd name="connsiteY18" fmla="*/ 640733 h 1693678"/>
              <a:gd name="connsiteX19" fmla="*/ 1648691 w 1693500"/>
              <a:gd name="connsiteY19" fmla="*/ 903969 h 1693678"/>
              <a:gd name="connsiteX20" fmla="*/ 1620982 w 1693500"/>
              <a:gd name="connsiteY20" fmla="*/ 1347315 h 1693678"/>
              <a:gd name="connsiteX21" fmla="*/ 1607127 w 1693500"/>
              <a:gd name="connsiteY21" fmla="*/ 1402733 h 1693678"/>
              <a:gd name="connsiteX22" fmla="*/ 1551709 w 1693500"/>
              <a:gd name="connsiteY22" fmla="*/ 1485860 h 1693678"/>
              <a:gd name="connsiteX23" fmla="*/ 1482436 w 1693500"/>
              <a:gd name="connsiteY23" fmla="*/ 1568988 h 1693678"/>
              <a:gd name="connsiteX24" fmla="*/ 1468582 w 1693500"/>
              <a:gd name="connsiteY24" fmla="*/ 1610551 h 1693678"/>
              <a:gd name="connsiteX25" fmla="*/ 1274618 w 1693500"/>
              <a:gd name="connsiteY25" fmla="*/ 1652115 h 1693678"/>
              <a:gd name="connsiteX26" fmla="*/ 1080655 w 1693500"/>
              <a:gd name="connsiteY26" fmla="*/ 1665969 h 1693678"/>
              <a:gd name="connsiteX27" fmla="*/ 983673 w 1693500"/>
              <a:gd name="connsiteY27" fmla="*/ 1679824 h 1693678"/>
              <a:gd name="connsiteX28" fmla="*/ 942109 w 1693500"/>
              <a:gd name="connsiteY28" fmla="*/ 1693678 h 1693678"/>
              <a:gd name="connsiteX29" fmla="*/ 831273 w 1693500"/>
              <a:gd name="connsiteY29" fmla="*/ 1665969 h 1693678"/>
              <a:gd name="connsiteX30" fmla="*/ 554182 w 1693500"/>
              <a:gd name="connsiteY30" fmla="*/ 1652115 h 1693678"/>
              <a:gd name="connsiteX31" fmla="*/ 415636 w 1693500"/>
              <a:gd name="connsiteY31" fmla="*/ 1638260 h 1693678"/>
              <a:gd name="connsiteX32" fmla="*/ 374073 w 1693500"/>
              <a:gd name="connsiteY32" fmla="*/ 1624406 h 1693678"/>
              <a:gd name="connsiteX33" fmla="*/ 83127 w 1693500"/>
              <a:gd name="connsiteY33" fmla="*/ 1513569 h 1693678"/>
              <a:gd name="connsiteX34" fmla="*/ 55418 w 1693500"/>
              <a:gd name="connsiteY34" fmla="*/ 1430442 h 1693678"/>
              <a:gd name="connsiteX35" fmla="*/ 27709 w 1693500"/>
              <a:gd name="connsiteY35" fmla="*/ 1388878 h 1693678"/>
              <a:gd name="connsiteX36" fmla="*/ 0 w 1693500"/>
              <a:gd name="connsiteY36" fmla="*/ 1319606 h 1693678"/>
              <a:gd name="connsiteX37" fmla="*/ 69273 w 1693500"/>
              <a:gd name="connsiteY37" fmla="*/ 1305751 h 169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93500" h="1693678">
                <a:moveTo>
                  <a:pt x="41564" y="1402733"/>
                </a:moveTo>
                <a:cubicBezTo>
                  <a:pt x="6075" y="1189799"/>
                  <a:pt x="4564" y="1257831"/>
                  <a:pt x="27709" y="1014806"/>
                </a:cubicBezTo>
                <a:cubicBezTo>
                  <a:pt x="29942" y="991364"/>
                  <a:pt x="35368" y="968252"/>
                  <a:pt x="41564" y="945533"/>
                </a:cubicBezTo>
                <a:cubicBezTo>
                  <a:pt x="49249" y="917354"/>
                  <a:pt x="69273" y="862406"/>
                  <a:pt x="69273" y="862406"/>
                </a:cubicBezTo>
                <a:cubicBezTo>
                  <a:pt x="73891" y="825460"/>
                  <a:pt x="80875" y="788734"/>
                  <a:pt x="83127" y="751569"/>
                </a:cubicBezTo>
                <a:cubicBezTo>
                  <a:pt x="90117" y="636234"/>
                  <a:pt x="66964" y="444460"/>
                  <a:pt x="96982" y="405206"/>
                </a:cubicBezTo>
                <a:cubicBezTo>
                  <a:pt x="299584" y="0"/>
                  <a:pt x="138405" y="112794"/>
                  <a:pt x="692727" y="141969"/>
                </a:cubicBezTo>
                <a:cubicBezTo>
                  <a:pt x="716243" y="143207"/>
                  <a:pt x="738909" y="151206"/>
                  <a:pt x="762000" y="155824"/>
                </a:cubicBezTo>
                <a:cubicBezTo>
                  <a:pt x="877455" y="151206"/>
                  <a:pt x="993354" y="153099"/>
                  <a:pt x="1108364" y="141969"/>
                </a:cubicBezTo>
                <a:cubicBezTo>
                  <a:pt x="1137436" y="139156"/>
                  <a:pt x="1162850" y="119988"/>
                  <a:pt x="1191491" y="114260"/>
                </a:cubicBezTo>
                <a:lnTo>
                  <a:pt x="1260764" y="100406"/>
                </a:lnTo>
                <a:cubicBezTo>
                  <a:pt x="1302328" y="105024"/>
                  <a:pt x="1344002" y="108733"/>
                  <a:pt x="1385455" y="114260"/>
                </a:cubicBezTo>
                <a:cubicBezTo>
                  <a:pt x="1413300" y="117973"/>
                  <a:pt x="1440817" y="123844"/>
                  <a:pt x="1468582" y="128115"/>
                </a:cubicBezTo>
                <a:cubicBezTo>
                  <a:pt x="1500858" y="133080"/>
                  <a:pt x="1533237" y="137351"/>
                  <a:pt x="1565564" y="141969"/>
                </a:cubicBezTo>
                <a:cubicBezTo>
                  <a:pt x="1693500" y="227261"/>
                  <a:pt x="1536121" y="118415"/>
                  <a:pt x="1634836" y="197388"/>
                </a:cubicBezTo>
                <a:cubicBezTo>
                  <a:pt x="1647838" y="207790"/>
                  <a:pt x="1662545" y="215861"/>
                  <a:pt x="1676400" y="225097"/>
                </a:cubicBezTo>
                <a:cubicBezTo>
                  <a:pt x="1671782" y="312842"/>
                  <a:pt x="1670501" y="400827"/>
                  <a:pt x="1662546" y="488333"/>
                </a:cubicBezTo>
                <a:cubicBezTo>
                  <a:pt x="1661224" y="502877"/>
                  <a:pt x="1648691" y="515293"/>
                  <a:pt x="1648691" y="529897"/>
                </a:cubicBezTo>
                <a:cubicBezTo>
                  <a:pt x="1648691" y="567130"/>
                  <a:pt x="1657928" y="603788"/>
                  <a:pt x="1662546" y="640733"/>
                </a:cubicBezTo>
                <a:cubicBezTo>
                  <a:pt x="1657928" y="728478"/>
                  <a:pt x="1652508" y="816185"/>
                  <a:pt x="1648691" y="903969"/>
                </a:cubicBezTo>
                <a:cubicBezTo>
                  <a:pt x="1636271" y="1189620"/>
                  <a:pt x="1658870" y="1176817"/>
                  <a:pt x="1620982" y="1347315"/>
                </a:cubicBezTo>
                <a:cubicBezTo>
                  <a:pt x="1616851" y="1365903"/>
                  <a:pt x="1615643" y="1385702"/>
                  <a:pt x="1607127" y="1402733"/>
                </a:cubicBezTo>
                <a:cubicBezTo>
                  <a:pt x="1592234" y="1432519"/>
                  <a:pt x="1570182" y="1458151"/>
                  <a:pt x="1551709" y="1485860"/>
                </a:cubicBezTo>
                <a:cubicBezTo>
                  <a:pt x="1513131" y="1543728"/>
                  <a:pt x="1535775" y="1515649"/>
                  <a:pt x="1482436" y="1568988"/>
                </a:cubicBezTo>
                <a:cubicBezTo>
                  <a:pt x="1477818" y="1582842"/>
                  <a:pt x="1480466" y="1602063"/>
                  <a:pt x="1468582" y="1610551"/>
                </a:cubicBezTo>
                <a:cubicBezTo>
                  <a:pt x="1428517" y="1639169"/>
                  <a:pt x="1314515" y="1648488"/>
                  <a:pt x="1274618" y="1652115"/>
                </a:cubicBezTo>
                <a:cubicBezTo>
                  <a:pt x="1210065" y="1657983"/>
                  <a:pt x="1145309" y="1661351"/>
                  <a:pt x="1080655" y="1665969"/>
                </a:cubicBezTo>
                <a:cubicBezTo>
                  <a:pt x="1048328" y="1670587"/>
                  <a:pt x="1015694" y="1673420"/>
                  <a:pt x="983673" y="1679824"/>
                </a:cubicBezTo>
                <a:cubicBezTo>
                  <a:pt x="969353" y="1682688"/>
                  <a:pt x="956713" y="1693678"/>
                  <a:pt x="942109" y="1693678"/>
                </a:cubicBezTo>
                <a:cubicBezTo>
                  <a:pt x="758802" y="1693678"/>
                  <a:pt x="957015" y="1676903"/>
                  <a:pt x="831273" y="1665969"/>
                </a:cubicBezTo>
                <a:cubicBezTo>
                  <a:pt x="739142" y="1657958"/>
                  <a:pt x="646546" y="1656733"/>
                  <a:pt x="554182" y="1652115"/>
                </a:cubicBezTo>
                <a:cubicBezTo>
                  <a:pt x="508000" y="1647497"/>
                  <a:pt x="461509" y="1645317"/>
                  <a:pt x="415636" y="1638260"/>
                </a:cubicBezTo>
                <a:cubicBezTo>
                  <a:pt x="401202" y="1636039"/>
                  <a:pt x="441037" y="1670588"/>
                  <a:pt x="374073" y="1624406"/>
                </a:cubicBezTo>
                <a:cubicBezTo>
                  <a:pt x="277091" y="1587460"/>
                  <a:pt x="171777" y="1567530"/>
                  <a:pt x="83127" y="1513569"/>
                </a:cubicBezTo>
                <a:cubicBezTo>
                  <a:pt x="58178" y="1498382"/>
                  <a:pt x="71619" y="1454744"/>
                  <a:pt x="55418" y="1430442"/>
                </a:cubicBezTo>
                <a:lnTo>
                  <a:pt x="27709" y="1388878"/>
                </a:lnTo>
                <a:cubicBezTo>
                  <a:pt x="10590" y="1337518"/>
                  <a:pt x="20386" y="1360377"/>
                  <a:pt x="0" y="1319606"/>
                </a:cubicBezTo>
                <a:lnTo>
                  <a:pt x="69273" y="1305751"/>
                </a:lnTo>
              </a:path>
            </a:pathLst>
          </a:cu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10945654" y="1828800"/>
            <a:ext cx="1216184" cy="228600"/>
          </a:xfrm>
          <a:prstGeom prst="left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39" y="1371600"/>
            <a:ext cx="336017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4998 0.01667 L -0.07399 0.0055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2" grpId="0"/>
      <p:bldP spid="13" grpId="0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ti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5" y="1219201"/>
            <a:ext cx="4204776" cy="3119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927" y="228600"/>
            <a:ext cx="841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সাইটোপ্লাজমের বিভিন্ন অঙ্গানু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itoco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11" y="1447800"/>
            <a:ext cx="4689583" cy="3327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9011" y="5029201"/>
            <a:ext cx="5168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মাইটোকন্ডিয়া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8881" y="4953001"/>
            <a:ext cx="2128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প্লাস্টিড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801" y="1600201"/>
            <a:ext cx="3965266" cy="2981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7103" y="4953001"/>
            <a:ext cx="385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গলগি বস্তু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44" y="1676400"/>
            <a:ext cx="4004265" cy="2476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4835" y="4953001"/>
            <a:ext cx="334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কোষ গহ্বর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  <p:bldP spid="8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1" y="1447801"/>
            <a:ext cx="5293835" cy="298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395" y="4876800"/>
            <a:ext cx="5675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এন্ডোপ্লাজমিক রেটিকুলাম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835" y="381001"/>
            <a:ext cx="1023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সাইটোপ্লাজমের বিভিন্ন অঙ্গানু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62" y="1524000"/>
            <a:ext cx="516878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7662" y="4800600"/>
            <a:ext cx="4763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সেন্ট্রোসোম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881" y="2706688"/>
            <a:ext cx="595743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ব্যাকটেরিয়া এককোষী, না বহুকোষী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8881" y="3750181"/>
            <a:ext cx="5500238" cy="646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ব্যাকটেরিয়া আবিস্কার করেন কে ?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5034" y="457200"/>
            <a:ext cx="419288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উত্তর দাও ----- 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8881" y="4687670"/>
            <a:ext cx="671943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ব্যাকটেরিয়া প্রকৃত কোষী, না আদী কোষী ?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Love-rose-for-you-wishes-greetings-flower-HD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3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66519" y="779999"/>
            <a:ext cx="5222716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66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shwa\Pictur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2318" y="6096002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Bishwa</a:t>
            </a:r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 rot="10800000" flipV="1">
            <a:off x="2880520" y="381000"/>
            <a:ext cx="5242719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200" dirty="0"/>
              <a:t> </a:t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8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7200" dirty="0"/>
              <a:t/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413920" y="2209800"/>
            <a:ext cx="4190999" cy="2743200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৪0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390494"/>
              </p:ext>
            </p:extLst>
          </p:nvPr>
        </p:nvGraphicFramePr>
        <p:xfrm>
          <a:off x="5700713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0713" y="2971800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5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shwa\Desktop\Parenchyma 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618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8885" y="2057400"/>
            <a:ext cx="4575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shwa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520" y="2133601"/>
            <a:ext cx="396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1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Cell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75520" y="2895600"/>
            <a:ext cx="6096000" cy="3276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dirty="0" smtClean="0"/>
              <a:t>…</a:t>
            </a: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১।কোষ সম্পর্কে বলতে পারবে। </a:t>
            </a: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২।কোষের প্রকারভেদ জানতে পারবে।</a:t>
            </a: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৩।কোষের বিভিন্ন অঙ্গানুর নাম জানতে পারবে।</a:t>
            </a:r>
          </a:p>
          <a:p>
            <a:pPr>
              <a:buFont typeface="Arial" pitchFamily="34" charset="0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৪।বিভিন্ন অঙ্গানুর বিভিন্ন গঠন বুঝতে পারবে।</a:t>
            </a:r>
            <a:endParaRPr lang="bn-IN" dirty="0"/>
          </a:p>
        </p:txBody>
      </p:sp>
      <p:sp>
        <p:nvSpPr>
          <p:cNvPr id="3" name="Rectangle 2"/>
          <p:cNvSpPr/>
          <p:nvPr/>
        </p:nvSpPr>
        <p:spPr>
          <a:xfrm>
            <a:off x="1293032" y="609600"/>
            <a:ext cx="27638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463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20" y="194103"/>
            <a:ext cx="33425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কোষের সংজ্ঞা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320" y="914400"/>
            <a:ext cx="7419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 হচ্ছে জীব দেহের গঠন ও কাজের একক। </a:t>
            </a:r>
          </a:p>
        </p:txBody>
      </p:sp>
      <p:pic>
        <p:nvPicPr>
          <p:cNvPr id="4098" name="Picture 2" descr="C:\Users\bishwa\Desktop\u101792_831564_898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982" y="228602"/>
            <a:ext cx="2774019" cy="330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720" y="4585856"/>
            <a:ext cx="74288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 smtClean="0">
                <a:effectLst/>
                <a:latin typeface="NikoshBAN" pitchFamily="2" charset="0"/>
                <a:cs typeface="NikoshBAN" pitchFamily="2" charset="0"/>
              </a:rPr>
              <a:t>কোষ আবিষ্কার করেন রবার্ট হুক ।</a:t>
            </a:r>
          </a:p>
          <a:p>
            <a:r>
              <a:rPr lang="as-IN" sz="2800" b="1" dirty="0" smtClean="0">
                <a:effectLst/>
                <a:latin typeface="NikoshBAN" pitchFamily="2" charset="0"/>
                <a:cs typeface="NikoshBAN" pitchFamily="2" charset="0"/>
              </a:rPr>
              <a:t>রবার্ট হুক (ইংরেজি: </a:t>
            </a:r>
            <a:r>
              <a:rPr lang="en-US" sz="2800" b="1" dirty="0" smtClean="0">
                <a:effectLst/>
                <a:latin typeface="NikoshBAN" pitchFamily="2" charset="0"/>
                <a:cs typeface="NikoshBAN" pitchFamily="2" charset="0"/>
              </a:rPr>
              <a:t>Robert Hooke) (</a:t>
            </a:r>
            <a:r>
              <a:rPr lang="as-IN" sz="2800" b="1" dirty="0" smtClean="0">
                <a:effectLst/>
                <a:latin typeface="NikoshBAN" pitchFamily="2" charset="0"/>
                <a:cs typeface="NikoshBAN" pitchFamily="2" charset="0"/>
              </a:rPr>
              <a:t>জন্ম: ২৮ জুলাই (মতান্তরে ১৮ জুলাই), ১৬৩৫; মৃত্যু: ০৩ মার্চ, ১৭০৩) একজন ইংরেজ দার্শনিক, স্থপতি এবং বহুশাস্ত্রবিদ।</a:t>
            </a:r>
            <a:endParaRPr lang="as-IN" sz="28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6289" y="3657601"/>
            <a:ext cx="3581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shwa\Desktop\400px-Prokaryote_cell_diagram-b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20" y="3124202"/>
            <a:ext cx="38100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ishwa\Desktop\imteaz_bengalansis_1290576071_1-plant_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9" y="3124200"/>
            <a:ext cx="3429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072" y="286436"/>
            <a:ext cx="6732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1143000"/>
            <a:ext cx="24689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7966" y="5658536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3759" y="6096002"/>
            <a:ext cx="1601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370</Words>
  <Application>Microsoft Office PowerPoint</Application>
  <PresentationFormat>Custom</PresentationFormat>
  <Paragraphs>108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   পাঠ পরিচিতি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উদ্ভিদ  কোষ</vt:lpstr>
      <vt:lpstr>আদর্শ উদ্ভিদ কোষের বৈশিষ্ট্য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bishwa</dc:creator>
  <cp:lastModifiedBy>bishwa</cp:lastModifiedBy>
  <cp:revision>15</cp:revision>
  <dcterms:created xsi:type="dcterms:W3CDTF">2018-07-04T14:37:52Z</dcterms:created>
  <dcterms:modified xsi:type="dcterms:W3CDTF">2020-10-06T13:22:22Z</dcterms:modified>
</cp:coreProperties>
</file>