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BA69-D12E-4A2C-9C95-4263E128F432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5CA-DAA3-465E-91AA-9DD59CFF8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2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BA69-D12E-4A2C-9C95-4263E128F432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5CA-DAA3-465E-91AA-9DD59CFF8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BA69-D12E-4A2C-9C95-4263E128F432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5CA-DAA3-465E-91AA-9DD59CFF8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5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BA69-D12E-4A2C-9C95-4263E128F432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5CA-DAA3-465E-91AA-9DD59CFF8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0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BA69-D12E-4A2C-9C95-4263E128F432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5CA-DAA3-465E-91AA-9DD59CFF8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1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BA69-D12E-4A2C-9C95-4263E128F432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5CA-DAA3-465E-91AA-9DD59CFF8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1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BA69-D12E-4A2C-9C95-4263E128F432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5CA-DAA3-465E-91AA-9DD59CFF8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5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BA69-D12E-4A2C-9C95-4263E128F432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5CA-DAA3-465E-91AA-9DD59CFF8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BA69-D12E-4A2C-9C95-4263E128F432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5CA-DAA3-465E-91AA-9DD59CFF8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7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BA69-D12E-4A2C-9C95-4263E128F432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5CA-DAA3-465E-91AA-9DD59CFF8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BA69-D12E-4A2C-9C95-4263E128F432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5CA-DAA3-465E-91AA-9DD59CFF8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9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06-Oct-20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-1" y="-1"/>
            <a:ext cx="11430001" cy="6858001"/>
          </a:xfrm>
          <a:prstGeom prst="frame">
            <a:avLst>
              <a:gd name="adj1" fmla="val 3320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C00000"/>
              </a:gs>
              <a:gs pos="60000">
                <a:srgbClr val="0070C0"/>
              </a:gs>
              <a:gs pos="46000">
                <a:srgbClr val="FFFF00"/>
              </a:gs>
            </a:gsLst>
            <a:lin ang="189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0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997" y="365753"/>
            <a:ext cx="8314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 Unicode"/>
                <a:cs typeface="NikoshBAN" panose="02000000000000000000" pitchFamily="2" charset="0"/>
              </a:rPr>
              <a:t>মাল্টিমিডিয়া  শ্রেণি </a:t>
            </a:r>
            <a:r>
              <a:rPr lang="en-US" sz="4800" b="1" dirty="0" err="1" smtClean="0">
                <a:latin typeface="Arial Unicode"/>
                <a:cs typeface="NikoshBAN" panose="02000000000000000000" pitchFamily="2" charset="0"/>
              </a:rPr>
              <a:t>কক্ষে</a:t>
            </a:r>
            <a:r>
              <a:rPr lang="en-US" sz="4800" b="1" dirty="0" smtClean="0">
                <a:latin typeface="Arial Unicode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Arial Unicode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latin typeface="Arial Unicode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Arial Unicode"/>
                <a:cs typeface="NikoshBAN" panose="02000000000000000000" pitchFamily="2" charset="0"/>
              </a:rPr>
              <a:t>শুভেচ্ছা</a:t>
            </a:r>
            <a:endParaRPr lang="en-US" sz="4800" b="1" dirty="0">
              <a:latin typeface="Arial Unicode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68" y="1371600"/>
            <a:ext cx="7347865" cy="4114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2136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75"/>
          <a:stretch/>
        </p:blipFill>
        <p:spPr>
          <a:xfrm>
            <a:off x="7554350" y="2134154"/>
            <a:ext cx="3526890" cy="4376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/>
          <p:cNvSpPr txBox="1"/>
          <p:nvPr/>
        </p:nvSpPr>
        <p:spPr>
          <a:xfrm>
            <a:off x="407963" y="450166"/>
            <a:ext cx="212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 Unicode"/>
              </a:rPr>
              <a:t>একক</a:t>
            </a:r>
            <a:r>
              <a:rPr lang="en-US" sz="4000" b="1" dirty="0" smtClean="0">
                <a:latin typeface="Arial Unicode"/>
              </a:rPr>
              <a:t> </a:t>
            </a:r>
            <a:r>
              <a:rPr lang="en-US" sz="4000" b="1" dirty="0" err="1" smtClean="0">
                <a:latin typeface="Arial Unicode"/>
              </a:rPr>
              <a:t>কাজ</a:t>
            </a:r>
            <a:endParaRPr lang="en-US" sz="4000" b="1" dirty="0">
              <a:latin typeface="Arial Unicod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20056" r="8854" b="16622"/>
          <a:stretch/>
        </p:blipFill>
        <p:spPr>
          <a:xfrm>
            <a:off x="379821" y="1871003"/>
            <a:ext cx="7025644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187" y="5186474"/>
            <a:ext cx="592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rial Unicode"/>
              </a:rPr>
              <a:t>বইটির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কোথায়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কোথায়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সমান্তরাল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সরলরেখা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আছে</a:t>
            </a:r>
            <a:r>
              <a:rPr lang="en-US" sz="2800" dirty="0" smtClean="0">
                <a:latin typeface="Arial Unicode"/>
              </a:rPr>
              <a:t>?</a:t>
            </a:r>
            <a:endParaRPr lang="en-US" sz="2800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459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2244" y="309484"/>
            <a:ext cx="10705513" cy="6260465"/>
            <a:chOff x="362244" y="309484"/>
            <a:chExt cx="10705513" cy="62604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62244" y="309484"/>
                  <a:ext cx="10705513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Arial Unicode"/>
                    </a:rPr>
                    <a:t>LM </a:t>
                  </a:r>
                  <a:r>
                    <a:rPr lang="en-US" sz="2800" dirty="0" err="1" smtClean="0">
                      <a:latin typeface="Arial Unicode"/>
                    </a:rPr>
                    <a:t>ছেদকটি</a:t>
                  </a:r>
                  <a:r>
                    <a:rPr lang="en-US" sz="2800" dirty="0" smtClean="0">
                      <a:latin typeface="Arial Unicode"/>
                    </a:rPr>
                    <a:t> AB ও CD </a:t>
                  </a:r>
                  <a:r>
                    <a:rPr lang="en-US" sz="2800" dirty="0" err="1" smtClean="0">
                      <a:latin typeface="Arial Unicode"/>
                    </a:rPr>
                    <a:t>সরলরেখা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দুইটির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সাথে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মোট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আটটি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কোণ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তৈরি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করেছে</a:t>
                  </a:r>
                  <a:r>
                    <a:rPr lang="en-US" sz="2800" dirty="0" smtClean="0">
                      <a:latin typeface="Arial Unicode"/>
                    </a:rPr>
                    <a:t>। </a:t>
                  </a:r>
                  <a:r>
                    <a:rPr lang="en-US" sz="2800" dirty="0" err="1" smtClean="0">
                      <a:latin typeface="Arial Unicode"/>
                    </a:rPr>
                    <a:t>কোণগুলোকে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a14:m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দ্বারা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নির্দেশ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করি</a:t>
                  </a:r>
                  <a:r>
                    <a:rPr lang="en-US" sz="2800" dirty="0" smtClean="0">
                      <a:latin typeface="Arial Unicode"/>
                    </a:rPr>
                    <a:t>। </a:t>
                  </a:r>
                  <a:r>
                    <a:rPr lang="en-US" sz="2800" dirty="0" err="1" smtClean="0">
                      <a:latin typeface="Arial Unicode"/>
                    </a:rPr>
                    <a:t>কোণগুলোকে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অন্তঃস্থ</a:t>
                  </a:r>
                  <a:r>
                    <a:rPr lang="en-US" sz="2800" dirty="0" smtClean="0">
                      <a:latin typeface="Arial Unicode"/>
                    </a:rPr>
                    <a:t> ও </a:t>
                  </a:r>
                  <a:r>
                    <a:rPr lang="en-US" sz="2800" dirty="0" err="1" smtClean="0">
                      <a:latin typeface="Arial Unicode"/>
                    </a:rPr>
                    <a:t>বহিঃস্থ</a:t>
                  </a:r>
                  <a:r>
                    <a:rPr lang="en-US" sz="2800" dirty="0" smtClean="0">
                      <a:latin typeface="Arial Unicode"/>
                    </a:rPr>
                    <a:t>, </a:t>
                  </a:r>
                  <a:r>
                    <a:rPr lang="en-US" sz="2800" dirty="0" err="1" smtClean="0">
                      <a:latin typeface="Arial Unicode"/>
                    </a:rPr>
                    <a:t>অনুরূপ</a:t>
                  </a:r>
                  <a:r>
                    <a:rPr lang="en-US" sz="2800" dirty="0" smtClean="0">
                      <a:latin typeface="Arial Unicode"/>
                    </a:rPr>
                    <a:t> ও </a:t>
                  </a:r>
                  <a:r>
                    <a:rPr lang="en-US" sz="2800" dirty="0" err="1" smtClean="0">
                      <a:latin typeface="Arial Unicode"/>
                    </a:rPr>
                    <a:t>একান্তর</a:t>
                  </a:r>
                  <a:r>
                    <a:rPr lang="en-US" sz="2800" dirty="0" smtClean="0">
                      <a:latin typeface="Arial Unicode"/>
                    </a:rPr>
                    <a:t> এই </a:t>
                  </a:r>
                  <a:r>
                    <a:rPr lang="en-US" sz="2800" dirty="0" err="1" smtClean="0">
                      <a:latin typeface="Arial Unicode"/>
                    </a:rPr>
                    <a:t>চার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শ্রেণিতে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ভাগ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করা</a:t>
                  </a:r>
                  <a:r>
                    <a:rPr lang="en-US" sz="2800" dirty="0" smtClean="0">
                      <a:latin typeface="Arial Unicode"/>
                    </a:rPr>
                    <a:t> </a:t>
                  </a:r>
                  <a:r>
                    <a:rPr lang="en-US" sz="2800" dirty="0" err="1" smtClean="0">
                      <a:latin typeface="Arial Unicode"/>
                    </a:rPr>
                    <a:t>যায়</a:t>
                  </a:r>
                  <a:r>
                    <a:rPr lang="en-US" sz="2800" dirty="0" smtClean="0">
                      <a:latin typeface="Arial Unicode"/>
                    </a:rPr>
                    <a:t>।</a:t>
                  </a:r>
                  <a:endParaRPr lang="en-US" sz="2800" dirty="0">
                    <a:latin typeface="Arial Unicode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244" y="309484"/>
                  <a:ext cx="10705513" cy="138499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38" t="-8811" r="-797" b="-13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2" t="50560" r="3055" b="15124"/>
            <a:stretch/>
          </p:blipFill>
          <p:spPr>
            <a:xfrm>
              <a:off x="1677569" y="1666681"/>
              <a:ext cx="8074862" cy="4903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9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13" y="1659285"/>
            <a:ext cx="97207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 Unicode"/>
              </a:rPr>
              <a:t>অনুরূপ</a:t>
            </a:r>
            <a:r>
              <a:rPr lang="en-US" sz="2800" b="1" dirty="0" smtClean="0">
                <a:latin typeface="Arial Unicode"/>
              </a:rPr>
              <a:t> </a:t>
            </a:r>
            <a:r>
              <a:rPr lang="en-US" sz="2800" b="1" dirty="0" err="1" smtClean="0">
                <a:latin typeface="Arial Unicode"/>
              </a:rPr>
              <a:t>কোণগুলোর</a:t>
            </a:r>
            <a:r>
              <a:rPr lang="en-US" sz="2800" b="1" dirty="0" smtClean="0">
                <a:latin typeface="Arial Unicode"/>
              </a:rPr>
              <a:t> </a:t>
            </a:r>
            <a:r>
              <a:rPr lang="en-US" sz="2800" b="1" dirty="0" err="1" smtClean="0">
                <a:latin typeface="Arial Unicode"/>
              </a:rPr>
              <a:t>বৈশিষ্ট্যঃ</a:t>
            </a:r>
            <a:r>
              <a:rPr lang="en-US" sz="2800" b="1" dirty="0" smtClean="0">
                <a:latin typeface="Arial Unicode"/>
              </a:rPr>
              <a:t> </a:t>
            </a:r>
            <a:endParaRPr lang="en-US" sz="2800" b="1" dirty="0">
              <a:latin typeface="Arial Unicode"/>
            </a:endParaRPr>
          </a:p>
          <a:p>
            <a:pPr algn="just"/>
            <a:r>
              <a:rPr lang="en-US" sz="2800" dirty="0" smtClean="0">
                <a:latin typeface="Arial Unicode"/>
              </a:rPr>
              <a:t>(ক) কোণের </a:t>
            </a:r>
            <a:r>
              <a:rPr lang="en-US" sz="2800" dirty="0" err="1" smtClean="0">
                <a:latin typeface="Arial Unicode"/>
              </a:rPr>
              <a:t>কৌণিক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বিন্দু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আলাদা</a:t>
            </a:r>
            <a:endParaRPr lang="en-US" sz="2800" dirty="0">
              <a:latin typeface="Arial Unicode"/>
            </a:endParaRPr>
          </a:p>
          <a:p>
            <a:pPr algn="just"/>
            <a:r>
              <a:rPr lang="en-US" sz="2800" dirty="0" smtClean="0">
                <a:latin typeface="Arial Unicode"/>
              </a:rPr>
              <a:t>(খ) </a:t>
            </a:r>
            <a:r>
              <a:rPr lang="en-US" sz="2800" dirty="0" err="1" smtClean="0">
                <a:latin typeface="Arial Unicode"/>
              </a:rPr>
              <a:t>ছেদকের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এক্ই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পাশে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অবস্থিত</a:t>
            </a:r>
            <a:r>
              <a:rPr lang="en-US" sz="2800" dirty="0" smtClean="0">
                <a:latin typeface="Arial Unicode"/>
              </a:rPr>
              <a:t>।</a:t>
            </a:r>
          </a:p>
          <a:p>
            <a:pPr algn="just"/>
            <a:endParaRPr lang="en-US" sz="2800" dirty="0" smtClean="0">
              <a:latin typeface="Arial Unicode"/>
            </a:endParaRPr>
          </a:p>
          <a:p>
            <a:pPr algn="just"/>
            <a:r>
              <a:rPr lang="en-US" sz="2800" b="1" dirty="0" err="1" smtClean="0">
                <a:latin typeface="Arial Unicode"/>
              </a:rPr>
              <a:t>একান্তর</a:t>
            </a:r>
            <a:r>
              <a:rPr lang="en-US" sz="2800" b="1" dirty="0" smtClean="0">
                <a:latin typeface="Arial Unicode"/>
              </a:rPr>
              <a:t> </a:t>
            </a:r>
            <a:r>
              <a:rPr lang="en-US" sz="2800" b="1" dirty="0" err="1" smtClean="0">
                <a:latin typeface="Arial Unicode"/>
              </a:rPr>
              <a:t>কোণগুলোর</a:t>
            </a:r>
            <a:r>
              <a:rPr lang="en-US" sz="2800" b="1" dirty="0" smtClean="0">
                <a:latin typeface="Arial Unicode"/>
              </a:rPr>
              <a:t> </a:t>
            </a:r>
            <a:r>
              <a:rPr lang="en-US" sz="2800" b="1" dirty="0" err="1" smtClean="0">
                <a:latin typeface="Arial Unicode"/>
              </a:rPr>
              <a:t>বৈশিষ্ট্যঃ</a:t>
            </a:r>
            <a:r>
              <a:rPr lang="en-US" sz="2800" b="1" dirty="0" smtClean="0">
                <a:latin typeface="Arial Unicode"/>
              </a:rPr>
              <a:t> </a:t>
            </a:r>
            <a:endParaRPr lang="en-US" sz="2800" b="1" dirty="0">
              <a:latin typeface="Arial Unicode"/>
            </a:endParaRPr>
          </a:p>
          <a:p>
            <a:pPr algn="just"/>
            <a:r>
              <a:rPr lang="en-US" sz="2800" dirty="0" smtClean="0">
                <a:latin typeface="Arial Unicode"/>
              </a:rPr>
              <a:t>(ক) কোণের </a:t>
            </a:r>
            <a:r>
              <a:rPr lang="en-US" sz="2800" dirty="0" err="1" smtClean="0">
                <a:latin typeface="Arial Unicode"/>
              </a:rPr>
              <a:t>কৌণিক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বিন্দু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আলাদা</a:t>
            </a:r>
            <a:endParaRPr lang="en-US" sz="2800" dirty="0">
              <a:latin typeface="Arial Unicode"/>
            </a:endParaRPr>
          </a:p>
          <a:p>
            <a:pPr algn="just"/>
            <a:r>
              <a:rPr lang="en-US" sz="2800" dirty="0" smtClean="0">
                <a:latin typeface="Arial Unicode"/>
              </a:rPr>
              <a:t>(খ) </a:t>
            </a:r>
            <a:r>
              <a:rPr lang="en-US" sz="2800" dirty="0" err="1" smtClean="0">
                <a:latin typeface="Arial Unicode"/>
              </a:rPr>
              <a:t>ছেদকের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বিপরীত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পাশে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অবস্থিত</a:t>
            </a:r>
            <a:endParaRPr lang="en-US" sz="2800" dirty="0">
              <a:latin typeface="Arial Unicode"/>
            </a:endParaRPr>
          </a:p>
          <a:p>
            <a:pPr algn="just"/>
            <a:r>
              <a:rPr lang="en-US" sz="2800" dirty="0" smtClean="0">
                <a:latin typeface="Arial Unicode"/>
              </a:rPr>
              <a:t>(গ) </a:t>
            </a:r>
            <a:r>
              <a:rPr lang="en-US" sz="2800" dirty="0" err="1" smtClean="0">
                <a:latin typeface="Arial Unicode"/>
              </a:rPr>
              <a:t>সরলরেখা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দুইটির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মধ্যে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অবস্থিত</a:t>
            </a:r>
            <a:r>
              <a:rPr lang="en-US" sz="2800" dirty="0" smtClean="0">
                <a:latin typeface="Arial Unicode"/>
              </a:rPr>
              <a:t>।</a:t>
            </a:r>
            <a:endParaRPr lang="en-US" sz="2800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3421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818" y="1659285"/>
            <a:ext cx="104663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 Unicode"/>
              </a:rPr>
              <a:t>দুইটি </a:t>
            </a:r>
            <a:r>
              <a:rPr lang="en-US" sz="2800" dirty="0" err="1" smtClean="0">
                <a:latin typeface="Arial Unicode"/>
              </a:rPr>
              <a:t>সমান্তরাল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সরলরেখার</a:t>
            </a:r>
            <a:r>
              <a:rPr lang="en-US" sz="2800" dirty="0" smtClean="0">
                <a:latin typeface="Arial Unicode"/>
              </a:rPr>
              <a:t> একটি </a:t>
            </a:r>
            <a:r>
              <a:rPr lang="en-US" sz="2800" dirty="0" err="1" smtClean="0">
                <a:latin typeface="Arial Unicode"/>
              </a:rPr>
              <a:t>ছেদক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দ্বারা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উৎপন্ন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প্রত্যেক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অনুরূপ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কোণ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জোড়া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সমান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হবে</a:t>
            </a:r>
            <a:r>
              <a:rPr lang="en-US" sz="2800" dirty="0" smtClean="0">
                <a:latin typeface="Arial Unicode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>
                <a:latin typeface="Arial Unicode"/>
              </a:rPr>
              <a:t>দুইটি </a:t>
            </a:r>
            <a:r>
              <a:rPr lang="en-US" sz="2800" dirty="0" err="1">
                <a:latin typeface="Arial Unicode"/>
              </a:rPr>
              <a:t>সমান্তরাল</a:t>
            </a:r>
            <a:r>
              <a:rPr lang="en-US" sz="2800" dirty="0">
                <a:latin typeface="Arial Unicode"/>
              </a:rPr>
              <a:t> </a:t>
            </a:r>
            <a:r>
              <a:rPr lang="en-US" sz="2800" dirty="0" err="1">
                <a:latin typeface="Arial Unicode"/>
              </a:rPr>
              <a:t>সরলরেখার</a:t>
            </a:r>
            <a:r>
              <a:rPr lang="en-US" sz="2800" dirty="0">
                <a:latin typeface="Arial Unicode"/>
              </a:rPr>
              <a:t> একটি </a:t>
            </a:r>
            <a:r>
              <a:rPr lang="en-US" sz="2800" dirty="0" err="1">
                <a:latin typeface="Arial Unicode"/>
              </a:rPr>
              <a:t>ছেদক</a:t>
            </a:r>
            <a:r>
              <a:rPr lang="en-US" sz="2800" dirty="0">
                <a:latin typeface="Arial Unicode"/>
              </a:rPr>
              <a:t> </a:t>
            </a:r>
            <a:r>
              <a:rPr lang="en-US" sz="2800" dirty="0" err="1">
                <a:latin typeface="Arial Unicode"/>
              </a:rPr>
              <a:t>দ্বারা</a:t>
            </a:r>
            <a:r>
              <a:rPr lang="en-US" sz="2800" dirty="0">
                <a:latin typeface="Arial Unicode"/>
              </a:rPr>
              <a:t> </a:t>
            </a:r>
            <a:r>
              <a:rPr lang="en-US" sz="2800" dirty="0" err="1">
                <a:latin typeface="Arial Unicode"/>
              </a:rPr>
              <a:t>উৎপন্ন</a:t>
            </a:r>
            <a:r>
              <a:rPr lang="en-US" sz="2800" dirty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প্রত্যেক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একান্তর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কোণ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>
                <a:latin typeface="Arial Unicode"/>
              </a:rPr>
              <a:t>জোড়া</a:t>
            </a:r>
            <a:r>
              <a:rPr lang="en-US" sz="2800" dirty="0">
                <a:latin typeface="Arial Unicode"/>
              </a:rPr>
              <a:t> </a:t>
            </a:r>
            <a:r>
              <a:rPr lang="en-US" sz="2800" dirty="0" err="1">
                <a:latin typeface="Arial Unicode"/>
              </a:rPr>
              <a:t>সমান</a:t>
            </a:r>
            <a:r>
              <a:rPr lang="en-US" sz="2800" dirty="0">
                <a:latin typeface="Arial Unicode"/>
              </a:rPr>
              <a:t> </a:t>
            </a:r>
            <a:r>
              <a:rPr lang="en-US" sz="2800" dirty="0" err="1">
                <a:latin typeface="Arial Unicode"/>
              </a:rPr>
              <a:t>হবে</a:t>
            </a:r>
            <a:r>
              <a:rPr lang="en-US" sz="2800" dirty="0" smtClean="0">
                <a:latin typeface="Arial Unicode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>
                <a:latin typeface="Arial Unicode"/>
              </a:rPr>
              <a:t>দুইটি </a:t>
            </a:r>
            <a:r>
              <a:rPr lang="en-US" sz="2800" dirty="0" err="1">
                <a:latin typeface="Arial Unicode"/>
              </a:rPr>
              <a:t>সমান্তরাল</a:t>
            </a:r>
            <a:r>
              <a:rPr lang="en-US" sz="2800" dirty="0">
                <a:latin typeface="Arial Unicode"/>
              </a:rPr>
              <a:t> </a:t>
            </a:r>
            <a:r>
              <a:rPr lang="en-US" sz="2800" dirty="0" err="1">
                <a:latin typeface="Arial Unicode"/>
              </a:rPr>
              <a:t>সরলরেখার</a:t>
            </a:r>
            <a:r>
              <a:rPr lang="en-US" sz="2800" dirty="0">
                <a:latin typeface="Arial Unicode"/>
              </a:rPr>
              <a:t> একটি </a:t>
            </a:r>
            <a:r>
              <a:rPr lang="en-US" sz="2800" dirty="0" err="1">
                <a:latin typeface="Arial Unicode"/>
              </a:rPr>
              <a:t>ছেদক</a:t>
            </a:r>
            <a:r>
              <a:rPr lang="en-US" sz="2800" dirty="0">
                <a:latin typeface="Arial Unicode"/>
              </a:rPr>
              <a:t> </a:t>
            </a:r>
            <a:r>
              <a:rPr lang="en-US" sz="2800" dirty="0" err="1">
                <a:latin typeface="Arial Unicode"/>
              </a:rPr>
              <a:t>দ্বারা</a:t>
            </a:r>
            <a:r>
              <a:rPr lang="en-US" sz="2800" dirty="0">
                <a:latin typeface="Arial Unicode"/>
              </a:rPr>
              <a:t> </a:t>
            </a:r>
            <a:r>
              <a:rPr lang="en-US" sz="2800" dirty="0" err="1">
                <a:latin typeface="Arial Unicode"/>
              </a:rPr>
              <a:t>উৎপন্ন</a:t>
            </a:r>
            <a:r>
              <a:rPr lang="en-US" sz="2800" dirty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ছেদকের</a:t>
            </a:r>
            <a:r>
              <a:rPr lang="en-US" sz="2800" dirty="0" smtClean="0">
                <a:latin typeface="Arial Unicode"/>
              </a:rPr>
              <a:t> একই </a:t>
            </a:r>
            <a:r>
              <a:rPr lang="en-US" sz="2800" dirty="0" err="1" smtClean="0">
                <a:latin typeface="Arial Unicode"/>
              </a:rPr>
              <a:t>পাশের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অন্তঃস্থ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কোণ</a:t>
            </a:r>
            <a:r>
              <a:rPr lang="en-US" sz="2800" dirty="0" smtClean="0">
                <a:latin typeface="Arial Unicode"/>
              </a:rPr>
              <a:t> দুইটি </a:t>
            </a:r>
            <a:r>
              <a:rPr lang="en-US" sz="2800" dirty="0" err="1" smtClean="0">
                <a:latin typeface="Arial Unicode"/>
              </a:rPr>
              <a:t>পরস্পর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সম্পূরক</a:t>
            </a:r>
            <a:r>
              <a:rPr lang="en-US" sz="2800" dirty="0" smtClean="0">
                <a:latin typeface="Arial Unicode"/>
              </a:rPr>
              <a:t>।</a:t>
            </a:r>
          </a:p>
          <a:p>
            <a:pPr algn="just"/>
            <a:r>
              <a:rPr lang="en-US" sz="2800" dirty="0" err="1" smtClean="0">
                <a:latin typeface="Arial Unicode"/>
              </a:rPr>
              <a:t>সমান্তরাল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সরলরেখার</a:t>
            </a:r>
            <a:r>
              <a:rPr lang="en-US" sz="2800" dirty="0" smtClean="0">
                <a:latin typeface="Arial Unicode"/>
              </a:rPr>
              <a:t> এই </a:t>
            </a:r>
            <a:r>
              <a:rPr lang="en-US" sz="2800" dirty="0" err="1" smtClean="0">
                <a:latin typeface="Arial Unicode"/>
              </a:rPr>
              <a:t>তিনটি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ধর্ম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আলাদাভাবে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প্রমাণ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করা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যায়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না</a:t>
            </a:r>
            <a:r>
              <a:rPr lang="en-US" sz="2800" dirty="0" smtClean="0">
                <a:latin typeface="Arial Unicode"/>
              </a:rPr>
              <a:t>। </a:t>
            </a:r>
            <a:r>
              <a:rPr lang="en-US" sz="2800" dirty="0" err="1" smtClean="0">
                <a:latin typeface="Arial Unicode"/>
              </a:rPr>
              <a:t>এদের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যেকোনো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একটিকে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সরলরেখার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সংজ্ঞা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হিসেবে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বিবেচনা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করে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বাকি</a:t>
            </a:r>
            <a:r>
              <a:rPr lang="en-US" sz="2800" dirty="0" smtClean="0">
                <a:latin typeface="Arial Unicode"/>
              </a:rPr>
              <a:t> দুইটি </a:t>
            </a:r>
            <a:r>
              <a:rPr lang="en-US" sz="2800" dirty="0" err="1" smtClean="0">
                <a:latin typeface="Arial Unicode"/>
              </a:rPr>
              <a:t>ধর্ম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প্রমাণ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করা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যায়</a:t>
            </a:r>
            <a:r>
              <a:rPr lang="en-US" sz="2800" dirty="0" smtClean="0">
                <a:latin typeface="Arial Unicode"/>
              </a:rPr>
              <a:t>।</a:t>
            </a:r>
          </a:p>
          <a:p>
            <a:pPr algn="just"/>
            <a:r>
              <a:rPr lang="en-US" sz="2800" dirty="0" err="1" smtClean="0">
                <a:latin typeface="Arial Unicode"/>
              </a:rPr>
              <a:t>সংজ্ঞাঃ</a:t>
            </a:r>
            <a:r>
              <a:rPr lang="en-US" sz="2800" dirty="0" smtClean="0">
                <a:latin typeface="Arial Unicode"/>
              </a:rPr>
              <a:t> দুইটি </a:t>
            </a:r>
            <a:r>
              <a:rPr lang="en-US" sz="2800" dirty="0" err="1" smtClean="0">
                <a:latin typeface="Arial Unicode"/>
              </a:rPr>
              <a:t>সরলরেখার</a:t>
            </a:r>
            <a:r>
              <a:rPr lang="en-US" sz="2800" dirty="0" smtClean="0">
                <a:latin typeface="Arial Unicode"/>
              </a:rPr>
              <a:t> একটি </a:t>
            </a:r>
            <a:r>
              <a:rPr lang="en-US" sz="2800" dirty="0" err="1" smtClean="0">
                <a:latin typeface="Arial Unicode"/>
              </a:rPr>
              <a:t>ছেদক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দ্বারা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উৎপন্ন</a:t>
            </a:r>
            <a:r>
              <a:rPr lang="en-US" sz="2800" dirty="0" smtClean="0">
                <a:latin typeface="Arial Unicode"/>
              </a:rPr>
              <a:t> ও </a:t>
            </a:r>
            <a:r>
              <a:rPr lang="en-US" sz="2800" dirty="0" err="1" smtClean="0">
                <a:latin typeface="Arial Unicode"/>
              </a:rPr>
              <a:t>অনুরূপ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কোণ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জোড়া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সমান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হলে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রেখাদ্বয়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সমান্তরাল</a:t>
            </a:r>
            <a:r>
              <a:rPr lang="en-US" sz="2800" dirty="0" smtClean="0">
                <a:latin typeface="Arial Unicode"/>
              </a:rPr>
              <a:t>।</a:t>
            </a:r>
            <a:endParaRPr lang="en-US" sz="2800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5191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77" y="1371600"/>
            <a:ext cx="6183447" cy="4114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/>
          <p:cNvSpPr txBox="1"/>
          <p:nvPr/>
        </p:nvSpPr>
        <p:spPr>
          <a:xfrm>
            <a:off x="379826" y="407961"/>
            <a:ext cx="254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 Unicode"/>
              </a:rPr>
              <a:t>জোড়ায়</a:t>
            </a:r>
            <a:r>
              <a:rPr lang="en-US" sz="4000" b="1" dirty="0" smtClean="0">
                <a:latin typeface="Arial Unicode"/>
              </a:rPr>
              <a:t> </a:t>
            </a:r>
            <a:r>
              <a:rPr lang="en-US" sz="4000" b="1" dirty="0" err="1" smtClean="0">
                <a:latin typeface="Arial Unicode"/>
              </a:rPr>
              <a:t>কাজ</a:t>
            </a:r>
            <a:endParaRPr lang="en-US" sz="4000" b="1" dirty="0">
              <a:latin typeface="Arial Unicod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3277" y="5742153"/>
            <a:ext cx="618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rial Unicode"/>
              </a:rPr>
              <a:t>দুইটির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সরলরেখা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সমান্তরাল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হওয়ার</a:t>
            </a:r>
            <a:r>
              <a:rPr lang="en-US" sz="2800" dirty="0" smtClean="0">
                <a:latin typeface="Arial Unicode"/>
              </a:rPr>
              <a:t> একটি </a:t>
            </a:r>
            <a:r>
              <a:rPr lang="en-US" sz="2800" dirty="0" err="1" smtClean="0">
                <a:latin typeface="Arial Unicode"/>
              </a:rPr>
              <a:t>শর্ত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লিখ</a:t>
            </a:r>
            <a:r>
              <a:rPr lang="en-US" sz="2800" dirty="0" smtClean="0">
                <a:latin typeface="Arial Unicode"/>
              </a:rPr>
              <a:t>।</a:t>
            </a:r>
            <a:endParaRPr lang="en-US" sz="2800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665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11487" r="20789" b="63898"/>
          <a:stretch/>
        </p:blipFill>
        <p:spPr>
          <a:xfrm>
            <a:off x="371974" y="1018611"/>
            <a:ext cx="10686052" cy="48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74872" r="18210" b="13641"/>
          <a:stretch/>
        </p:blipFill>
        <p:spPr>
          <a:xfrm>
            <a:off x="397413" y="2104595"/>
            <a:ext cx="10635174" cy="26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71600"/>
            <a:ext cx="4114800" cy="4114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/>
          <p:cNvSpPr txBox="1"/>
          <p:nvPr/>
        </p:nvSpPr>
        <p:spPr>
          <a:xfrm>
            <a:off x="422026" y="436094"/>
            <a:ext cx="218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 Unicode"/>
              </a:rPr>
              <a:t>দলগত</a:t>
            </a:r>
            <a:r>
              <a:rPr lang="en-US" sz="4000" b="1" dirty="0" smtClean="0">
                <a:latin typeface="Arial Unicode"/>
              </a:rPr>
              <a:t> </a:t>
            </a:r>
            <a:r>
              <a:rPr lang="en-US" sz="4000" b="1" dirty="0" err="1" smtClean="0">
                <a:latin typeface="Arial Unicode"/>
              </a:rPr>
              <a:t>কাজ</a:t>
            </a:r>
            <a:endParaRPr lang="en-US" sz="4000" b="1" dirty="0">
              <a:latin typeface="Arial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2026" y="5598942"/>
                <a:ext cx="1059297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Arial Unicode"/>
                  </a:rPr>
                  <a:t>একটি </a:t>
                </a:r>
                <a:r>
                  <a:rPr lang="en-US" sz="2800" dirty="0" err="1" smtClean="0">
                    <a:latin typeface="Arial Unicode"/>
                  </a:rPr>
                  <a:t>সরলরেখার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উপর</a:t>
                </a:r>
                <a:r>
                  <a:rPr lang="en-US" sz="2800" dirty="0" smtClean="0">
                    <a:latin typeface="Arial Unicode"/>
                  </a:rPr>
                  <a:t> দুইটি </a:t>
                </a:r>
                <a:r>
                  <a:rPr lang="en-US" sz="2800" dirty="0" err="1" smtClean="0">
                    <a:latin typeface="Arial Unicode"/>
                  </a:rPr>
                  <a:t>বিন্দু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নাও</a:t>
                </a:r>
                <a:r>
                  <a:rPr lang="en-US" sz="2800" dirty="0" smtClean="0">
                    <a:latin typeface="Arial Unicode"/>
                  </a:rPr>
                  <a:t>। </a:t>
                </a:r>
                <a:r>
                  <a:rPr lang="en-US" sz="2800" dirty="0" err="1" smtClean="0">
                    <a:latin typeface="Arial Unicode"/>
                  </a:rPr>
                  <a:t>রেখাটির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বিন্দু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দুইটিতে</a:t>
                </a:r>
                <a:r>
                  <a:rPr lang="en-US" sz="2800" dirty="0" smtClean="0">
                    <a:latin typeface="Arial Unicode"/>
                  </a:rPr>
                  <a:t> একই </a:t>
                </a:r>
                <a:r>
                  <a:rPr lang="en-US" sz="2800" dirty="0" err="1" smtClean="0">
                    <a:latin typeface="Arial Unicode"/>
                  </a:rPr>
                  <a:t>দিকে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এর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সমান</a:t>
                </a:r>
                <a:r>
                  <a:rPr lang="en-US" sz="2800" dirty="0" smtClean="0">
                    <a:latin typeface="Arial Unicode"/>
                  </a:rPr>
                  <a:t> দুইটি </a:t>
                </a:r>
                <a:r>
                  <a:rPr lang="en-US" sz="2800" dirty="0" err="1" smtClean="0">
                    <a:latin typeface="Arial Unicode"/>
                  </a:rPr>
                  <a:t>কোণ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আঁক</a:t>
                </a:r>
                <a:r>
                  <a:rPr lang="en-US" sz="2800" dirty="0" smtClean="0">
                    <a:latin typeface="Arial Unicode"/>
                  </a:rPr>
                  <a:t>। </a:t>
                </a:r>
                <a:r>
                  <a:rPr lang="en-US" sz="2800" dirty="0" err="1" smtClean="0">
                    <a:latin typeface="Arial Unicode"/>
                  </a:rPr>
                  <a:t>কোণদ্বয়ের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অঙ্কিত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বাহু</a:t>
                </a:r>
                <a:r>
                  <a:rPr lang="en-US" sz="2800" dirty="0" smtClean="0">
                    <a:latin typeface="Arial Unicode"/>
                  </a:rPr>
                  <a:t> দুইটি </a:t>
                </a:r>
                <a:r>
                  <a:rPr lang="en-US" sz="2800" dirty="0" err="1" smtClean="0">
                    <a:latin typeface="Arial Unicode"/>
                  </a:rPr>
                  <a:t>সমান্তরাল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কিনা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প্রমাণ</a:t>
                </a:r>
                <a:r>
                  <a:rPr lang="en-US" sz="2800" dirty="0" smtClean="0">
                    <a:latin typeface="Arial Unicode"/>
                  </a:rPr>
                  <a:t> </a:t>
                </a:r>
                <a:r>
                  <a:rPr lang="en-US" sz="2800" dirty="0" err="1" smtClean="0">
                    <a:latin typeface="Arial Unicode"/>
                  </a:rPr>
                  <a:t>কর</a:t>
                </a:r>
                <a:r>
                  <a:rPr lang="en-US" sz="2800" dirty="0" smtClean="0">
                    <a:latin typeface="Arial Unicode"/>
                  </a:rPr>
                  <a:t>।</a:t>
                </a:r>
                <a:endParaRPr lang="en-US" sz="2800" dirty="0">
                  <a:latin typeface="Arial Unicode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26" y="5598942"/>
                <a:ext cx="10592977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978" t="-8917" r="-1208" b="-19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5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57" y="1244991"/>
            <a:ext cx="5099886" cy="3393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030" y="422028"/>
            <a:ext cx="1800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 Unicode"/>
              </a:rPr>
              <a:t>মূল্যায়ন</a:t>
            </a:r>
            <a:endParaRPr lang="en-US" sz="4000" b="1" dirty="0">
              <a:latin typeface="Arial Unicod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197" y="5584874"/>
            <a:ext cx="9664505" cy="97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6305" y="4892376"/>
            <a:ext cx="9017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Unicode"/>
              </a:rPr>
              <a:t>১। </a:t>
            </a:r>
            <a:r>
              <a:rPr lang="en-US" sz="2800" dirty="0" err="1" smtClean="0">
                <a:latin typeface="Arial Unicode"/>
              </a:rPr>
              <a:t>সমান্তরাল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সরলরেখা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কাকে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বলে</a:t>
            </a:r>
            <a:r>
              <a:rPr lang="en-US" sz="2800" dirty="0" smtClean="0">
                <a:latin typeface="Arial Unicode"/>
              </a:rPr>
              <a:t>?</a:t>
            </a:r>
          </a:p>
          <a:p>
            <a:r>
              <a:rPr lang="en-US" sz="2800" dirty="0" smtClean="0">
                <a:latin typeface="Arial Unicode"/>
              </a:rPr>
              <a:t>২। </a:t>
            </a:r>
            <a:r>
              <a:rPr lang="en-US" sz="2800" dirty="0" err="1" smtClean="0">
                <a:latin typeface="Arial Unicode"/>
              </a:rPr>
              <a:t>ছেদক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কাকে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বলে</a:t>
            </a:r>
            <a:r>
              <a:rPr lang="en-US" sz="2800" dirty="0" smtClean="0">
                <a:latin typeface="Arial Unicode"/>
              </a:rPr>
              <a:t>?</a:t>
            </a:r>
          </a:p>
          <a:p>
            <a:r>
              <a:rPr lang="en-US" sz="2800" dirty="0" smtClean="0">
                <a:latin typeface="Arial Unicode"/>
              </a:rPr>
              <a:t>৩। দুইটি </a:t>
            </a:r>
            <a:r>
              <a:rPr lang="en-US" sz="2800" dirty="0" err="1" smtClean="0">
                <a:latin typeface="Arial Unicode"/>
              </a:rPr>
              <a:t>সরলরেখা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সমান্তরাল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হওয়ার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শর্তগুলো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বল</a:t>
            </a:r>
            <a:r>
              <a:rPr lang="en-US" sz="2800" dirty="0" smtClean="0">
                <a:latin typeface="Arial Unicode"/>
              </a:rPr>
              <a:t>।</a:t>
            </a:r>
            <a:endParaRPr lang="en-US" sz="2800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057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4" y="1196757"/>
            <a:ext cx="3918200" cy="26073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/>
          <p:cNvSpPr txBox="1"/>
          <p:nvPr/>
        </p:nvSpPr>
        <p:spPr>
          <a:xfrm>
            <a:off x="253219" y="365760"/>
            <a:ext cx="253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Arial Unicode"/>
              </a:rPr>
              <a:t>বাড়ির</a:t>
            </a:r>
            <a:r>
              <a:rPr lang="en-US" sz="4800" b="1" dirty="0" smtClean="0">
                <a:latin typeface="Arial Unicode"/>
              </a:rPr>
              <a:t> </a:t>
            </a:r>
            <a:r>
              <a:rPr lang="en-US" sz="4800" b="1" dirty="0" err="1" smtClean="0">
                <a:latin typeface="Arial Unicode"/>
              </a:rPr>
              <a:t>কাজ</a:t>
            </a:r>
            <a:endParaRPr lang="en-US" sz="4800" b="1" dirty="0">
              <a:latin typeface="Arial Unicod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59282" r="20508" b="28411"/>
          <a:stretch/>
        </p:blipFill>
        <p:spPr>
          <a:xfrm>
            <a:off x="471095" y="3804138"/>
            <a:ext cx="10487811" cy="27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5" y="3559125"/>
            <a:ext cx="61897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Unicode"/>
              </a:rPr>
              <a:t>মোঃ </a:t>
            </a:r>
            <a:r>
              <a:rPr lang="en-US" sz="2800" b="1" dirty="0" err="1" smtClean="0">
                <a:latin typeface="Arial Unicode"/>
              </a:rPr>
              <a:t>মিজানুর</a:t>
            </a:r>
            <a:r>
              <a:rPr lang="en-US" sz="2800" b="1" dirty="0" smtClean="0">
                <a:latin typeface="Arial Unicode"/>
              </a:rPr>
              <a:t> </a:t>
            </a:r>
            <a:r>
              <a:rPr lang="en-US" sz="2800" b="1" dirty="0" err="1" smtClean="0">
                <a:latin typeface="Arial Unicode"/>
              </a:rPr>
              <a:t>রহমান</a:t>
            </a:r>
            <a:endParaRPr lang="en-US" sz="2800" b="1" dirty="0" smtClean="0">
              <a:latin typeface="Arial Unicode"/>
            </a:endParaRPr>
          </a:p>
          <a:p>
            <a:r>
              <a:rPr lang="en-US" sz="2800" dirty="0" err="1" smtClean="0">
                <a:latin typeface="Arial Unicode"/>
              </a:rPr>
              <a:t>সিনিয়র</a:t>
            </a:r>
            <a:r>
              <a:rPr lang="en-US" sz="2800" dirty="0" smtClean="0">
                <a:latin typeface="Arial Unicode"/>
              </a:rPr>
              <a:t> শিক্ষক(</a:t>
            </a:r>
            <a:r>
              <a:rPr lang="en-US" sz="2800" dirty="0" err="1" smtClean="0">
                <a:latin typeface="Arial Unicode"/>
              </a:rPr>
              <a:t>গণিত</a:t>
            </a:r>
            <a:r>
              <a:rPr lang="en-US" sz="2800" dirty="0" smtClean="0">
                <a:latin typeface="Arial Unicode"/>
              </a:rPr>
              <a:t>)</a:t>
            </a:r>
          </a:p>
          <a:p>
            <a:r>
              <a:rPr lang="en-US" sz="2800" dirty="0" err="1" smtClean="0">
                <a:latin typeface="Arial Unicode"/>
              </a:rPr>
              <a:t>বেতদিঘী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উচ্চ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বিদ্যালয়</a:t>
            </a:r>
            <a:endParaRPr lang="en-US" sz="2800" dirty="0" smtClean="0">
              <a:latin typeface="Arial Unicode"/>
            </a:endParaRPr>
          </a:p>
          <a:p>
            <a:r>
              <a:rPr lang="en-US" sz="2800" dirty="0" err="1" smtClean="0">
                <a:latin typeface="Arial Unicode"/>
              </a:rPr>
              <a:t>ফুলবাড়ী,দিনাজপুর</a:t>
            </a:r>
            <a:r>
              <a:rPr lang="en-US" sz="2800" dirty="0" smtClean="0">
                <a:latin typeface="Arial Unicode"/>
              </a:rPr>
              <a:t>। </a:t>
            </a:r>
          </a:p>
          <a:p>
            <a:r>
              <a:rPr lang="en-US" sz="2800" dirty="0" err="1" smtClean="0">
                <a:latin typeface="Arial Unicode"/>
              </a:rPr>
              <a:t>মোবাইল</a:t>
            </a:r>
            <a:r>
              <a:rPr lang="en-US" sz="2800" dirty="0" smtClean="0">
                <a:latin typeface="Arial Unicode"/>
              </a:rPr>
              <a:t> নং-০১৭১৮৮৯৯৪৭৮</a:t>
            </a:r>
          </a:p>
          <a:p>
            <a:r>
              <a:rPr lang="en-US" sz="2400" dirty="0" smtClean="0">
                <a:latin typeface="Arial Unicode"/>
              </a:rPr>
              <a:t>Email: mizanurrahmanbd88@gmail.com</a:t>
            </a:r>
            <a:endParaRPr lang="en-US" sz="2400" dirty="0">
              <a:latin typeface="Arial Unicod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3333" y="3559125"/>
            <a:ext cx="3024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 Unicode"/>
              </a:rPr>
              <a:t>শ্রেণিঃ</a:t>
            </a:r>
            <a:r>
              <a:rPr lang="en-US" sz="2800" dirty="0" smtClean="0">
                <a:latin typeface="Arial Unicode"/>
              </a:rPr>
              <a:t> ৭ম</a:t>
            </a:r>
          </a:p>
          <a:p>
            <a:r>
              <a:rPr lang="en-US" sz="2800" dirty="0" err="1" smtClean="0">
                <a:latin typeface="Arial Unicode"/>
              </a:rPr>
              <a:t>বিষয়ঃ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গণিত</a:t>
            </a:r>
            <a:endParaRPr lang="en-US" sz="2800" dirty="0" smtClean="0">
              <a:latin typeface="Arial Unicode"/>
            </a:endParaRPr>
          </a:p>
          <a:p>
            <a:r>
              <a:rPr lang="en-US" sz="2800" dirty="0" err="1" smtClean="0">
                <a:latin typeface="Arial Unicode"/>
              </a:rPr>
              <a:t>অধ্যায়ঃ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অষ্টম</a:t>
            </a:r>
            <a:endParaRPr lang="en-US" sz="2800" dirty="0" smtClean="0">
              <a:latin typeface="Arial Unicode"/>
            </a:endParaRPr>
          </a:p>
          <a:p>
            <a:r>
              <a:rPr lang="en-US" sz="2800" dirty="0" smtClean="0">
                <a:latin typeface="Arial Unicode"/>
              </a:rPr>
              <a:t>সময়ঃ ৫০ </a:t>
            </a:r>
            <a:r>
              <a:rPr lang="en-US" sz="2800" dirty="0" err="1" smtClean="0">
                <a:latin typeface="Arial Unicode"/>
              </a:rPr>
              <a:t>মিনিট</a:t>
            </a:r>
            <a:endParaRPr lang="en-US" sz="2800" dirty="0">
              <a:latin typeface="Arial Unicode"/>
            </a:endParaRPr>
          </a:p>
          <a:p>
            <a:r>
              <a:rPr lang="en-US" sz="2800" dirty="0" err="1" smtClean="0">
                <a:latin typeface="Arial Unicode"/>
              </a:rPr>
              <a:t>তারিখঃ</a:t>
            </a:r>
            <a:r>
              <a:rPr lang="en-US" sz="2800" dirty="0" smtClean="0">
                <a:latin typeface="Arial Unicode"/>
              </a:rPr>
              <a:t> ০৬/১০/২০২০খ্রি.</a:t>
            </a:r>
            <a:endParaRPr lang="en-US" sz="2800" dirty="0">
              <a:latin typeface="Arial Unicode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622380" y="3188155"/>
            <a:ext cx="284856" cy="3048626"/>
            <a:chOff x="6745463" y="2926080"/>
            <a:chExt cx="344649" cy="308082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907237" y="2926080"/>
              <a:ext cx="28135" cy="308082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745463" y="3348104"/>
              <a:ext cx="35166" cy="236337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061980" y="3348104"/>
              <a:ext cx="28132" cy="2321173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9" y="566065"/>
            <a:ext cx="1923753" cy="22844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79" y="576345"/>
            <a:ext cx="1823350" cy="22741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70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411" y="407954"/>
            <a:ext cx="1487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77" y="1371600"/>
            <a:ext cx="6183447" cy="4114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2220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132385" y="2093669"/>
          <a:ext cx="3165230" cy="267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2385" y="2093669"/>
                        <a:ext cx="3165230" cy="267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89335" y="717452"/>
            <a:ext cx="62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 Unicode"/>
              </a:rPr>
              <a:t>এসো</a:t>
            </a:r>
            <a:r>
              <a:rPr lang="en-US" sz="4000" b="1" dirty="0" smtClean="0">
                <a:latin typeface="Arial Unicode"/>
              </a:rPr>
              <a:t> </a:t>
            </a:r>
            <a:r>
              <a:rPr lang="en-US" sz="4000" b="1" dirty="0" err="1" smtClean="0">
                <a:latin typeface="Arial Unicode"/>
              </a:rPr>
              <a:t>আমরা</a:t>
            </a:r>
            <a:r>
              <a:rPr lang="en-US" sz="4000" b="1" dirty="0" smtClean="0">
                <a:latin typeface="Arial Unicode"/>
              </a:rPr>
              <a:t> একটি ভিডিও </a:t>
            </a:r>
            <a:r>
              <a:rPr lang="en-US" sz="4000" b="1" dirty="0" err="1" smtClean="0">
                <a:latin typeface="Arial Unicode"/>
              </a:rPr>
              <a:t>দেখি</a:t>
            </a:r>
            <a:r>
              <a:rPr lang="en-US" sz="4000" b="1" dirty="0" smtClean="0">
                <a:latin typeface="Arial Unicode"/>
              </a:rPr>
              <a:t>-</a:t>
            </a:r>
            <a:endParaRPr lang="en-US" sz="4000" b="1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6065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78" y="1143000"/>
            <a:ext cx="8122845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123" y="281356"/>
            <a:ext cx="1070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 Unicode"/>
              </a:rPr>
              <a:t>নিচে</a:t>
            </a:r>
            <a:r>
              <a:rPr lang="en-US" sz="4000" b="1" dirty="0" smtClean="0">
                <a:latin typeface="Arial Unicode"/>
              </a:rPr>
              <a:t> </a:t>
            </a:r>
            <a:r>
              <a:rPr lang="en-US" sz="4000" b="1" dirty="0" err="1" smtClean="0">
                <a:latin typeface="Arial Unicode"/>
              </a:rPr>
              <a:t>ছবিতে</a:t>
            </a:r>
            <a:r>
              <a:rPr lang="en-US" sz="4000" b="1" dirty="0" smtClean="0">
                <a:latin typeface="Arial Unicode"/>
              </a:rPr>
              <a:t> </a:t>
            </a:r>
            <a:r>
              <a:rPr lang="en-US" sz="4000" b="1" dirty="0" err="1" smtClean="0">
                <a:latin typeface="Arial Unicode"/>
              </a:rPr>
              <a:t>রেল</a:t>
            </a:r>
            <a:r>
              <a:rPr lang="en-US" sz="4000" b="1" dirty="0" smtClean="0">
                <a:latin typeface="Arial Unicode"/>
              </a:rPr>
              <a:t> </a:t>
            </a:r>
            <a:r>
              <a:rPr lang="en-US" sz="4000" b="1" dirty="0" err="1" smtClean="0">
                <a:latin typeface="Arial Unicode"/>
              </a:rPr>
              <a:t>লাইন</a:t>
            </a:r>
            <a:r>
              <a:rPr lang="en-US" sz="4000" b="1" dirty="0" smtClean="0">
                <a:latin typeface="Arial Unicode"/>
              </a:rPr>
              <a:t> </a:t>
            </a:r>
            <a:r>
              <a:rPr lang="en-US" sz="4000" b="1" dirty="0" err="1" smtClean="0">
                <a:latin typeface="Arial Unicode"/>
              </a:rPr>
              <a:t>গণিতের</a:t>
            </a:r>
            <a:r>
              <a:rPr lang="en-US" sz="4000" b="1" dirty="0" smtClean="0">
                <a:latin typeface="Arial Unicode"/>
              </a:rPr>
              <a:t> </a:t>
            </a:r>
            <a:r>
              <a:rPr lang="en-US" sz="4000" b="1" dirty="0" err="1" smtClean="0">
                <a:latin typeface="Arial Unicode"/>
              </a:rPr>
              <a:t>কোন</a:t>
            </a:r>
            <a:r>
              <a:rPr lang="en-US" sz="4000" b="1" dirty="0" smtClean="0">
                <a:latin typeface="Arial Unicode"/>
              </a:rPr>
              <a:t> </a:t>
            </a:r>
            <a:r>
              <a:rPr lang="en-US" sz="4000" b="1" dirty="0" err="1" smtClean="0">
                <a:latin typeface="Arial Unicode"/>
              </a:rPr>
              <a:t>পাঠের</a:t>
            </a:r>
            <a:r>
              <a:rPr lang="en-US" sz="4000" b="1" dirty="0" smtClean="0">
                <a:latin typeface="Arial Unicode"/>
              </a:rPr>
              <a:t> </a:t>
            </a:r>
            <a:r>
              <a:rPr lang="en-US" sz="4000" b="1" dirty="0" err="1" smtClean="0">
                <a:latin typeface="Arial Unicode"/>
              </a:rPr>
              <a:t>সাথে</a:t>
            </a:r>
            <a:r>
              <a:rPr lang="en-US" sz="4000" b="1" dirty="0" smtClean="0">
                <a:latin typeface="Arial Unicode"/>
              </a:rPr>
              <a:t> </a:t>
            </a:r>
            <a:r>
              <a:rPr lang="en-US" sz="4000" b="1" dirty="0" err="1" smtClean="0">
                <a:latin typeface="Arial Unicode"/>
              </a:rPr>
              <a:t>মিল</a:t>
            </a:r>
            <a:r>
              <a:rPr lang="en-US" sz="4000" b="1" dirty="0" smtClean="0">
                <a:latin typeface="Arial Unicode"/>
              </a:rPr>
              <a:t> </a:t>
            </a:r>
            <a:r>
              <a:rPr lang="en-US" sz="4000" b="1" dirty="0" err="1" smtClean="0">
                <a:latin typeface="Arial Unicode"/>
              </a:rPr>
              <a:t>আছে</a:t>
            </a:r>
            <a:r>
              <a:rPr lang="en-US" sz="4000" b="1" dirty="0" smtClean="0">
                <a:latin typeface="Arial Unicode"/>
              </a:rPr>
              <a:t>? </a:t>
            </a:r>
            <a:endParaRPr lang="en-US" sz="4000" b="1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2733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0607" y="3075057"/>
            <a:ext cx="348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Arial Unicode"/>
              </a:rPr>
              <a:t>সমান্তরাল</a:t>
            </a:r>
            <a:r>
              <a:rPr lang="en-US" sz="4000" b="1" u="sng" dirty="0" smtClean="0">
                <a:latin typeface="Arial Unicode"/>
              </a:rPr>
              <a:t> </a:t>
            </a:r>
            <a:r>
              <a:rPr lang="en-US" sz="4000" b="1" u="sng" dirty="0" err="1" smtClean="0">
                <a:latin typeface="Arial Unicode"/>
              </a:rPr>
              <a:t>সরলরেখা</a:t>
            </a:r>
            <a:endParaRPr lang="en-US" sz="4000" b="1" u="sng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827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384" y="2613392"/>
            <a:ext cx="7737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 Unicode"/>
              </a:rPr>
              <a:t>এই </a:t>
            </a:r>
            <a:r>
              <a:rPr lang="en-US" sz="2800" b="1" dirty="0" err="1" smtClean="0">
                <a:latin typeface="Arial Unicode"/>
              </a:rPr>
              <a:t>পাঠ</a:t>
            </a:r>
            <a:r>
              <a:rPr lang="en-US" sz="2800" b="1" dirty="0" smtClean="0">
                <a:latin typeface="Arial Unicode"/>
              </a:rPr>
              <a:t> </a:t>
            </a:r>
            <a:r>
              <a:rPr lang="en-US" sz="2800" b="1" dirty="0" err="1" smtClean="0">
                <a:latin typeface="Arial Unicode"/>
              </a:rPr>
              <a:t>শেষে</a:t>
            </a:r>
            <a:r>
              <a:rPr lang="en-US" sz="2800" b="1" dirty="0" smtClean="0">
                <a:latin typeface="Arial Unicode"/>
              </a:rPr>
              <a:t> </a:t>
            </a:r>
            <a:r>
              <a:rPr lang="en-US" sz="2800" b="1" dirty="0" err="1" smtClean="0">
                <a:latin typeface="Arial Unicode"/>
              </a:rPr>
              <a:t>শিক্ষার্থীরা</a:t>
            </a:r>
            <a:r>
              <a:rPr lang="en-US" sz="2800" b="1" dirty="0" smtClean="0">
                <a:latin typeface="Arial Unicode"/>
              </a:rPr>
              <a:t>---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Arial Unicode"/>
              </a:rPr>
              <a:t>সমান্তরাল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সরলরেখা</a:t>
            </a:r>
            <a:r>
              <a:rPr lang="en-US" sz="2400" dirty="0" smtClean="0">
                <a:latin typeface="Arial Unicode"/>
              </a:rPr>
              <a:t> ও </a:t>
            </a:r>
            <a:r>
              <a:rPr lang="en-US" sz="2400" dirty="0" err="1" smtClean="0">
                <a:latin typeface="Arial Unicode"/>
              </a:rPr>
              <a:t>ছেদক</a:t>
            </a:r>
            <a:r>
              <a:rPr lang="en-US" sz="2400" dirty="0" smtClean="0">
                <a:latin typeface="Arial Unicode"/>
              </a:rPr>
              <a:t> কি </a:t>
            </a:r>
            <a:r>
              <a:rPr lang="en-US" sz="2400" dirty="0" err="1" smtClean="0">
                <a:latin typeface="Arial Unicode"/>
              </a:rPr>
              <a:t>বলতে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পারবে</a:t>
            </a:r>
            <a:r>
              <a:rPr lang="en-US" sz="2400" dirty="0" smtClean="0">
                <a:latin typeface="Arial Unicode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 Unicode"/>
              </a:rPr>
              <a:t>দুইটি </a:t>
            </a:r>
            <a:r>
              <a:rPr lang="en-US" sz="2400" dirty="0" err="1" smtClean="0">
                <a:latin typeface="Arial Unicode"/>
              </a:rPr>
              <a:t>সরলরেখা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সমান্তরাল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হওয়ার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শর্ত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বর্ণনা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করতে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পারবে</a:t>
            </a:r>
            <a:r>
              <a:rPr lang="en-US" sz="2400" dirty="0" smtClean="0">
                <a:latin typeface="Arial Unicode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 Unicode"/>
              </a:rPr>
              <a:t>দুইটি </a:t>
            </a:r>
            <a:r>
              <a:rPr lang="en-US" sz="2400" dirty="0" err="1" smtClean="0">
                <a:latin typeface="Arial Unicode"/>
              </a:rPr>
              <a:t>সরলরেখা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সমান্তরাল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হওয়ার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শর্ত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প্রমাণ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করতে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পারবে</a:t>
            </a:r>
            <a:r>
              <a:rPr lang="en-US" sz="2400" dirty="0" smtClean="0">
                <a:latin typeface="Arial Unicode"/>
              </a:rPr>
              <a:t>।</a:t>
            </a:r>
            <a:endParaRPr lang="en-US" sz="2400" dirty="0">
              <a:latin typeface="Arial Unicod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573" y="492370"/>
            <a:ext cx="1885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 Unicode"/>
              </a:rPr>
              <a:t>শিখনফল</a:t>
            </a:r>
            <a:endParaRPr lang="en-US" sz="4000" b="1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7943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705708" y="352132"/>
            <a:ext cx="8018585" cy="2096085"/>
            <a:chOff x="346853" y="495397"/>
            <a:chExt cx="8362029" cy="228941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853" y="498816"/>
              <a:ext cx="4195055" cy="2286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"/>
            <a:stretch/>
          </p:blipFill>
          <p:spPr>
            <a:xfrm>
              <a:off x="4524957" y="495397"/>
              <a:ext cx="4183925" cy="228941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705708" y="2588453"/>
            <a:ext cx="8018585" cy="2194560"/>
            <a:chOff x="740750" y="3516923"/>
            <a:chExt cx="8362024" cy="24210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50" y="3516923"/>
              <a:ext cx="4195055" cy="24210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848" y="3516924"/>
              <a:ext cx="4183926" cy="2421036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256736" y="2617029"/>
            <a:ext cx="135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 Unicode"/>
              </a:rPr>
              <a:t>দ্বিতীয়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ক্ষেত্রঃ</a:t>
            </a:r>
            <a:endParaRPr lang="en-US" sz="2400" dirty="0">
              <a:latin typeface="Arial Unicod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075" y="366198"/>
            <a:ext cx="135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 Unicode"/>
              </a:rPr>
              <a:t>প্রথম</a:t>
            </a:r>
            <a:r>
              <a:rPr lang="en-US" sz="2400" dirty="0" smtClean="0">
                <a:latin typeface="Arial Unicode"/>
              </a:rPr>
              <a:t> </a:t>
            </a:r>
            <a:r>
              <a:rPr lang="en-US" sz="2400" dirty="0" err="1" smtClean="0">
                <a:latin typeface="Arial Unicode"/>
              </a:rPr>
              <a:t>ক্ষেত্রঃ</a:t>
            </a:r>
            <a:endParaRPr lang="en-US" sz="2400" dirty="0">
              <a:latin typeface="Arial Unicod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736" y="4796637"/>
            <a:ext cx="109411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প্রশ্নঃ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তোমরা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কি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বলতে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পারবে,কেন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ছেলে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দুইটি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প্রথম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ক্ষেত্রে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মিলিত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হতে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পারল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কিন্তু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দ্বিতীয়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ক্ষেত্রে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মিলিত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হতে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পারল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 Unicode"/>
              </a:rPr>
              <a:t>না</a:t>
            </a:r>
            <a:r>
              <a:rPr lang="en-US" sz="2800" b="1" dirty="0" smtClean="0">
                <a:solidFill>
                  <a:srgbClr val="0000CC"/>
                </a:solidFill>
                <a:latin typeface="Arial Unicode"/>
              </a:rPr>
              <a:t>?</a:t>
            </a:r>
          </a:p>
          <a:p>
            <a:pPr algn="just"/>
            <a:r>
              <a:rPr lang="en-US" sz="2800" b="1" dirty="0" err="1" smtClean="0">
                <a:latin typeface="Arial Unicode"/>
              </a:rPr>
              <a:t>উত্তরঃ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প্রথম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ক্ষেত্রে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ছেলে</a:t>
            </a:r>
            <a:r>
              <a:rPr lang="en-US" sz="2800" dirty="0" smtClean="0">
                <a:latin typeface="Arial Unicode"/>
              </a:rPr>
              <a:t> দুইটি </a:t>
            </a:r>
            <a:r>
              <a:rPr lang="en-US" sz="2800" dirty="0" err="1" smtClean="0">
                <a:latin typeface="Arial Unicode"/>
              </a:rPr>
              <a:t>নিজেদের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মধ্যে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সমান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দূরত্ব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বজায়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রাখেনি</a:t>
            </a:r>
            <a:r>
              <a:rPr lang="en-US" sz="2800" dirty="0" smtClean="0">
                <a:latin typeface="Arial Unicode"/>
              </a:rPr>
              <a:t>। </a:t>
            </a:r>
            <a:r>
              <a:rPr lang="en-US" sz="2800" dirty="0" err="1" smtClean="0">
                <a:latin typeface="Arial Unicode"/>
              </a:rPr>
              <a:t>কিন্তু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দ্বিতীয়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ক্ষেত্রে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ছেলে</a:t>
            </a:r>
            <a:r>
              <a:rPr lang="en-US" sz="2800" dirty="0" smtClean="0">
                <a:latin typeface="Arial Unicode"/>
              </a:rPr>
              <a:t> দুইটি </a:t>
            </a:r>
            <a:r>
              <a:rPr lang="en-US" sz="2800" dirty="0" err="1" smtClean="0">
                <a:latin typeface="Arial Unicode"/>
              </a:rPr>
              <a:t>সমান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দূরত্ব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বজায়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রেখে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চলেছে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ফলে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পরস্পর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মিলিত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হতে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পারেনি</a:t>
            </a:r>
            <a:r>
              <a:rPr lang="en-US" sz="2800" dirty="0" smtClean="0">
                <a:latin typeface="Arial Unicode"/>
              </a:rPr>
              <a:t>। </a:t>
            </a:r>
            <a:endParaRPr lang="en-US" sz="2800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7806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t="17266" r="10375" b="16580"/>
          <a:stretch/>
        </p:blipFill>
        <p:spPr>
          <a:xfrm>
            <a:off x="512165" y="4208556"/>
            <a:ext cx="4833558" cy="1275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79" y="393895"/>
            <a:ext cx="6623243" cy="3727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14770" r="9321" b="20716"/>
          <a:stretch/>
        </p:blipFill>
        <p:spPr>
          <a:xfrm>
            <a:off x="5978769" y="4222624"/>
            <a:ext cx="4845022" cy="1275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285" y="5542665"/>
            <a:ext cx="10800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 Unicode"/>
              </a:rPr>
              <a:t>সমান্তরাল</a:t>
            </a:r>
            <a:r>
              <a:rPr lang="en-US" sz="2800" b="1" dirty="0" smtClean="0">
                <a:latin typeface="Arial Unicode"/>
              </a:rPr>
              <a:t> </a:t>
            </a:r>
            <a:r>
              <a:rPr lang="en-US" sz="2800" b="1" dirty="0" err="1" smtClean="0">
                <a:latin typeface="Arial Unicode"/>
              </a:rPr>
              <a:t>সরলরেখাঃ</a:t>
            </a:r>
            <a:r>
              <a:rPr lang="en-US" sz="2800" b="1" dirty="0" smtClean="0">
                <a:latin typeface="Arial Unicode"/>
              </a:rPr>
              <a:t> </a:t>
            </a:r>
          </a:p>
          <a:p>
            <a:r>
              <a:rPr lang="en-US" sz="2800" dirty="0" err="1" smtClean="0">
                <a:latin typeface="Arial Unicode"/>
              </a:rPr>
              <a:t>যদি</a:t>
            </a:r>
            <a:r>
              <a:rPr lang="en-US" sz="2800" dirty="0" smtClean="0">
                <a:latin typeface="Arial Unicode"/>
              </a:rPr>
              <a:t> দুইটি </a:t>
            </a:r>
            <a:r>
              <a:rPr lang="en-US" sz="2800" dirty="0" err="1" smtClean="0">
                <a:latin typeface="Arial Unicode"/>
              </a:rPr>
              <a:t>সরলরেখা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সর্বদাই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সমান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দূরত্ব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বজায়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রাখে,তবে</a:t>
            </a:r>
            <a:r>
              <a:rPr lang="en-US" sz="2800" dirty="0" smtClean="0">
                <a:latin typeface="Arial Unicode"/>
              </a:rPr>
              <a:t> ঐ </a:t>
            </a:r>
            <a:r>
              <a:rPr lang="en-US" sz="2800" dirty="0" err="1" smtClean="0">
                <a:latin typeface="Arial Unicode"/>
              </a:rPr>
              <a:t>সরলরেখাদ্বয়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পরস্পর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সমান্তরাল</a:t>
            </a:r>
            <a:r>
              <a:rPr lang="en-US" sz="2800" dirty="0" smtClean="0">
                <a:latin typeface="Arial Unicode"/>
              </a:rPr>
              <a:t>।</a:t>
            </a:r>
            <a:endParaRPr lang="en-US" sz="2800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000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t="2198" r="1617" b="9450"/>
          <a:stretch/>
        </p:blipFill>
        <p:spPr>
          <a:xfrm>
            <a:off x="372984" y="675249"/>
            <a:ext cx="10684033" cy="3573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984" y="4825226"/>
            <a:ext cx="10684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 Unicode"/>
              </a:rPr>
              <a:t>ছেদকঃ</a:t>
            </a:r>
            <a:endParaRPr lang="en-US" sz="2800" b="1" dirty="0" smtClean="0">
              <a:latin typeface="Arial Unicode"/>
            </a:endParaRPr>
          </a:p>
          <a:p>
            <a:pPr algn="just"/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কোনো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সরলরেখা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দুই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বা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ততোধিক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সরলরেখাকে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বিভিন্ন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বিন্দুতে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ছেদ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করলে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একে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ছেদক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বলে</a:t>
            </a:r>
            <a:r>
              <a:rPr lang="en-US" sz="2800" dirty="0" smtClean="0">
                <a:latin typeface="Arial Unicode"/>
              </a:rPr>
              <a:t>। </a:t>
            </a:r>
            <a:r>
              <a:rPr lang="en-US" sz="2800" dirty="0" err="1" smtClean="0">
                <a:latin typeface="Arial Unicode"/>
              </a:rPr>
              <a:t>চিত্রে,EF</a:t>
            </a:r>
            <a:r>
              <a:rPr lang="en-US" sz="2800" dirty="0" smtClean="0">
                <a:latin typeface="Arial Unicode"/>
              </a:rPr>
              <a:t> ও MN </a:t>
            </a:r>
            <a:r>
              <a:rPr lang="en-US" sz="2800" dirty="0" err="1" smtClean="0">
                <a:latin typeface="Arial Unicode"/>
              </a:rPr>
              <a:t>যথাক্রমে</a:t>
            </a:r>
            <a:r>
              <a:rPr lang="en-US" sz="2800" dirty="0" smtClean="0">
                <a:latin typeface="Arial Unicode"/>
              </a:rPr>
              <a:t> AB ও CD এবং PQ ও RS </a:t>
            </a:r>
            <a:r>
              <a:rPr lang="en-US" sz="2800" dirty="0" err="1" smtClean="0">
                <a:latin typeface="Arial Unicode"/>
              </a:rPr>
              <a:t>এর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ছেদক</a:t>
            </a:r>
            <a:r>
              <a:rPr lang="en-US" sz="2800" dirty="0" smtClean="0">
                <a:latin typeface="Arial Unicode"/>
              </a:rPr>
              <a:t>।</a:t>
            </a:r>
            <a:endParaRPr lang="en-US" sz="2800" dirty="0">
              <a:latin typeface="Arial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6474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425</Words>
  <Application>Microsoft Office PowerPoint</Application>
  <PresentationFormat>Custom</PresentationFormat>
  <Paragraphs>54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Unicode</vt:lpstr>
      <vt:lpstr>Calibri</vt:lpstr>
      <vt:lpstr>Calibri Light</vt:lpstr>
      <vt:lpstr>Cambria Math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172</cp:revision>
  <cp:lastPrinted>2020-09-19T12:28:39Z</cp:lastPrinted>
  <dcterms:created xsi:type="dcterms:W3CDTF">2020-09-13T12:33:35Z</dcterms:created>
  <dcterms:modified xsi:type="dcterms:W3CDTF">2020-10-06T03:45:27Z</dcterms:modified>
</cp:coreProperties>
</file>