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m4a" ContentType="audio/mp4"/>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9" r:id="rId2"/>
    <p:sldId id="312" r:id="rId3"/>
    <p:sldId id="314" r:id="rId4"/>
    <p:sldId id="263" r:id="rId5"/>
    <p:sldId id="313" r:id="rId6"/>
    <p:sldId id="288" r:id="rId7"/>
    <p:sldId id="311" r:id="rId8"/>
    <p:sldId id="315" r:id="rId9"/>
    <p:sldId id="316" r:id="rId10"/>
    <p:sldId id="317" r:id="rId11"/>
    <p:sldId id="318" r:id="rId12"/>
    <p:sldId id="327" r:id="rId13"/>
    <p:sldId id="268" r:id="rId14"/>
    <p:sldId id="320" r:id="rId15"/>
    <p:sldId id="321" r:id="rId16"/>
    <p:sldId id="291" r:id="rId17"/>
    <p:sldId id="323" r:id="rId18"/>
    <p:sldId id="292" r:id="rId19"/>
    <p:sldId id="319" r:id="rId20"/>
    <p:sldId id="324" r:id="rId21"/>
    <p:sldId id="322" r:id="rId22"/>
    <p:sldId id="328" r:id="rId23"/>
    <p:sldId id="325" r:id="rId24"/>
    <p:sldId id="32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30022B"/>
    <a:srgbClr val="830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660"/>
  </p:normalViewPr>
  <p:slideViewPr>
    <p:cSldViewPr snapToGrid="0">
      <p:cViewPr varScale="1">
        <p:scale>
          <a:sx n="69" d="100"/>
          <a:sy n="69" d="100"/>
        </p:scale>
        <p:origin x="7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8D639-D664-4143-A355-790E593D599E}" type="datetimeFigureOut">
              <a:rPr lang="en-GB" smtClean="0"/>
              <a:t>06/10/20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AE6BC-6E7C-4944-A3E2-7B01EDA8B774}" type="slidenum">
              <a:rPr lang="en-GB" smtClean="0"/>
              <a:t>‹#›</a:t>
            </a:fld>
            <a:endParaRPr lang="en-GB"/>
          </a:p>
        </p:txBody>
      </p:sp>
    </p:spTree>
    <p:extLst>
      <p:ext uri="{BB962C8B-B14F-4D97-AF65-F5344CB8AC3E}">
        <p14:creationId xmlns:p14="http://schemas.microsoft.com/office/powerpoint/2010/main" val="177496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শিক্ষক</a:t>
            </a:r>
            <a:r>
              <a:rPr lang="bn-IN" baseline="0" dirty="0" smtClean="0"/>
              <a:t> গানটি শুনিয়ে বিভিন্ন প্রশ্নের মাধ্যমে আজকের পাঠ কি হতে পারে সে সম্পর্কে শিক্ষার্থীদের ধারনা পেতে সহায়তা করবেন ।</a:t>
            </a:r>
            <a:endParaRPr lang="en-GB" dirty="0"/>
          </a:p>
        </p:txBody>
      </p:sp>
      <p:sp>
        <p:nvSpPr>
          <p:cNvPr id="4" name="Slide Number Placeholder 3"/>
          <p:cNvSpPr>
            <a:spLocks noGrp="1"/>
          </p:cNvSpPr>
          <p:nvPr>
            <p:ph type="sldNum" sz="quarter" idx="10"/>
          </p:nvPr>
        </p:nvSpPr>
        <p:spPr/>
        <p:txBody>
          <a:bodyPr/>
          <a:lstStyle/>
          <a:p>
            <a:fld id="{74FAE6BC-6E7C-4944-A3E2-7B01EDA8B774}" type="slidenum">
              <a:rPr lang="en-GB" smtClean="0"/>
              <a:t>3</a:t>
            </a:fld>
            <a:endParaRPr lang="en-GB"/>
          </a:p>
        </p:txBody>
      </p:sp>
    </p:spTree>
    <p:extLst>
      <p:ext uri="{BB962C8B-B14F-4D97-AF65-F5344CB8AC3E}">
        <p14:creationId xmlns:p14="http://schemas.microsoft.com/office/powerpoint/2010/main" val="1859407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anose="02000000000000000000" pitchFamily="2" charset="0"/>
                <a:cs typeface="NikoshBAN" panose="02000000000000000000" pitchFamily="2" charset="0"/>
              </a:rPr>
              <a:t>শিক্ষক</a:t>
            </a:r>
            <a:r>
              <a:rPr lang="bn-IN" sz="1200" baseline="0" dirty="0" smtClean="0">
                <a:latin typeface="NikoshBAN" panose="02000000000000000000" pitchFamily="2" charset="0"/>
                <a:cs typeface="NikoshBAN" panose="02000000000000000000" pitchFamily="2" charset="0"/>
              </a:rPr>
              <a:t> ছবির মাধ্যমে পাঠের সুস্পষ্ট ধারনা দেওয়ার চেষ্টা করবেন।</a:t>
            </a:r>
            <a:endParaRPr lang="en-GB" sz="1200" dirty="0" smtClean="0">
              <a:latin typeface="NikoshBAN" panose="02000000000000000000" pitchFamily="2" charset="0"/>
              <a:cs typeface="NikoshBAN" panose="02000000000000000000" pitchFamily="2"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74FAE6BC-6E7C-4944-A3E2-7B01EDA8B774}" type="slidenum">
              <a:rPr lang="en-GB" smtClean="0"/>
              <a:t>14</a:t>
            </a:fld>
            <a:endParaRPr lang="en-GB"/>
          </a:p>
        </p:txBody>
      </p:sp>
    </p:spTree>
    <p:extLst>
      <p:ext uri="{BB962C8B-B14F-4D97-AF65-F5344CB8AC3E}">
        <p14:creationId xmlns:p14="http://schemas.microsoft.com/office/powerpoint/2010/main" val="385089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anose="02000000000000000000" pitchFamily="2" charset="0"/>
                <a:cs typeface="NikoshBAN" panose="02000000000000000000" pitchFamily="2" charset="0"/>
              </a:rPr>
              <a:t>শিক্ষক</a:t>
            </a:r>
            <a:r>
              <a:rPr lang="bn-IN" sz="1200" baseline="0" dirty="0" smtClean="0">
                <a:latin typeface="NikoshBAN" panose="02000000000000000000" pitchFamily="2" charset="0"/>
                <a:cs typeface="NikoshBAN" panose="02000000000000000000" pitchFamily="2" charset="0"/>
              </a:rPr>
              <a:t> ছবির মাধ্যমে পাঠের সুস্পষ্ট ধারনা দেওয়ার চেষ্টা করবেন।</a:t>
            </a:r>
            <a:endParaRPr lang="en-GB" sz="1200" dirty="0" smtClean="0">
              <a:latin typeface="NikoshBAN" panose="02000000000000000000" pitchFamily="2" charset="0"/>
              <a:cs typeface="NikoshBAN" panose="02000000000000000000" pitchFamily="2"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74FAE6BC-6E7C-4944-A3E2-7B01EDA8B774}" type="slidenum">
              <a:rPr lang="en-GB" smtClean="0"/>
              <a:t>15</a:t>
            </a:fld>
            <a:endParaRPr lang="en-GB"/>
          </a:p>
        </p:txBody>
      </p:sp>
    </p:spTree>
    <p:extLst>
      <p:ext uri="{BB962C8B-B14F-4D97-AF65-F5344CB8AC3E}">
        <p14:creationId xmlns:p14="http://schemas.microsoft.com/office/powerpoint/2010/main" val="2909879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anose="02000000000000000000" pitchFamily="2" charset="0"/>
                <a:cs typeface="NikoshBAN" panose="02000000000000000000" pitchFamily="2" charset="0"/>
              </a:rPr>
              <a:t>শিক্ষক</a:t>
            </a:r>
            <a:r>
              <a:rPr lang="bn-IN" sz="1200" baseline="0" dirty="0" smtClean="0">
                <a:latin typeface="NikoshBAN" panose="02000000000000000000" pitchFamily="2" charset="0"/>
                <a:cs typeface="NikoshBAN" panose="02000000000000000000" pitchFamily="2" charset="0"/>
              </a:rPr>
              <a:t> যুক্তবর্ণ চেনাতে সহায়তা করবেন এবং নতুন নতুন শব্দ গঠন করতে উৎসাহিত করবেন।</a:t>
            </a:r>
            <a:endParaRPr lang="en-GB" sz="1200" dirty="0" smtClean="0">
              <a:latin typeface="NikoshBAN" panose="02000000000000000000" pitchFamily="2" charset="0"/>
              <a:cs typeface="NikoshBAN" panose="02000000000000000000" pitchFamily="2" charset="0"/>
            </a:endParaRPr>
          </a:p>
          <a:p>
            <a:endParaRPr lang="en-GB" dirty="0"/>
          </a:p>
        </p:txBody>
      </p:sp>
      <p:sp>
        <p:nvSpPr>
          <p:cNvPr id="4" name="Slide Number Placeholder 3"/>
          <p:cNvSpPr>
            <a:spLocks noGrp="1"/>
          </p:cNvSpPr>
          <p:nvPr>
            <p:ph type="sldNum" sz="quarter" idx="10"/>
          </p:nvPr>
        </p:nvSpPr>
        <p:spPr/>
        <p:txBody>
          <a:bodyPr/>
          <a:lstStyle/>
          <a:p>
            <a:fld id="{74FAE6BC-6E7C-4944-A3E2-7B01EDA8B774}" type="slidenum">
              <a:rPr lang="en-GB" smtClean="0"/>
              <a:t>16</a:t>
            </a:fld>
            <a:endParaRPr lang="en-GB"/>
          </a:p>
        </p:txBody>
      </p:sp>
    </p:spTree>
    <p:extLst>
      <p:ext uri="{BB962C8B-B14F-4D97-AF65-F5344CB8AC3E}">
        <p14:creationId xmlns:p14="http://schemas.microsoft.com/office/powerpoint/2010/main" val="1191398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NikoshBAN" panose="02000000000000000000" pitchFamily="2" charset="0"/>
                <a:cs typeface="NikoshBAN" panose="02000000000000000000" pitchFamily="2" charset="0"/>
              </a:rPr>
              <a:t>শিক্ষক</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অবশ্যই</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শিক্ষার্থীদের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কাছ</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থেকে</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উত্তরগুলো</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পাওয়ার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চেষ্টা</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করবেন</a:t>
            </a:r>
            <a:r>
              <a:rPr lang="en-US" sz="1200" baseline="0" dirty="0" smtClean="0">
                <a:latin typeface="NikoshBAN" panose="02000000000000000000" pitchFamily="2" charset="0"/>
                <a:cs typeface="NikoshBAN" panose="02000000000000000000" pitchFamily="2" charset="0"/>
              </a:rPr>
              <a:t> </a:t>
            </a:r>
            <a:r>
              <a:rPr lang="bn-IN" sz="1200" baseline="0" dirty="0" smtClean="0">
                <a:latin typeface="NikoshBAN" panose="02000000000000000000" pitchFamily="2" charset="0"/>
                <a:cs typeface="NikoshBAN" panose="02000000000000000000" pitchFamily="2" charset="0"/>
              </a:rPr>
              <a:t>, প্রয়োজনে সহায়তা করবেন।</a:t>
            </a:r>
            <a:endParaRPr lang="en-GB" sz="1200" dirty="0" smtClean="0">
              <a:latin typeface="NikoshBAN" panose="02000000000000000000" pitchFamily="2" charset="0"/>
              <a:cs typeface="NikoshBAN" panose="02000000000000000000" pitchFamily="2" charset="0"/>
            </a:endParaRPr>
          </a:p>
          <a:p>
            <a:endParaRPr lang="en-GB" dirty="0"/>
          </a:p>
        </p:txBody>
      </p:sp>
      <p:sp>
        <p:nvSpPr>
          <p:cNvPr id="4" name="Slide Number Placeholder 3"/>
          <p:cNvSpPr>
            <a:spLocks noGrp="1"/>
          </p:cNvSpPr>
          <p:nvPr>
            <p:ph type="sldNum" sz="quarter" idx="10"/>
          </p:nvPr>
        </p:nvSpPr>
        <p:spPr/>
        <p:txBody>
          <a:bodyPr/>
          <a:lstStyle/>
          <a:p>
            <a:fld id="{74FAE6BC-6E7C-4944-A3E2-7B01EDA8B774}" type="slidenum">
              <a:rPr lang="en-GB" smtClean="0"/>
              <a:t>18</a:t>
            </a:fld>
            <a:endParaRPr lang="en-GB"/>
          </a:p>
        </p:txBody>
      </p:sp>
    </p:spTree>
    <p:extLst>
      <p:ext uri="{BB962C8B-B14F-4D97-AF65-F5344CB8AC3E}">
        <p14:creationId xmlns:p14="http://schemas.microsoft.com/office/powerpoint/2010/main" val="3560300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anose="02000000000000000000" pitchFamily="2" charset="0"/>
                <a:cs typeface="NikoshBAN" panose="02000000000000000000" pitchFamily="2" charset="0"/>
              </a:rPr>
              <a:t> শিক্ষক</a:t>
            </a:r>
            <a:r>
              <a:rPr lang="bn-IN" sz="1200" baseline="0" dirty="0" smtClean="0">
                <a:latin typeface="NikoshBAN" panose="02000000000000000000" pitchFamily="2" charset="0"/>
                <a:cs typeface="NikoshBAN" panose="02000000000000000000" pitchFamily="2" charset="0"/>
              </a:rPr>
              <a:t> কাজের অগ্রগতি দেখবেন । </a:t>
            </a:r>
            <a:r>
              <a:rPr lang="en-US" sz="1200" dirty="0" err="1" smtClean="0">
                <a:latin typeface="NikoshBAN" panose="02000000000000000000" pitchFamily="2" charset="0"/>
                <a:cs typeface="NikoshBAN" panose="02000000000000000000" pitchFamily="2" charset="0"/>
              </a:rPr>
              <a:t>শিক্ষক</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অবশ্যই</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শিক্ষার্থীদের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কাছ</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থেকে</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উত্তরগুলো</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পাওয়ার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চেষ্টা</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করবেন</a:t>
            </a:r>
            <a:r>
              <a:rPr lang="en-US" sz="1200" baseline="0" dirty="0" smtClean="0">
                <a:latin typeface="NikoshBAN" panose="02000000000000000000" pitchFamily="2" charset="0"/>
                <a:cs typeface="NikoshBAN" panose="02000000000000000000" pitchFamily="2" charset="0"/>
              </a:rPr>
              <a:t> ।</a:t>
            </a:r>
            <a:r>
              <a:rPr lang="bn-IN" sz="1200" baseline="0" dirty="0" smtClean="0">
                <a:latin typeface="NikoshBAN" panose="02000000000000000000" pitchFamily="2" charset="0"/>
                <a:cs typeface="NikoshBAN" panose="02000000000000000000" pitchFamily="2" charset="0"/>
              </a:rPr>
              <a:t> অগ্রগামীদের দিয়ে পিছিয়ে পড়াদের সহায়তা দেবেন ।</a:t>
            </a:r>
            <a:endParaRPr lang="en-GB" sz="1200" dirty="0" smtClean="0">
              <a:latin typeface="NikoshBAN" panose="02000000000000000000" pitchFamily="2" charset="0"/>
              <a:cs typeface="NikoshBAN" panose="02000000000000000000" pitchFamily="2" charset="0"/>
            </a:endParaRPr>
          </a:p>
          <a:p>
            <a:endParaRPr lang="en-GB" dirty="0"/>
          </a:p>
        </p:txBody>
      </p:sp>
      <p:sp>
        <p:nvSpPr>
          <p:cNvPr id="4" name="Slide Number Placeholder 3"/>
          <p:cNvSpPr>
            <a:spLocks noGrp="1"/>
          </p:cNvSpPr>
          <p:nvPr>
            <p:ph type="sldNum" sz="quarter" idx="10"/>
          </p:nvPr>
        </p:nvSpPr>
        <p:spPr/>
        <p:txBody>
          <a:bodyPr/>
          <a:lstStyle/>
          <a:p>
            <a:fld id="{74FAE6BC-6E7C-4944-A3E2-7B01EDA8B774}" type="slidenum">
              <a:rPr lang="en-GB" smtClean="0"/>
              <a:t>19</a:t>
            </a:fld>
            <a:endParaRPr lang="en-GB"/>
          </a:p>
        </p:txBody>
      </p:sp>
    </p:spTree>
    <p:extLst>
      <p:ext uri="{BB962C8B-B14F-4D97-AF65-F5344CB8AC3E}">
        <p14:creationId xmlns:p14="http://schemas.microsoft.com/office/powerpoint/2010/main" val="1087778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NikoshBAN" panose="02000000000000000000" pitchFamily="2" charset="0"/>
                <a:cs typeface="NikoshBAN" panose="02000000000000000000" pitchFamily="2" charset="0"/>
              </a:rPr>
              <a:t>শিক্ষক</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অবশ্যই</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শিক্ষার্থীদের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কাছ</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থেকে</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উত্তরগুলো</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পাওয়ার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চেষ্টা</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করবেন</a:t>
            </a:r>
            <a:r>
              <a:rPr lang="en-US" sz="1200" baseline="0" dirty="0" smtClean="0">
                <a:latin typeface="NikoshBAN" panose="02000000000000000000" pitchFamily="2" charset="0"/>
                <a:cs typeface="NikoshBAN" panose="02000000000000000000" pitchFamily="2" charset="0"/>
              </a:rPr>
              <a:t> ।</a:t>
            </a:r>
            <a:endParaRPr lang="en-GB" sz="1200" dirty="0" smtClean="0">
              <a:latin typeface="NikoshBAN" panose="02000000000000000000" pitchFamily="2" charset="0"/>
              <a:cs typeface="NikoshBAN" panose="02000000000000000000" pitchFamily="2" charset="0"/>
            </a:endParaRPr>
          </a:p>
          <a:p>
            <a:endParaRPr lang="en-GB" dirty="0"/>
          </a:p>
        </p:txBody>
      </p:sp>
      <p:sp>
        <p:nvSpPr>
          <p:cNvPr id="4" name="Slide Number Placeholder 3"/>
          <p:cNvSpPr>
            <a:spLocks noGrp="1"/>
          </p:cNvSpPr>
          <p:nvPr>
            <p:ph type="sldNum" sz="quarter" idx="10"/>
          </p:nvPr>
        </p:nvSpPr>
        <p:spPr/>
        <p:txBody>
          <a:bodyPr/>
          <a:lstStyle/>
          <a:p>
            <a:fld id="{74FAE6BC-6E7C-4944-A3E2-7B01EDA8B774}" type="slidenum">
              <a:rPr lang="en-GB" smtClean="0"/>
              <a:t>20</a:t>
            </a:fld>
            <a:endParaRPr lang="en-GB"/>
          </a:p>
        </p:txBody>
      </p:sp>
    </p:spTree>
    <p:extLst>
      <p:ext uri="{BB962C8B-B14F-4D97-AF65-F5344CB8AC3E}">
        <p14:creationId xmlns:p14="http://schemas.microsoft.com/office/powerpoint/2010/main" val="3526297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anose="02000000000000000000" pitchFamily="2" charset="0"/>
                <a:cs typeface="NikoshBAN" panose="02000000000000000000" pitchFamily="2" charset="0"/>
              </a:rPr>
              <a:t>শিক্ষক</a:t>
            </a:r>
            <a:r>
              <a:rPr lang="bn-IN" sz="1200" baseline="0" dirty="0" smtClean="0">
                <a:latin typeface="NikoshBAN" panose="02000000000000000000" pitchFamily="2" charset="0"/>
                <a:cs typeface="NikoshBAN" panose="02000000000000000000" pitchFamily="2" charset="0"/>
              </a:rPr>
              <a:t> শিক্ষার্থীদের কাজের অগ্রগতি দেখবেন ,সহায়তা করবেন এবং সময়শেষে পরের স্লাইডটি দেখাবেন।</a:t>
            </a:r>
            <a:endParaRPr lang="en-GB" sz="1200" dirty="0" smtClean="0">
              <a:latin typeface="NikoshBAN" panose="02000000000000000000" pitchFamily="2" charset="0"/>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NikoshBAN" panose="02000000000000000000" pitchFamily="2" charset="0"/>
              <a:cs typeface="NikoshBAN" panose="02000000000000000000" pitchFamily="2" charset="0"/>
            </a:endParaRPr>
          </a:p>
          <a:p>
            <a:endParaRPr lang="en-GB" dirty="0"/>
          </a:p>
        </p:txBody>
      </p:sp>
      <p:sp>
        <p:nvSpPr>
          <p:cNvPr id="4" name="Slide Number Placeholder 3"/>
          <p:cNvSpPr>
            <a:spLocks noGrp="1"/>
          </p:cNvSpPr>
          <p:nvPr>
            <p:ph type="sldNum" sz="quarter" idx="10"/>
          </p:nvPr>
        </p:nvSpPr>
        <p:spPr/>
        <p:txBody>
          <a:bodyPr/>
          <a:lstStyle/>
          <a:p>
            <a:fld id="{74FAE6BC-6E7C-4944-A3E2-7B01EDA8B774}" type="slidenum">
              <a:rPr lang="en-GB" smtClean="0"/>
              <a:t>21</a:t>
            </a:fld>
            <a:endParaRPr lang="en-GB"/>
          </a:p>
        </p:txBody>
      </p:sp>
    </p:spTree>
    <p:extLst>
      <p:ext uri="{BB962C8B-B14F-4D97-AF65-F5344CB8AC3E}">
        <p14:creationId xmlns:p14="http://schemas.microsoft.com/office/powerpoint/2010/main" val="1373725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NikoshBAN" panose="02000000000000000000" pitchFamily="2" charset="0"/>
                <a:cs typeface="NikoshBAN" panose="02000000000000000000" pitchFamily="2" charset="0"/>
              </a:rPr>
              <a:t>শিক্ষক</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প্রয়োজন</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হলে</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এই</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স্লাইডটি</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দেখাতে</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পারেন</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না</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হলে</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নয়</a:t>
            </a:r>
            <a:r>
              <a:rPr lang="en-US" sz="1200" baseline="0" dirty="0" smtClean="0">
                <a:latin typeface="NikoshBAN" panose="02000000000000000000" pitchFamily="2" charset="0"/>
                <a:cs typeface="NikoshBAN" panose="02000000000000000000" pitchFamily="2" charset="0"/>
              </a:rPr>
              <a:t>।</a:t>
            </a:r>
            <a:endParaRPr lang="en-GB" sz="1200" dirty="0" smtClean="0">
              <a:latin typeface="NikoshBAN" panose="02000000000000000000" pitchFamily="2" charset="0"/>
              <a:cs typeface="NikoshBAN" panose="02000000000000000000" pitchFamily="2" charset="0"/>
            </a:endParaRPr>
          </a:p>
          <a:p>
            <a:endParaRPr lang="en-GB" dirty="0"/>
          </a:p>
        </p:txBody>
      </p:sp>
      <p:sp>
        <p:nvSpPr>
          <p:cNvPr id="4" name="Slide Number Placeholder 3"/>
          <p:cNvSpPr>
            <a:spLocks noGrp="1"/>
          </p:cNvSpPr>
          <p:nvPr>
            <p:ph type="sldNum" sz="quarter" idx="10"/>
          </p:nvPr>
        </p:nvSpPr>
        <p:spPr/>
        <p:txBody>
          <a:bodyPr/>
          <a:lstStyle/>
          <a:p>
            <a:fld id="{74FAE6BC-6E7C-4944-A3E2-7B01EDA8B774}" type="slidenum">
              <a:rPr lang="en-GB" smtClean="0"/>
              <a:t>22</a:t>
            </a:fld>
            <a:endParaRPr lang="en-GB"/>
          </a:p>
        </p:txBody>
      </p:sp>
    </p:spTree>
    <p:extLst>
      <p:ext uri="{BB962C8B-B14F-4D97-AF65-F5344CB8AC3E}">
        <p14:creationId xmlns:p14="http://schemas.microsoft.com/office/powerpoint/2010/main" val="2362996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anose="02000000000000000000" pitchFamily="2" charset="0"/>
                <a:cs typeface="NikoshBAN" panose="02000000000000000000" pitchFamily="2" charset="0"/>
              </a:rPr>
              <a:t>শিক্ষক</a:t>
            </a:r>
            <a:r>
              <a:rPr lang="bn-IN" sz="1200" baseline="0" dirty="0" smtClean="0">
                <a:latin typeface="NikoshBAN" panose="02000000000000000000" pitchFamily="2" charset="0"/>
                <a:cs typeface="NikoshBAN" panose="02000000000000000000" pitchFamily="2" charset="0"/>
              </a:rPr>
              <a:t> শিক্ষার্থীরা  বাড়ির কাজ ঠিকমত করে কিনা তা প্রতিদিন দেখার চেষ্টা করবেন।</a:t>
            </a:r>
            <a:endParaRPr lang="en-GB" sz="1200" dirty="0" smtClean="0">
              <a:latin typeface="NikoshBAN" panose="02000000000000000000" pitchFamily="2" charset="0"/>
              <a:cs typeface="NikoshBAN" panose="02000000000000000000" pitchFamily="2" charset="0"/>
            </a:endParaRPr>
          </a:p>
          <a:p>
            <a:endParaRPr lang="en-GB" dirty="0"/>
          </a:p>
        </p:txBody>
      </p:sp>
      <p:sp>
        <p:nvSpPr>
          <p:cNvPr id="4" name="Slide Number Placeholder 3"/>
          <p:cNvSpPr>
            <a:spLocks noGrp="1"/>
          </p:cNvSpPr>
          <p:nvPr>
            <p:ph type="sldNum" sz="quarter" idx="10"/>
          </p:nvPr>
        </p:nvSpPr>
        <p:spPr/>
        <p:txBody>
          <a:bodyPr/>
          <a:lstStyle/>
          <a:p>
            <a:fld id="{74FAE6BC-6E7C-4944-A3E2-7B01EDA8B774}" type="slidenum">
              <a:rPr lang="en-GB" smtClean="0"/>
              <a:t>23</a:t>
            </a:fld>
            <a:endParaRPr lang="en-GB"/>
          </a:p>
        </p:txBody>
      </p:sp>
    </p:spTree>
    <p:extLst>
      <p:ext uri="{BB962C8B-B14F-4D97-AF65-F5344CB8AC3E}">
        <p14:creationId xmlns:p14="http://schemas.microsoft.com/office/powerpoint/2010/main" val="69467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NikoshBAN" panose="02000000000000000000" pitchFamily="2" charset="0"/>
                <a:cs typeface="NikoshBAN" panose="02000000000000000000" pitchFamily="2" charset="0"/>
              </a:rPr>
              <a:t>শিক্ষক</a:t>
            </a:r>
            <a:r>
              <a:rPr lang="en-US" sz="1200" dirty="0" smtClean="0">
                <a:latin typeface="NikoshBAN" panose="02000000000000000000" pitchFamily="2" charset="0"/>
                <a:cs typeface="NikoshBAN" panose="02000000000000000000" pitchFamily="2" charset="0"/>
              </a:rPr>
              <a:t> </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শিক্ষার্থীদের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ছবি</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দেখিয়ে</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বিভিন্ন</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প্রশ্নোত্তরের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মাধ্যমে</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পাঠ</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শিরোনাম</a:t>
            </a:r>
            <a:r>
              <a:rPr lang="en-US" sz="1200" baseline="0" dirty="0" smtClean="0">
                <a:latin typeface="NikoshBAN" panose="02000000000000000000" pitchFamily="2" charset="0"/>
                <a:cs typeface="NikoshBAN" panose="02000000000000000000" pitchFamily="2" charset="0"/>
              </a:rPr>
              <a:t> </a:t>
            </a:r>
            <a:r>
              <a:rPr lang="en-US" sz="1200" baseline="0" dirty="0" smtClean="0">
                <a:solidFill>
                  <a:srgbClr val="0000CC"/>
                </a:solidFill>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বের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করার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চেষ্টা</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করবেন</a:t>
            </a:r>
            <a:r>
              <a:rPr lang="en-US" sz="1200" baseline="0" dirty="0" smtClean="0">
                <a:latin typeface="NikoshBAN" panose="02000000000000000000" pitchFamily="2" charset="0"/>
                <a:cs typeface="NikoshBAN" panose="02000000000000000000" pitchFamily="2" charset="0"/>
              </a:rPr>
              <a:t> ।</a:t>
            </a:r>
            <a:endParaRPr lang="en-GB" sz="1200" dirty="0" smtClean="0">
              <a:latin typeface="NikoshBAN" panose="02000000000000000000" pitchFamily="2" charset="0"/>
              <a:cs typeface="NikoshBAN" panose="02000000000000000000" pitchFamily="2" charset="0"/>
            </a:endParaRPr>
          </a:p>
          <a:p>
            <a:endParaRPr lang="en-GB" dirty="0"/>
          </a:p>
        </p:txBody>
      </p:sp>
      <p:sp>
        <p:nvSpPr>
          <p:cNvPr id="4" name="Slide Number Placeholder 3"/>
          <p:cNvSpPr>
            <a:spLocks noGrp="1"/>
          </p:cNvSpPr>
          <p:nvPr>
            <p:ph type="sldNum" sz="quarter" idx="10"/>
          </p:nvPr>
        </p:nvSpPr>
        <p:spPr/>
        <p:txBody>
          <a:bodyPr/>
          <a:lstStyle/>
          <a:p>
            <a:fld id="{74FAE6BC-6E7C-4944-A3E2-7B01EDA8B774}" type="slidenum">
              <a:rPr lang="en-GB" smtClean="0"/>
              <a:t>4</a:t>
            </a:fld>
            <a:endParaRPr lang="en-GB"/>
          </a:p>
        </p:txBody>
      </p:sp>
    </p:spTree>
    <p:extLst>
      <p:ext uri="{BB962C8B-B14F-4D97-AF65-F5344CB8AC3E}">
        <p14:creationId xmlns:p14="http://schemas.microsoft.com/office/powerpoint/2010/main" val="35362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err="1" smtClean="0">
                <a:latin typeface="NikoshBAN" panose="02000000000000000000" pitchFamily="2" charset="0"/>
                <a:cs typeface="NikoshBAN" panose="02000000000000000000" pitchFamily="2" charset="0"/>
              </a:rPr>
              <a:t>পাঠ</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শিরোনাম</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শিক্ষক</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বোর্ডে</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লিখবেন</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এবং</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শিক্ষার্থীদের</a:t>
            </a:r>
            <a:r>
              <a:rPr lang="en-US" sz="1400" baseline="0" dirty="0" smtClean="0">
                <a:latin typeface="NikoshBAN" panose="02000000000000000000" pitchFamily="2" charset="0"/>
                <a:cs typeface="NikoshBAN" panose="02000000000000000000" pitchFamily="2" charset="0"/>
              </a:rPr>
              <a:t> ও </a:t>
            </a:r>
            <a:r>
              <a:rPr lang="en-US" sz="1400" baseline="0" dirty="0" err="1" smtClean="0">
                <a:latin typeface="NikoshBAN" panose="02000000000000000000" pitchFamily="2" charset="0"/>
                <a:cs typeface="NikoshBAN" panose="02000000000000000000" pitchFamily="2" charset="0"/>
              </a:rPr>
              <a:t>খাতায়</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লিখে</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নিতে</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বলবেন</a:t>
            </a:r>
            <a:r>
              <a:rPr lang="en-US" sz="1400" baseline="0" dirty="0" smtClean="0">
                <a:latin typeface="NikoshBAN" panose="02000000000000000000" pitchFamily="2" charset="0"/>
                <a:cs typeface="NikoshBAN" panose="02000000000000000000" pitchFamily="2" charset="0"/>
              </a:rPr>
              <a:t> ।</a:t>
            </a:r>
            <a:endParaRPr lang="en-GB" sz="14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74FAE6BC-6E7C-4944-A3E2-7B01EDA8B774}" type="slidenum">
              <a:rPr lang="en-GB" smtClean="0"/>
              <a:t>5</a:t>
            </a:fld>
            <a:endParaRPr lang="en-GB"/>
          </a:p>
        </p:txBody>
      </p:sp>
    </p:spTree>
    <p:extLst>
      <p:ext uri="{BB962C8B-B14F-4D97-AF65-F5344CB8AC3E}">
        <p14:creationId xmlns:p14="http://schemas.microsoft.com/office/powerpoint/2010/main" val="139209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anose="02000000000000000000" pitchFamily="2" charset="0"/>
                <a:cs typeface="NikoshBAN" panose="02000000000000000000" pitchFamily="2" charset="0"/>
              </a:rPr>
              <a:t>শিক্ষার্থীদের</a:t>
            </a:r>
            <a:r>
              <a:rPr lang="bn-IN" sz="1200" baseline="0" dirty="0" smtClean="0">
                <a:latin typeface="NikoshBAN" panose="02000000000000000000" pitchFamily="2" charset="0"/>
                <a:cs typeface="NikoshBAN" panose="02000000000000000000" pitchFamily="2" charset="0"/>
              </a:rPr>
              <a:t> পূর্ব ধারনা এবং শিক্ষক নিজে তথ্য সরবরাহ করে কবি পরিচিতি প্রদান করবেন।</a:t>
            </a:r>
            <a:endParaRPr lang="en-GB" sz="1200" dirty="0" smtClean="0">
              <a:latin typeface="NikoshBAN" panose="02000000000000000000" pitchFamily="2" charset="0"/>
              <a:cs typeface="NikoshBAN" panose="02000000000000000000" pitchFamily="2" charset="0"/>
            </a:endParaRPr>
          </a:p>
          <a:p>
            <a:endParaRPr lang="en-GB" dirty="0"/>
          </a:p>
        </p:txBody>
      </p:sp>
      <p:sp>
        <p:nvSpPr>
          <p:cNvPr id="4" name="Slide Number Placeholder 3"/>
          <p:cNvSpPr>
            <a:spLocks noGrp="1"/>
          </p:cNvSpPr>
          <p:nvPr>
            <p:ph type="sldNum" sz="quarter" idx="10"/>
          </p:nvPr>
        </p:nvSpPr>
        <p:spPr/>
        <p:txBody>
          <a:bodyPr/>
          <a:lstStyle/>
          <a:p>
            <a:fld id="{74FAE6BC-6E7C-4944-A3E2-7B01EDA8B774}" type="slidenum">
              <a:rPr lang="en-GB" smtClean="0"/>
              <a:t>7</a:t>
            </a:fld>
            <a:endParaRPr lang="en-GB"/>
          </a:p>
        </p:txBody>
      </p:sp>
    </p:spTree>
    <p:extLst>
      <p:ext uri="{BB962C8B-B14F-4D97-AF65-F5344CB8AC3E}">
        <p14:creationId xmlns:p14="http://schemas.microsoft.com/office/powerpoint/2010/main" val="293183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anose="02000000000000000000" pitchFamily="2" charset="0"/>
                <a:cs typeface="NikoshBAN" panose="02000000000000000000" pitchFamily="2" charset="0"/>
              </a:rPr>
              <a:t>শিক্ষক</a:t>
            </a:r>
            <a:r>
              <a:rPr lang="bn-IN" sz="1200" baseline="0" dirty="0" smtClean="0">
                <a:latin typeface="NikoshBAN" panose="02000000000000000000" pitchFamily="2" charset="0"/>
                <a:cs typeface="NikoshBAN" panose="02000000000000000000" pitchFamily="2" charset="0"/>
              </a:rPr>
              <a:t> শুদ্ধ উচ্চারনে কবিতাটি আবৃত্তি করবেন , শিক্ষার্থীরা বইয়ে আঙুল মিলিয়ে মনোযোগ দিয়ে শুনবে।</a:t>
            </a:r>
            <a:endParaRPr lang="en-GB" sz="1200" dirty="0" smtClean="0">
              <a:latin typeface="NikoshBAN" panose="02000000000000000000" pitchFamily="2" charset="0"/>
              <a:cs typeface="NikoshBAN" panose="02000000000000000000" pitchFamily="2" charset="0"/>
            </a:endParaRPr>
          </a:p>
          <a:p>
            <a:endParaRPr lang="en-GB" dirty="0"/>
          </a:p>
        </p:txBody>
      </p:sp>
      <p:sp>
        <p:nvSpPr>
          <p:cNvPr id="4" name="Slide Number Placeholder 3"/>
          <p:cNvSpPr>
            <a:spLocks noGrp="1"/>
          </p:cNvSpPr>
          <p:nvPr>
            <p:ph type="sldNum" sz="quarter" idx="10"/>
          </p:nvPr>
        </p:nvSpPr>
        <p:spPr/>
        <p:txBody>
          <a:bodyPr/>
          <a:lstStyle/>
          <a:p>
            <a:fld id="{74FAE6BC-6E7C-4944-A3E2-7B01EDA8B774}" type="slidenum">
              <a:rPr lang="en-GB" smtClean="0"/>
              <a:t>9</a:t>
            </a:fld>
            <a:endParaRPr lang="en-GB"/>
          </a:p>
        </p:txBody>
      </p:sp>
    </p:spTree>
    <p:extLst>
      <p:ext uri="{BB962C8B-B14F-4D97-AF65-F5344CB8AC3E}">
        <p14:creationId xmlns:p14="http://schemas.microsoft.com/office/powerpoint/2010/main" val="3368718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FAE6BC-6E7C-4944-A3E2-7B01EDA8B774}" type="slidenum">
              <a:rPr lang="en-GB" smtClean="0"/>
              <a:t>10</a:t>
            </a:fld>
            <a:endParaRPr lang="en-GB"/>
          </a:p>
        </p:txBody>
      </p:sp>
    </p:spTree>
    <p:extLst>
      <p:ext uri="{BB962C8B-B14F-4D97-AF65-F5344CB8AC3E}">
        <p14:creationId xmlns:p14="http://schemas.microsoft.com/office/powerpoint/2010/main" val="120975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anose="02000000000000000000" pitchFamily="2" charset="0"/>
                <a:cs typeface="NikoshBAN" panose="02000000000000000000" pitchFamily="2" charset="0"/>
              </a:rPr>
              <a:t>শিক্ষক</a:t>
            </a:r>
            <a:r>
              <a:rPr lang="bn-IN" sz="1200" baseline="0" dirty="0" smtClean="0">
                <a:latin typeface="NikoshBAN" panose="02000000000000000000" pitchFamily="2" charset="0"/>
                <a:cs typeface="NikoshBAN" panose="02000000000000000000" pitchFamily="2" charset="0"/>
              </a:rPr>
              <a:t> ছবি দেখিয়ে শব্দের অর্থ বোঝাতে সহায়তা করবেন এবং এসব শব্দের অর্থগুলোকে আমরা সমার্থক শব্দ হিসেবে ও ব্যবহার করতে পারি তা বোঝাবেন ।</a:t>
            </a:r>
            <a:endParaRPr lang="en-GB" sz="1200" dirty="0" smtClean="0">
              <a:latin typeface="NikoshBAN" panose="02000000000000000000" pitchFamily="2" charset="0"/>
              <a:cs typeface="NikoshBAN" panose="02000000000000000000" pitchFamily="2" charset="0"/>
            </a:endParaRPr>
          </a:p>
          <a:p>
            <a:endParaRPr lang="en-GB" dirty="0"/>
          </a:p>
        </p:txBody>
      </p:sp>
      <p:sp>
        <p:nvSpPr>
          <p:cNvPr id="4" name="Slide Number Placeholder 3"/>
          <p:cNvSpPr>
            <a:spLocks noGrp="1"/>
          </p:cNvSpPr>
          <p:nvPr>
            <p:ph type="sldNum" sz="quarter" idx="10"/>
          </p:nvPr>
        </p:nvSpPr>
        <p:spPr/>
        <p:txBody>
          <a:bodyPr/>
          <a:lstStyle/>
          <a:p>
            <a:fld id="{74FAE6BC-6E7C-4944-A3E2-7B01EDA8B774}" type="slidenum">
              <a:rPr lang="en-GB" smtClean="0"/>
              <a:t>11</a:t>
            </a:fld>
            <a:endParaRPr lang="en-GB"/>
          </a:p>
        </p:txBody>
      </p:sp>
    </p:spTree>
    <p:extLst>
      <p:ext uri="{BB962C8B-B14F-4D97-AF65-F5344CB8AC3E}">
        <p14:creationId xmlns:p14="http://schemas.microsoft.com/office/powerpoint/2010/main" val="967647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anose="02000000000000000000" pitchFamily="2" charset="0"/>
                <a:cs typeface="NikoshBAN" panose="02000000000000000000" pitchFamily="2" charset="0"/>
              </a:rPr>
              <a:t>শিক্ষক</a:t>
            </a:r>
            <a:r>
              <a:rPr lang="bn-IN" sz="1200" baseline="0" dirty="0" smtClean="0">
                <a:latin typeface="NikoshBAN" panose="02000000000000000000" pitchFamily="2" charset="0"/>
                <a:cs typeface="NikoshBAN" panose="02000000000000000000" pitchFamily="2" charset="0"/>
              </a:rPr>
              <a:t> ছবি দেখিয়ে শব্দের অর্থ বোঝাতে সহায়তা করবেন এবং এসব শব্দের অর্থগুলোকে আমরা সমার্থক শব্দ হিসেবে ও ব্যবহার করতে পারি তা বোঝাবেন ।</a:t>
            </a:r>
            <a:endParaRPr lang="en-GB" sz="1200" dirty="0" smtClean="0">
              <a:latin typeface="NikoshBAN" panose="02000000000000000000" pitchFamily="2" charset="0"/>
              <a:cs typeface="NikoshBAN" panose="02000000000000000000" pitchFamily="2" charset="0"/>
            </a:endParaRPr>
          </a:p>
          <a:p>
            <a:endParaRPr lang="en-GB" dirty="0"/>
          </a:p>
        </p:txBody>
      </p:sp>
      <p:sp>
        <p:nvSpPr>
          <p:cNvPr id="4" name="Slide Number Placeholder 3"/>
          <p:cNvSpPr>
            <a:spLocks noGrp="1"/>
          </p:cNvSpPr>
          <p:nvPr>
            <p:ph type="sldNum" sz="quarter" idx="10"/>
          </p:nvPr>
        </p:nvSpPr>
        <p:spPr/>
        <p:txBody>
          <a:bodyPr/>
          <a:lstStyle/>
          <a:p>
            <a:fld id="{74FAE6BC-6E7C-4944-A3E2-7B01EDA8B774}" type="slidenum">
              <a:rPr lang="en-GB" smtClean="0"/>
              <a:t>12</a:t>
            </a:fld>
            <a:endParaRPr lang="en-GB"/>
          </a:p>
        </p:txBody>
      </p:sp>
    </p:spTree>
    <p:extLst>
      <p:ext uri="{BB962C8B-B14F-4D97-AF65-F5344CB8AC3E}">
        <p14:creationId xmlns:p14="http://schemas.microsoft.com/office/powerpoint/2010/main" val="113907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anose="02000000000000000000" pitchFamily="2" charset="0"/>
                <a:cs typeface="NikoshBAN" panose="02000000000000000000" pitchFamily="2" charset="0"/>
              </a:rPr>
              <a:t>শিক্ষক</a:t>
            </a:r>
            <a:r>
              <a:rPr lang="bn-IN" sz="1200" baseline="0" dirty="0" smtClean="0">
                <a:latin typeface="NikoshBAN" panose="02000000000000000000" pitchFamily="2" charset="0"/>
                <a:cs typeface="NikoshBAN" panose="02000000000000000000" pitchFamily="2" charset="0"/>
              </a:rPr>
              <a:t> ছবির মাধ্যমে পাঠের সুস্পষ্ট ধারনা দেওয়ার চেষ্টা করবেন।</a:t>
            </a:r>
            <a:endParaRPr lang="en-GB" sz="1200" dirty="0" smtClean="0">
              <a:latin typeface="NikoshBAN" panose="02000000000000000000" pitchFamily="2" charset="0"/>
              <a:cs typeface="NikoshBAN" panose="02000000000000000000" pitchFamily="2"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74FAE6BC-6E7C-4944-A3E2-7B01EDA8B774}" type="slidenum">
              <a:rPr lang="en-GB" smtClean="0"/>
              <a:t>13</a:t>
            </a:fld>
            <a:endParaRPr lang="en-GB"/>
          </a:p>
        </p:txBody>
      </p:sp>
    </p:spTree>
    <p:extLst>
      <p:ext uri="{BB962C8B-B14F-4D97-AF65-F5344CB8AC3E}">
        <p14:creationId xmlns:p14="http://schemas.microsoft.com/office/powerpoint/2010/main" val="254907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316A3B-3ADD-46B9-AB50-9768D07D944E}" type="datetimeFigureOut">
              <a:rPr lang="en-GB" smtClean="0"/>
              <a:t>06/10/20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92800B-E640-40BB-965B-E37ED8EB8266}" type="slidenum">
              <a:rPr lang="en-GB" smtClean="0"/>
              <a:t>‹#›</a:t>
            </a:fld>
            <a:endParaRPr lang="en-GB"/>
          </a:p>
        </p:txBody>
      </p:sp>
    </p:spTree>
    <p:extLst>
      <p:ext uri="{BB962C8B-B14F-4D97-AF65-F5344CB8AC3E}">
        <p14:creationId xmlns:p14="http://schemas.microsoft.com/office/powerpoint/2010/main" val="3819544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316A3B-3ADD-46B9-AB50-9768D07D944E}" type="datetimeFigureOut">
              <a:rPr lang="en-GB" smtClean="0"/>
              <a:t>06/10/20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92800B-E640-40BB-965B-E37ED8EB8266}" type="slidenum">
              <a:rPr lang="en-GB" smtClean="0"/>
              <a:t>‹#›</a:t>
            </a:fld>
            <a:endParaRPr lang="en-GB"/>
          </a:p>
        </p:txBody>
      </p:sp>
    </p:spTree>
    <p:extLst>
      <p:ext uri="{BB962C8B-B14F-4D97-AF65-F5344CB8AC3E}">
        <p14:creationId xmlns:p14="http://schemas.microsoft.com/office/powerpoint/2010/main" val="345773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316A3B-3ADD-46B9-AB50-9768D07D944E}" type="datetimeFigureOut">
              <a:rPr lang="en-GB" smtClean="0"/>
              <a:t>06/10/20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92800B-E640-40BB-965B-E37ED8EB8266}" type="slidenum">
              <a:rPr lang="en-GB" smtClean="0"/>
              <a:t>‹#›</a:t>
            </a:fld>
            <a:endParaRPr lang="en-GB"/>
          </a:p>
        </p:txBody>
      </p:sp>
    </p:spTree>
    <p:extLst>
      <p:ext uri="{BB962C8B-B14F-4D97-AF65-F5344CB8AC3E}">
        <p14:creationId xmlns:p14="http://schemas.microsoft.com/office/powerpoint/2010/main" val="86477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316A3B-3ADD-46B9-AB50-9768D07D944E}" type="datetimeFigureOut">
              <a:rPr lang="en-GB" smtClean="0"/>
              <a:t>06/10/20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92800B-E640-40BB-965B-E37ED8EB8266}" type="slidenum">
              <a:rPr lang="en-GB" smtClean="0"/>
              <a:t>‹#›</a:t>
            </a:fld>
            <a:endParaRPr lang="en-GB"/>
          </a:p>
        </p:txBody>
      </p:sp>
    </p:spTree>
    <p:extLst>
      <p:ext uri="{BB962C8B-B14F-4D97-AF65-F5344CB8AC3E}">
        <p14:creationId xmlns:p14="http://schemas.microsoft.com/office/powerpoint/2010/main" val="26495532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316A3B-3ADD-46B9-AB50-9768D07D944E}" type="datetimeFigureOut">
              <a:rPr lang="en-GB" smtClean="0"/>
              <a:t>06/10/20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92800B-E640-40BB-965B-E37ED8EB8266}" type="slidenum">
              <a:rPr lang="en-GB" smtClean="0"/>
              <a:t>‹#›</a:t>
            </a:fld>
            <a:endParaRPr lang="en-GB"/>
          </a:p>
        </p:txBody>
      </p:sp>
    </p:spTree>
    <p:extLst>
      <p:ext uri="{BB962C8B-B14F-4D97-AF65-F5344CB8AC3E}">
        <p14:creationId xmlns:p14="http://schemas.microsoft.com/office/powerpoint/2010/main" val="259706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316A3B-3ADD-46B9-AB50-9768D07D944E}" type="datetimeFigureOut">
              <a:rPr lang="en-GB" smtClean="0"/>
              <a:t>06/10/20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92800B-E640-40BB-965B-E37ED8EB8266}" type="slidenum">
              <a:rPr lang="en-GB" smtClean="0"/>
              <a:t>‹#›</a:t>
            </a:fld>
            <a:endParaRPr lang="en-GB"/>
          </a:p>
        </p:txBody>
      </p:sp>
    </p:spTree>
    <p:extLst>
      <p:ext uri="{BB962C8B-B14F-4D97-AF65-F5344CB8AC3E}">
        <p14:creationId xmlns:p14="http://schemas.microsoft.com/office/powerpoint/2010/main" val="212662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316A3B-3ADD-46B9-AB50-9768D07D944E}" type="datetimeFigureOut">
              <a:rPr lang="en-GB" smtClean="0"/>
              <a:t>06/10/20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92800B-E640-40BB-965B-E37ED8EB8266}" type="slidenum">
              <a:rPr lang="en-GB" smtClean="0"/>
              <a:t>‹#›</a:t>
            </a:fld>
            <a:endParaRPr lang="en-GB"/>
          </a:p>
        </p:txBody>
      </p:sp>
    </p:spTree>
    <p:extLst>
      <p:ext uri="{BB962C8B-B14F-4D97-AF65-F5344CB8AC3E}">
        <p14:creationId xmlns:p14="http://schemas.microsoft.com/office/powerpoint/2010/main" val="48584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316A3B-3ADD-46B9-AB50-9768D07D944E}" type="datetimeFigureOut">
              <a:rPr lang="en-GB" smtClean="0"/>
              <a:t>06/10/20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92800B-E640-40BB-965B-E37ED8EB8266}" type="slidenum">
              <a:rPr lang="en-GB" smtClean="0"/>
              <a:t>‹#›</a:t>
            </a:fld>
            <a:endParaRPr lang="en-GB"/>
          </a:p>
        </p:txBody>
      </p:sp>
    </p:spTree>
    <p:extLst>
      <p:ext uri="{BB962C8B-B14F-4D97-AF65-F5344CB8AC3E}">
        <p14:creationId xmlns:p14="http://schemas.microsoft.com/office/powerpoint/2010/main" val="225430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1" y="0"/>
            <a:ext cx="12192000" cy="6858000"/>
          </a:xfrm>
          <a:prstGeom prst="frame">
            <a:avLst>
              <a:gd name="adj1" fmla="val 856"/>
            </a:avLst>
          </a:prstGeom>
          <a:solidFill>
            <a:srgbClr val="8301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Frame 5"/>
          <p:cNvSpPr/>
          <p:nvPr userDrawn="1"/>
        </p:nvSpPr>
        <p:spPr>
          <a:xfrm>
            <a:off x="128789" y="114300"/>
            <a:ext cx="11963402" cy="6629400"/>
          </a:xfrm>
          <a:prstGeom prst="frame">
            <a:avLst>
              <a:gd name="adj1" fmla="val 909"/>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p:cNvSpPr txBox="1"/>
          <p:nvPr userDrawn="1"/>
        </p:nvSpPr>
        <p:spPr>
          <a:xfrm>
            <a:off x="9298546" y="6405146"/>
            <a:ext cx="3490175" cy="338554"/>
          </a:xfrm>
          <a:prstGeom prst="rect">
            <a:avLst/>
          </a:prstGeom>
          <a:noFill/>
        </p:spPr>
        <p:txBody>
          <a:bodyPr wrap="square" rtlCol="0">
            <a:spAutoFit/>
          </a:bodyPr>
          <a:lstStyle/>
          <a:p>
            <a:r>
              <a:rPr lang="bn-IN" sz="1600" dirty="0" smtClean="0">
                <a:latin typeface="NikoshBAN" panose="02000000000000000000" pitchFamily="2" charset="0"/>
                <a:cs typeface="NikoshBAN" panose="02000000000000000000" pitchFamily="2" charset="0"/>
              </a:rPr>
              <a:t>নুরানী আকিদা ,দিনাজপুর</a:t>
            </a:r>
            <a:r>
              <a:rPr lang="bn-IN" sz="1600" baseline="0" dirty="0" smtClean="0">
                <a:latin typeface="NikoshBAN" panose="02000000000000000000" pitchFamily="2" charset="0"/>
                <a:cs typeface="NikoshBAN" panose="02000000000000000000" pitchFamily="2" charset="0"/>
              </a:rPr>
              <a:t> সদর ,দিনাজপুর </a:t>
            </a:r>
            <a:endParaRPr lang="en-GB" sz="1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951091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316A3B-3ADD-46B9-AB50-9768D07D944E}" type="datetimeFigureOut">
              <a:rPr lang="en-GB" smtClean="0"/>
              <a:t>06/10/20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92800B-E640-40BB-965B-E37ED8EB8266}" type="slidenum">
              <a:rPr lang="en-GB" smtClean="0"/>
              <a:t>‹#›</a:t>
            </a:fld>
            <a:endParaRPr lang="en-GB"/>
          </a:p>
        </p:txBody>
      </p:sp>
    </p:spTree>
    <p:extLst>
      <p:ext uri="{BB962C8B-B14F-4D97-AF65-F5344CB8AC3E}">
        <p14:creationId xmlns:p14="http://schemas.microsoft.com/office/powerpoint/2010/main" val="3994249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316A3B-3ADD-46B9-AB50-9768D07D944E}" type="datetimeFigureOut">
              <a:rPr lang="en-GB" smtClean="0"/>
              <a:t>06/10/20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92800B-E640-40BB-965B-E37ED8EB8266}" type="slidenum">
              <a:rPr lang="en-GB" smtClean="0"/>
              <a:t>‹#›</a:t>
            </a:fld>
            <a:endParaRPr lang="en-GB"/>
          </a:p>
        </p:txBody>
      </p:sp>
    </p:spTree>
    <p:extLst>
      <p:ext uri="{BB962C8B-B14F-4D97-AF65-F5344CB8AC3E}">
        <p14:creationId xmlns:p14="http://schemas.microsoft.com/office/powerpoint/2010/main" val="136255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16A3B-3ADD-46B9-AB50-9768D07D944E}" type="datetimeFigureOut">
              <a:rPr lang="en-GB" smtClean="0"/>
              <a:t>06/10/20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2800B-E640-40BB-965B-E37ED8EB8266}" type="slidenum">
              <a:rPr lang="en-GB" smtClean="0"/>
              <a:t>‹#›</a:t>
            </a:fld>
            <a:endParaRPr lang="en-GB"/>
          </a:p>
        </p:txBody>
      </p:sp>
    </p:spTree>
    <p:extLst>
      <p:ext uri="{BB962C8B-B14F-4D97-AF65-F5344CB8AC3E}">
        <p14:creationId xmlns:p14="http://schemas.microsoft.com/office/powerpoint/2010/main" val="79678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image" Target="../media/image21.gif"/></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7.gif"/><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3" Type="http://schemas.openxmlformats.org/officeDocument/2006/relationships/hyperlink" Target="mailto:nuraniakida@gmail.com"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45673" y="1145094"/>
            <a:ext cx="9116291" cy="5006324"/>
            <a:chOff x="7484096" y="343075"/>
            <a:chExt cx="3474720" cy="2606040"/>
          </a:xfrm>
        </p:grpSpPr>
        <p:pic>
          <p:nvPicPr>
            <p:cNvPr id="3" name="Picture 2" descr="shahid-minar.jpg"/>
            <p:cNvPicPr>
              <a:picLocks noChangeAspect="1"/>
            </p:cNvPicPr>
            <p:nvPr/>
          </p:nvPicPr>
          <p:blipFill>
            <a:blip r:embed="rId2">
              <a:lum bright="10000" contrast="40000"/>
            </a:blip>
            <a:stretch>
              <a:fillRect/>
            </a:stretch>
          </p:blipFill>
          <p:spPr>
            <a:xfrm>
              <a:off x="7484096" y="343075"/>
              <a:ext cx="3474720" cy="2606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Bangladesh-240-animated-flag-gifs.gif"/>
            <p:cNvPicPr>
              <a:picLocks noChangeAspect="1"/>
            </p:cNvPicPr>
            <p:nvPr/>
          </p:nvPicPr>
          <p:blipFill>
            <a:blip r:embed="rId3" cstate="print">
              <a:lum contrast="40000"/>
            </a:blip>
            <a:stretch>
              <a:fillRect/>
            </a:stretch>
          </p:blipFill>
          <p:spPr>
            <a:xfrm>
              <a:off x="7696200" y="1066800"/>
              <a:ext cx="640080" cy="480060"/>
            </a:xfrm>
            <a:prstGeom prst="rect">
              <a:avLst/>
            </a:prstGeom>
          </p:spPr>
        </p:pic>
      </p:grpSp>
      <p:sp>
        <p:nvSpPr>
          <p:cNvPr id="5" name="TextBox 4"/>
          <p:cNvSpPr txBox="1"/>
          <p:nvPr/>
        </p:nvSpPr>
        <p:spPr>
          <a:xfrm>
            <a:off x="2133601" y="375653"/>
            <a:ext cx="8035636" cy="769441"/>
          </a:xfrm>
          <a:prstGeom prst="rect">
            <a:avLst/>
          </a:prstGeom>
          <a:noFill/>
        </p:spPr>
        <p:txBody>
          <a:bodyPr wrap="square" rtlCol="0">
            <a:spAutoFit/>
          </a:bodyPr>
          <a:lstStyle/>
          <a:p>
            <a:pPr algn="ctr"/>
            <a:r>
              <a:rPr lang="bn-IN" sz="4400" b="1" dirty="0" smtClean="0">
                <a:solidFill>
                  <a:srgbClr val="30022B"/>
                </a:solidFill>
                <a:latin typeface="NikoshBAN" panose="02000000000000000000" pitchFamily="2" charset="0"/>
                <a:cs typeface="NikoshBAN" panose="02000000000000000000" pitchFamily="2" charset="0"/>
              </a:rPr>
              <a:t>আজকের ক্লাসে সবাইকে স্বাগত </a:t>
            </a:r>
            <a:endParaRPr lang="en-GB" sz="4400" b="1" dirty="0">
              <a:solidFill>
                <a:srgbClr val="30022B"/>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06592383"/>
      </p:ext>
    </p:extLst>
  </p:cSld>
  <p:clrMapOvr>
    <a:masterClrMapping/>
  </p:clrMapOvr>
  <mc:AlternateContent xmlns:mc="http://schemas.openxmlformats.org/markup-compatibility/2006" xmlns:p14="http://schemas.microsoft.com/office/powerpoint/2010/main">
    <mc:Choice Requires="p14">
      <p:transition spd="slow" p14:dur="2000" advTm="10890"/>
    </mc:Choice>
    <mc:Fallback xmlns="">
      <p:transition spd="slow" advTm="1089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5855" y="595746"/>
            <a:ext cx="3075709" cy="646331"/>
          </a:xfrm>
          <a:prstGeom prst="rect">
            <a:avLst/>
          </a:prstGeom>
          <a:noFill/>
          <a:ln>
            <a:solidFill>
              <a:srgbClr val="30022B"/>
            </a:solidFill>
          </a:ln>
        </p:spPr>
        <p:txBody>
          <a:bodyPr wrap="square" rtlCol="0">
            <a:spAutoFit/>
          </a:bodyPr>
          <a:lstStyle/>
          <a:p>
            <a:pPr algn="ctr"/>
            <a:r>
              <a:rPr lang="bn-IN" sz="3600" dirty="0" smtClean="0">
                <a:solidFill>
                  <a:srgbClr val="30022B"/>
                </a:solidFill>
                <a:latin typeface="NikoshBAN" panose="02000000000000000000" pitchFamily="2" charset="0"/>
                <a:cs typeface="NikoshBAN" panose="02000000000000000000" pitchFamily="2" charset="0"/>
              </a:rPr>
              <a:t>শিক্ষার্থীদের পাঠ</a:t>
            </a:r>
            <a:endParaRPr lang="en-GB" sz="3600" dirty="0">
              <a:solidFill>
                <a:srgbClr val="30022B"/>
              </a:solidFill>
              <a:latin typeface="NikoshBAN" panose="02000000000000000000" pitchFamily="2" charset="0"/>
              <a:cs typeface="NikoshBAN" panose="02000000000000000000" pitchFamily="2" charset="0"/>
            </a:endParaRPr>
          </a:p>
        </p:txBody>
      </p:sp>
      <p:sp>
        <p:nvSpPr>
          <p:cNvPr id="3" name="Rounded Rectangle 2"/>
          <p:cNvSpPr/>
          <p:nvPr/>
        </p:nvSpPr>
        <p:spPr>
          <a:xfrm>
            <a:off x="2529560" y="1728511"/>
            <a:ext cx="7978878" cy="4277032"/>
          </a:xfrm>
          <a:prstGeom prst="roundRect">
            <a:avLst/>
          </a:prstGeom>
          <a:blipFill dpi="0" rotWithShape="1">
            <a:blip r:embed="rId3" cstate="email">
              <a:extLst>
                <a:ext uri="{28A0092B-C50C-407E-A947-70E740481C1C}">
                  <a14:useLocalDpi xmlns:a14="http://schemas.microsoft.com/office/drawing/2010/main"/>
                </a:ext>
              </a:extLst>
            </a:blip>
            <a:srcRect/>
            <a:stretch>
              <a:fillRect/>
            </a:stretch>
          </a:blipFill>
          <a:ln w="38100">
            <a:solidFill>
              <a:srgbClr val="3002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8010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9064" y="308887"/>
            <a:ext cx="6804317" cy="646331"/>
          </a:xfrm>
          <a:prstGeom prst="rect">
            <a:avLst/>
          </a:prstGeom>
          <a:noFill/>
        </p:spPr>
        <p:txBody>
          <a:bodyPr wrap="square" rtlCol="0">
            <a:spAutoFit/>
          </a:bodyPr>
          <a:lstStyle/>
          <a:p>
            <a:r>
              <a:rPr lang="bn-IN" sz="3600" b="1" u="sng" dirty="0" smtClean="0">
                <a:latin typeface="NikoshBAN" panose="02000000000000000000" pitchFamily="2" charset="0"/>
                <a:cs typeface="NikoshBAN" panose="02000000000000000000" pitchFamily="2" charset="0"/>
              </a:rPr>
              <a:t>এসো পাঠের নতুন শব্দগুলোর অর্থ জেনে নিই </a:t>
            </a:r>
            <a:endParaRPr lang="en-GB" sz="3600" b="1" u="sng" dirty="0">
              <a:latin typeface="NikoshBAN" panose="02000000000000000000" pitchFamily="2" charset="0"/>
              <a:cs typeface="NikoshBAN" panose="02000000000000000000" pitchFamily="2" charset="0"/>
            </a:endParaRPr>
          </a:p>
        </p:txBody>
      </p:sp>
      <p:sp>
        <p:nvSpPr>
          <p:cNvPr id="6" name="TextBox 5"/>
          <p:cNvSpPr txBox="1"/>
          <p:nvPr/>
        </p:nvSpPr>
        <p:spPr>
          <a:xfrm>
            <a:off x="1858236" y="1609943"/>
            <a:ext cx="1801091" cy="584775"/>
          </a:xfrm>
          <a:prstGeom prst="rect">
            <a:avLst/>
          </a:prstGeom>
          <a:noFill/>
        </p:spPr>
        <p:txBody>
          <a:bodyPr wrap="square" rtlCol="0">
            <a:spAutoFit/>
          </a:bodyPr>
          <a:lstStyle/>
          <a:p>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ঊর্মিমালা</a:t>
            </a:r>
            <a:endParaRPr lang="en-GB"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6952598" y="1609943"/>
            <a:ext cx="3057311" cy="584775"/>
          </a:xfrm>
          <a:prstGeom prst="rect">
            <a:avLst/>
          </a:prstGeom>
          <a:noFill/>
        </p:spPr>
        <p:txBody>
          <a:bodyPr wrap="square" rtlCol="0">
            <a:spAutoFit/>
          </a:bodyPr>
          <a:lstStyle/>
          <a:p>
            <a:r>
              <a:rPr lang="en-US" sz="3200" b="1" u="sng" dirty="0" err="1" smtClean="0">
                <a:latin typeface="NikoshBAN" panose="02000000000000000000" pitchFamily="2" charset="0"/>
                <a:cs typeface="NikoshBAN" panose="02000000000000000000" pitchFamily="2" charset="0"/>
              </a:rPr>
              <a:t>ঢেউসমূহ</a:t>
            </a:r>
            <a:r>
              <a:rPr lang="en-US" sz="3200" b="1" u="sng" dirty="0" smtClean="0">
                <a:latin typeface="NikoshBAN" panose="02000000000000000000" pitchFamily="2" charset="0"/>
                <a:cs typeface="NikoshBAN" panose="02000000000000000000" pitchFamily="2" charset="0"/>
              </a:rPr>
              <a:t> , </a:t>
            </a:r>
            <a:r>
              <a:rPr lang="en-US" sz="3200" b="1" u="sng" dirty="0" err="1" smtClean="0">
                <a:latin typeface="NikoshBAN" panose="02000000000000000000" pitchFamily="2" charset="0"/>
                <a:cs typeface="NikoshBAN" panose="02000000000000000000" pitchFamily="2" charset="0"/>
              </a:rPr>
              <a:t>ঢেউগুলো</a:t>
            </a:r>
            <a:r>
              <a:rPr lang="en-US" sz="3200" b="1" u="sng"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a:t>
            </a:r>
            <a:endParaRPr lang="en-GB" sz="3200" dirty="0">
              <a:latin typeface="NikoshBAN" panose="02000000000000000000" pitchFamily="2" charset="0"/>
              <a:cs typeface="NikoshBAN" panose="02000000000000000000" pitchFamily="2" charset="0"/>
            </a:endParaRPr>
          </a:p>
        </p:txBody>
      </p:sp>
      <p:sp>
        <p:nvSpPr>
          <p:cNvPr id="8" name="TextBox 7"/>
          <p:cNvSpPr txBox="1"/>
          <p:nvPr/>
        </p:nvSpPr>
        <p:spPr>
          <a:xfrm>
            <a:off x="1849579" y="3734982"/>
            <a:ext cx="1478972" cy="584775"/>
          </a:xfrm>
          <a:prstGeom prst="rect">
            <a:avLst/>
          </a:prstGeom>
          <a:noFill/>
        </p:spPr>
        <p:txBody>
          <a:bodyPr wrap="square" rtlCol="0">
            <a:spAutoFit/>
          </a:bodyPr>
          <a:lstStyle/>
          <a:p>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স্রোতস্বিনী</a:t>
            </a:r>
            <a:endParaRPr lang="en-GB"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7274717" y="3734982"/>
            <a:ext cx="1995054" cy="584775"/>
          </a:xfrm>
          <a:prstGeom prst="rect">
            <a:avLst/>
          </a:prstGeom>
          <a:noFill/>
        </p:spPr>
        <p:txBody>
          <a:bodyPr wrap="square" rtlCol="0">
            <a:spAutoFit/>
          </a:bodyPr>
          <a:lstStyle/>
          <a:p>
            <a:r>
              <a:rPr lang="en-US" sz="3200" b="1" u="sng" dirty="0" err="1" smtClean="0">
                <a:latin typeface="NikoshBAN" panose="02000000000000000000" pitchFamily="2" charset="0"/>
                <a:cs typeface="NikoshBAN" panose="02000000000000000000" pitchFamily="2" charset="0"/>
              </a:rPr>
              <a:t>নদী</a:t>
            </a:r>
            <a:r>
              <a:rPr lang="en-US" sz="3200" b="1" u="sng" dirty="0" smtClean="0">
                <a:latin typeface="NikoshBAN" panose="02000000000000000000" pitchFamily="2" charset="0"/>
                <a:cs typeface="NikoshBAN" panose="02000000000000000000" pitchFamily="2" charset="0"/>
              </a:rPr>
              <a:t> । </a:t>
            </a:r>
            <a:endParaRPr lang="en-GB" sz="3200" b="1" u="sng" dirty="0">
              <a:latin typeface="NikoshBAN" panose="02000000000000000000" pitchFamily="2" charset="0"/>
              <a:cs typeface="NikoshBAN" panose="02000000000000000000" pitchFamily="2" charset="0"/>
            </a:endParaRPr>
          </a:p>
        </p:txBody>
      </p:sp>
      <p:sp>
        <p:nvSpPr>
          <p:cNvPr id="12" name="TextBox 11"/>
          <p:cNvSpPr txBox="1"/>
          <p:nvPr/>
        </p:nvSpPr>
        <p:spPr>
          <a:xfrm>
            <a:off x="1849579" y="5495236"/>
            <a:ext cx="1184567" cy="584775"/>
          </a:xfrm>
          <a:prstGeom prst="rect">
            <a:avLst/>
          </a:prstGeom>
          <a:noFill/>
        </p:spPr>
        <p:txBody>
          <a:bodyPr wrap="square" rtlCol="0">
            <a:spAutoFit/>
          </a:bodyPr>
          <a:lstStyle/>
          <a:p>
            <a:r>
              <a:rPr lang="en-US" sz="3200" u="sng"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বাহার</a:t>
            </a:r>
            <a:r>
              <a:rPr lang="en-US" sz="3200" u="sng"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3200"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TextBox 12"/>
          <p:cNvSpPr txBox="1"/>
          <p:nvPr/>
        </p:nvSpPr>
        <p:spPr>
          <a:xfrm>
            <a:off x="7548345" y="5495235"/>
            <a:ext cx="1447799" cy="584775"/>
          </a:xfrm>
          <a:prstGeom prst="rect">
            <a:avLst/>
          </a:prstGeom>
          <a:noFill/>
        </p:spPr>
        <p:txBody>
          <a:bodyPr wrap="square" rtlCol="0">
            <a:spAutoFit/>
          </a:bodyPr>
          <a:lstStyle/>
          <a:p>
            <a:r>
              <a:rPr lang="en-US" sz="3200" b="1" u="sng" dirty="0" err="1" smtClean="0">
                <a:latin typeface="NikoshBAN" panose="02000000000000000000" pitchFamily="2" charset="0"/>
                <a:cs typeface="NikoshBAN" panose="02000000000000000000" pitchFamily="2" charset="0"/>
              </a:rPr>
              <a:t>সৌন্দর্য</a:t>
            </a:r>
            <a:r>
              <a:rPr lang="en-US" sz="3200" b="1" u="sng" dirty="0" smtClean="0">
                <a:latin typeface="NikoshBAN" panose="02000000000000000000" pitchFamily="2" charset="0"/>
                <a:cs typeface="NikoshBAN" panose="02000000000000000000" pitchFamily="2" charset="0"/>
              </a:rPr>
              <a:t> । </a:t>
            </a:r>
            <a:endParaRPr lang="en-GB" sz="3200" b="1" u="sng"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1724" y="5143025"/>
            <a:ext cx="2279803" cy="1370762"/>
          </a:xfrm>
          <a:prstGeom prst="rect">
            <a:avLst/>
          </a:prstGeom>
          <a:ln>
            <a:solidFill>
              <a:srgbClr val="0070C0"/>
            </a:solidFill>
          </a:ln>
        </p:spPr>
      </p:pic>
      <p:pic>
        <p:nvPicPr>
          <p:cNvPr id="14" name="Picture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70756" y="1219792"/>
            <a:ext cx="2160771" cy="1610757"/>
          </a:xfrm>
          <a:prstGeom prst="rect">
            <a:avLst/>
          </a:prstGeom>
          <a:ln>
            <a:solidFill>
              <a:srgbClr val="6600FF"/>
            </a:solidFill>
          </a:ln>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0756" y="3207609"/>
            <a:ext cx="2160771" cy="1558356"/>
          </a:xfrm>
          <a:prstGeom prst="rect">
            <a:avLst/>
          </a:prstGeom>
          <a:ln>
            <a:solidFill>
              <a:srgbClr val="0070C0"/>
            </a:solidFill>
          </a:ln>
        </p:spPr>
      </p:pic>
    </p:spTree>
    <p:extLst>
      <p:ext uri="{BB962C8B-B14F-4D97-AF65-F5344CB8AC3E}">
        <p14:creationId xmlns:p14="http://schemas.microsoft.com/office/powerpoint/2010/main" val="23638691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9385" y="332027"/>
            <a:ext cx="7792759" cy="707886"/>
          </a:xfrm>
          <a:prstGeom prst="rect">
            <a:avLst/>
          </a:prstGeom>
          <a:noFill/>
        </p:spPr>
        <p:txBody>
          <a:bodyPr wrap="square" rtlCol="0">
            <a:spAutoFit/>
          </a:bodyPr>
          <a:lstStyle/>
          <a:p>
            <a:r>
              <a:rPr lang="bn-IN" sz="4000" b="1" u="sng" dirty="0" smtClean="0">
                <a:latin typeface="NikoshBAN" panose="02000000000000000000" pitchFamily="2" charset="0"/>
                <a:cs typeface="NikoshBAN" panose="02000000000000000000" pitchFamily="2" charset="0"/>
              </a:rPr>
              <a:t>এসো পাঠের নতুন শব্দগুলোর অর্থ জেনে নিই </a:t>
            </a:r>
            <a:endParaRPr lang="en-GB" sz="4000" b="1" u="sng" dirty="0">
              <a:latin typeface="NikoshBAN" panose="02000000000000000000" pitchFamily="2" charset="0"/>
              <a:cs typeface="NikoshBAN" panose="02000000000000000000" pitchFamily="2" charset="0"/>
            </a:endParaRPr>
          </a:p>
        </p:txBody>
      </p:sp>
      <p:sp>
        <p:nvSpPr>
          <p:cNvPr id="3" name="TextBox 2"/>
          <p:cNvSpPr txBox="1"/>
          <p:nvPr/>
        </p:nvSpPr>
        <p:spPr>
          <a:xfrm>
            <a:off x="1199707" y="1918390"/>
            <a:ext cx="1014846" cy="707886"/>
          </a:xfrm>
          <a:prstGeom prst="rect">
            <a:avLst/>
          </a:prstGeom>
          <a:noFill/>
        </p:spPr>
        <p:txBody>
          <a:bodyPr wrap="square" rtlCol="0">
            <a:spAutoFit/>
          </a:bodyPr>
          <a:lstStyle/>
          <a:p>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মুগ্ধ</a:t>
            </a:r>
            <a:r>
              <a:rPr lang="en-US" sz="4000" dirty="0" smtClean="0">
                <a:latin typeface="NikoshBAN" panose="02000000000000000000" pitchFamily="2" charset="0"/>
                <a:cs typeface="NikoshBAN" panose="02000000000000000000" pitchFamily="2" charset="0"/>
              </a:rPr>
              <a:t> </a:t>
            </a:r>
            <a:endParaRPr lang="en-GB" sz="4000" dirty="0">
              <a:latin typeface="NikoshBAN" panose="02000000000000000000" pitchFamily="2" charset="0"/>
              <a:cs typeface="NikoshBAN" panose="02000000000000000000" pitchFamily="2" charset="0"/>
            </a:endParaRPr>
          </a:p>
        </p:txBody>
      </p:sp>
      <p:sp>
        <p:nvSpPr>
          <p:cNvPr id="4" name="TextBox 3"/>
          <p:cNvSpPr txBox="1"/>
          <p:nvPr/>
        </p:nvSpPr>
        <p:spPr>
          <a:xfrm>
            <a:off x="7010399" y="1915134"/>
            <a:ext cx="3851565" cy="707886"/>
          </a:xfrm>
          <a:prstGeom prst="rect">
            <a:avLst/>
          </a:prstGeom>
          <a:noFill/>
        </p:spPr>
        <p:txBody>
          <a:bodyPr wrap="square" rtlCol="0">
            <a:spAutoFit/>
          </a:bodyPr>
          <a:lstStyle/>
          <a:p>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বিমোহিত</a:t>
            </a:r>
            <a:r>
              <a:rPr lang="en-US" sz="4000"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আনন্দিত</a:t>
            </a:r>
            <a:r>
              <a:rPr lang="en-US" sz="4000" b="1" dirty="0" smtClean="0">
                <a:latin typeface="NikoshBAN" panose="02000000000000000000" pitchFamily="2" charset="0"/>
                <a:cs typeface="NikoshBAN" panose="02000000000000000000" pitchFamily="2" charset="0"/>
              </a:rPr>
              <a:t> </a:t>
            </a:r>
            <a:r>
              <a:rPr lang="bn-IN" sz="4000" b="1" dirty="0" smtClean="0">
                <a:latin typeface="NikoshBAN" panose="02000000000000000000" pitchFamily="2" charset="0"/>
                <a:cs typeface="NikoshBAN" panose="02000000000000000000" pitchFamily="2" charset="0"/>
              </a:rPr>
              <a:t> ।</a:t>
            </a:r>
            <a:endParaRPr lang="en-GB" sz="4000" b="1" dirty="0">
              <a:latin typeface="NikoshBAN" panose="02000000000000000000" pitchFamily="2" charset="0"/>
              <a:cs typeface="NikoshBAN" panose="02000000000000000000" pitchFamily="2" charset="0"/>
            </a:endParaRPr>
          </a:p>
        </p:txBody>
      </p:sp>
      <p:sp>
        <p:nvSpPr>
          <p:cNvPr id="5" name="TextBox 4"/>
          <p:cNvSpPr txBox="1"/>
          <p:nvPr/>
        </p:nvSpPr>
        <p:spPr>
          <a:xfrm>
            <a:off x="915999" y="4645255"/>
            <a:ext cx="1931532" cy="707886"/>
          </a:xfrm>
          <a:prstGeom prst="rect">
            <a:avLst/>
          </a:prstGeom>
          <a:noFill/>
        </p:spPr>
        <p:txBody>
          <a:bodyPr wrap="square" rtlCol="0">
            <a:spAutoFit/>
          </a:bodyPr>
          <a:lstStyle/>
          <a:p>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প্রতিধ্বনি</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6608617" y="4291279"/>
            <a:ext cx="4946073" cy="1323439"/>
          </a:xfrm>
          <a:prstGeom prst="rect">
            <a:avLst/>
          </a:prstGeom>
          <a:noFill/>
        </p:spPr>
        <p:txBody>
          <a:bodyPr wrap="square" rtlCol="0">
            <a:spAutoFit/>
          </a:bodyPr>
          <a:lstStyle/>
          <a:p>
            <a:r>
              <a:rPr lang="en-US" sz="4000" b="1" dirty="0" err="1" smtClean="0">
                <a:latin typeface="NikoshBAN" panose="02000000000000000000" pitchFamily="2" charset="0"/>
                <a:cs typeface="NikoshBAN" panose="02000000000000000000" pitchFamily="2" charset="0"/>
              </a:rPr>
              <a:t>বাতাসের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ধাক্কায়</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ধ্বনির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পুনরায়</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ফিরে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আসাকে</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প্রতিধ্বনি</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বলে</a:t>
            </a:r>
            <a:r>
              <a:rPr lang="en-US" sz="4000" b="1" dirty="0" smtClean="0">
                <a:latin typeface="NikoshBAN" panose="02000000000000000000" pitchFamily="2" charset="0"/>
                <a:cs typeface="NikoshBAN" panose="02000000000000000000" pitchFamily="2" charset="0"/>
              </a:rPr>
              <a:t> ।</a:t>
            </a:r>
            <a:endParaRPr lang="en-GB" sz="4000" b="1"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47532" y="4087091"/>
            <a:ext cx="3022466" cy="1731817"/>
          </a:xfrm>
          <a:prstGeom prst="rect">
            <a:avLst/>
          </a:prstGeom>
          <a:ln w="28575">
            <a:solidFill>
              <a:srgbClr val="6600FF"/>
            </a:solidFill>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7531" y="1520099"/>
            <a:ext cx="3022467" cy="1698627"/>
          </a:xfrm>
          <a:prstGeom prst="rect">
            <a:avLst/>
          </a:prstGeom>
        </p:spPr>
      </p:pic>
    </p:spTree>
    <p:extLst>
      <p:ext uri="{BB962C8B-B14F-4D97-AF65-F5344CB8AC3E}">
        <p14:creationId xmlns:p14="http://schemas.microsoft.com/office/powerpoint/2010/main" val="280031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828801" y="318141"/>
            <a:ext cx="7412182" cy="769441"/>
          </a:xfrm>
          <a:prstGeom prst="rect">
            <a:avLst/>
          </a:prstGeom>
          <a:noFill/>
        </p:spPr>
        <p:txBody>
          <a:bodyPr wrap="square" rtlCol="0">
            <a:spAutoFit/>
          </a:bodyPr>
          <a:lstStyle/>
          <a:p>
            <a:pPr>
              <a:buFont typeface="Wingdings" pitchFamily="2" charset="2"/>
              <a:buChar char="Ø"/>
            </a:pPr>
            <a:r>
              <a:rPr lang="bn-BD" sz="4400" b="1" dirty="0">
                <a:effectLst>
                  <a:outerShdw blurRad="38100" dist="38100" dir="2700000" algn="tl">
                    <a:srgbClr val="000000">
                      <a:alpha val="43137"/>
                    </a:srgbClr>
                  </a:outerShdw>
                </a:effectLst>
                <a:latin typeface="NikoshBAN" pitchFamily="2" charset="0"/>
                <a:cs typeface="NikoshBAN" pitchFamily="2" charset="0"/>
              </a:rPr>
              <a:t>ছবি </a:t>
            </a:r>
            <a:r>
              <a:rPr lang="bn-BD" sz="4400" b="1" dirty="0" smtClean="0">
                <a:effectLst>
                  <a:outerShdw blurRad="38100" dist="38100" dir="2700000" algn="tl">
                    <a:srgbClr val="000000">
                      <a:alpha val="43137"/>
                    </a:srgbClr>
                  </a:outerShdw>
                </a:effectLst>
                <a:latin typeface="NikoshBAN" pitchFamily="2" charset="0"/>
                <a:cs typeface="NikoshBAN" pitchFamily="2" charset="0"/>
              </a:rPr>
              <a:t>দে</a:t>
            </a:r>
            <a:r>
              <a:rPr lang="bn-IN" sz="4400" b="1" dirty="0" smtClean="0">
                <a:effectLst>
                  <a:outerShdw blurRad="38100" dist="38100" dir="2700000" algn="tl">
                    <a:srgbClr val="000000">
                      <a:alpha val="43137"/>
                    </a:srgbClr>
                  </a:outerShdw>
                </a:effectLst>
                <a:latin typeface="NikoshBAN" pitchFamily="2" charset="0"/>
                <a:cs typeface="NikoshBAN" pitchFamily="2" charset="0"/>
              </a:rPr>
              <a:t>খ এবং কবিতার লাইনগুলো পড় </a:t>
            </a:r>
            <a:endParaRPr lang="en-US" sz="44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2362" y="1909272"/>
            <a:ext cx="5607988" cy="3131127"/>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6345382" y="2197562"/>
            <a:ext cx="5278582" cy="2554545"/>
          </a:xfrm>
          <a:prstGeom prst="rect">
            <a:avLst/>
          </a:prstGeom>
          <a:noFill/>
        </p:spPr>
        <p:txBody>
          <a:bodyPr wrap="square" rtlCol="0">
            <a:spAutoFit/>
          </a:bodyPr>
          <a:lstStyle/>
          <a:p>
            <a:r>
              <a:rPr lang="bn-IN" sz="4000" b="1" dirty="0" smtClean="0">
                <a:latin typeface="NikoshBAN" panose="02000000000000000000" pitchFamily="2" charset="0"/>
                <a:cs typeface="NikoshBAN" panose="02000000000000000000" pitchFamily="2" charset="0"/>
              </a:rPr>
              <a:t>দোয়েল কোয়েল ময়না কোকিল</a:t>
            </a:r>
          </a:p>
          <a:p>
            <a:r>
              <a:rPr lang="bn-IN" sz="4000" b="1" dirty="0">
                <a:latin typeface="NikoshBAN" panose="02000000000000000000" pitchFamily="2" charset="0"/>
                <a:cs typeface="NikoshBAN" panose="02000000000000000000" pitchFamily="2" charset="0"/>
              </a:rPr>
              <a:t> </a:t>
            </a:r>
            <a:r>
              <a:rPr lang="bn-IN" sz="4000" b="1" dirty="0" smtClean="0">
                <a:latin typeface="NikoshBAN" panose="02000000000000000000" pitchFamily="2" charset="0"/>
                <a:cs typeface="NikoshBAN" panose="02000000000000000000" pitchFamily="2" charset="0"/>
              </a:rPr>
              <a:t>        সবার আছে গান </a:t>
            </a:r>
          </a:p>
          <a:p>
            <a:r>
              <a:rPr lang="bn-IN" sz="4000" b="1" dirty="0" smtClean="0">
                <a:latin typeface="NikoshBAN" panose="02000000000000000000" pitchFamily="2" charset="0"/>
                <a:cs typeface="NikoshBAN" panose="02000000000000000000" pitchFamily="2" charset="0"/>
              </a:rPr>
              <a:t>পাখির গানে পাখির সুরে </a:t>
            </a:r>
          </a:p>
          <a:p>
            <a:r>
              <a:rPr lang="bn-IN" sz="4000" b="1" dirty="0">
                <a:latin typeface="NikoshBAN" panose="02000000000000000000" pitchFamily="2" charset="0"/>
                <a:cs typeface="NikoshBAN" panose="02000000000000000000" pitchFamily="2" charset="0"/>
              </a:rPr>
              <a:t> </a:t>
            </a:r>
            <a:r>
              <a:rPr lang="bn-IN" sz="4000" b="1" dirty="0" smtClean="0">
                <a:latin typeface="NikoshBAN" panose="02000000000000000000" pitchFamily="2" charset="0"/>
                <a:cs typeface="NikoshBAN" panose="02000000000000000000" pitchFamily="2" charset="0"/>
              </a:rPr>
              <a:t>        মুগ্ধ সবার প্রাণ । </a:t>
            </a:r>
            <a:endParaRPr lang="en-GB"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00931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6908" y="3825969"/>
            <a:ext cx="4807528" cy="2554545"/>
          </a:xfrm>
          <a:prstGeom prst="rect">
            <a:avLst/>
          </a:prstGeom>
          <a:noFill/>
        </p:spPr>
        <p:txBody>
          <a:bodyPr wrap="square" rtlCol="0">
            <a:spAutoFit/>
          </a:bodyPr>
          <a:lstStyle/>
          <a:p>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সাগর নদীর ঊর্মিমালার </a:t>
            </a:r>
          </a:p>
          <a:p>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মন ভোলানো সুর</a:t>
            </a:r>
          </a:p>
          <a:p>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নদী হচ্ছে স্রোতস্বিনী </a:t>
            </a:r>
          </a:p>
          <a:p>
            <a:r>
              <a:rPr lang="bn-IN"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সাগর সমুদ্দুর ।  </a:t>
            </a:r>
            <a:endParaRPr lang="en-GB"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97782" y="3548878"/>
            <a:ext cx="4259272" cy="2428072"/>
          </a:xfrm>
          <a:prstGeom prst="rect">
            <a:avLst/>
          </a:prstGeom>
          <a:ln>
            <a:solidFill>
              <a:srgbClr val="00B050"/>
            </a:solidFill>
          </a:ln>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55850" y="877951"/>
            <a:ext cx="4220259" cy="2670927"/>
          </a:xfrm>
          <a:prstGeom prst="rect">
            <a:avLst/>
          </a:prstGeom>
          <a:ln>
            <a:solidFill>
              <a:srgbClr val="6600FF"/>
            </a:solidFill>
          </a:ln>
        </p:spPr>
      </p:pic>
      <p:sp>
        <p:nvSpPr>
          <p:cNvPr id="10" name="TextBox 9"/>
          <p:cNvSpPr txBox="1"/>
          <p:nvPr/>
        </p:nvSpPr>
        <p:spPr>
          <a:xfrm>
            <a:off x="3990110" y="231620"/>
            <a:ext cx="7412182" cy="646331"/>
          </a:xfrm>
          <a:prstGeom prst="rect">
            <a:avLst/>
          </a:prstGeom>
          <a:noFill/>
        </p:spPr>
        <p:txBody>
          <a:bodyPr wrap="square" rtlCol="0">
            <a:spAutoFit/>
          </a:bodyPr>
          <a:lstStyle/>
          <a:p>
            <a:pPr>
              <a:buFont typeface="Wingdings" pitchFamily="2" charset="2"/>
              <a:buChar char="Ø"/>
            </a:pPr>
            <a:r>
              <a:rPr lang="bn-BD" sz="3600" b="1" dirty="0">
                <a:effectLst>
                  <a:outerShdw blurRad="38100" dist="38100" dir="2700000" algn="tl">
                    <a:srgbClr val="000000">
                      <a:alpha val="43137"/>
                    </a:srgbClr>
                  </a:outerShdw>
                </a:effectLst>
                <a:latin typeface="NikoshBAN" pitchFamily="2" charset="0"/>
                <a:cs typeface="NikoshBAN" pitchFamily="2" charset="0"/>
              </a:rPr>
              <a:t>ছবি </a:t>
            </a:r>
            <a:r>
              <a:rPr lang="bn-BD" sz="3600" b="1" dirty="0" smtClean="0">
                <a:effectLst>
                  <a:outerShdw blurRad="38100" dist="38100" dir="2700000" algn="tl">
                    <a:srgbClr val="000000">
                      <a:alpha val="43137"/>
                    </a:srgbClr>
                  </a:outerShdw>
                </a:effectLst>
                <a:latin typeface="NikoshBAN" pitchFamily="2" charset="0"/>
                <a:cs typeface="NikoshBAN" pitchFamily="2" charset="0"/>
              </a:rPr>
              <a:t>দে</a:t>
            </a:r>
            <a:r>
              <a:rPr lang="bn-IN" sz="3600" b="1" dirty="0" smtClean="0">
                <a:effectLst>
                  <a:outerShdw blurRad="38100" dist="38100" dir="2700000" algn="tl">
                    <a:srgbClr val="000000">
                      <a:alpha val="43137"/>
                    </a:srgbClr>
                  </a:outerShdw>
                </a:effectLst>
                <a:latin typeface="NikoshBAN" pitchFamily="2" charset="0"/>
                <a:cs typeface="NikoshBAN" pitchFamily="2" charset="0"/>
              </a:rPr>
              <a:t>খ এবং কবিতার লাইনগুলো পড় </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561138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74521" y="3570266"/>
            <a:ext cx="4779818" cy="2554545"/>
          </a:xfrm>
          <a:prstGeom prst="rect">
            <a:avLst/>
          </a:prstGeom>
          <a:noFill/>
        </p:spPr>
        <p:txBody>
          <a:bodyPr wrap="square" rtlCol="0">
            <a:spAutoFit/>
          </a:bodyPr>
          <a:lstStyle/>
          <a:p>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ছড়ায় পাহাড় সুরের বাহার </a:t>
            </a:r>
          </a:p>
          <a:p>
            <a:r>
              <a:rPr lang="bn-IN"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ঝরনা - প্রকৃতিতে </a:t>
            </a:r>
          </a:p>
          <a:p>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বাতাসে তার প্রতিধবনি </a:t>
            </a:r>
          </a:p>
          <a:p>
            <a:r>
              <a:rPr lang="bn-IN"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গ্রীষ্ম -বর্ষা -শীতে ।</a:t>
            </a:r>
            <a:endParaRPr lang="en-GB"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7419" y="960664"/>
            <a:ext cx="3283526" cy="2512778"/>
          </a:xfrm>
          <a:prstGeom prst="rect">
            <a:avLst/>
          </a:prstGeom>
          <a:ln>
            <a:solidFill>
              <a:srgbClr val="00B050"/>
            </a:solidFill>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00945" y="935185"/>
            <a:ext cx="3320139" cy="2512778"/>
          </a:xfrm>
          <a:prstGeom prst="rect">
            <a:avLst/>
          </a:prstGeom>
          <a:ln>
            <a:solidFill>
              <a:schemeClr val="accent6"/>
            </a:solidFill>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7419" y="3440129"/>
            <a:ext cx="3283526" cy="2684682"/>
          </a:xfrm>
          <a:prstGeom prst="rect">
            <a:avLst/>
          </a:prstGeom>
          <a:ln>
            <a:solidFill>
              <a:schemeClr val="accent6"/>
            </a:solidFill>
          </a:ln>
        </p:spPr>
      </p:pic>
      <p:sp>
        <p:nvSpPr>
          <p:cNvPr id="6" name="TextBox 5"/>
          <p:cNvSpPr txBox="1"/>
          <p:nvPr/>
        </p:nvSpPr>
        <p:spPr>
          <a:xfrm>
            <a:off x="3990110" y="231620"/>
            <a:ext cx="6844145" cy="646331"/>
          </a:xfrm>
          <a:prstGeom prst="rect">
            <a:avLst/>
          </a:prstGeom>
          <a:noFill/>
        </p:spPr>
        <p:txBody>
          <a:bodyPr wrap="square" rtlCol="0">
            <a:spAutoFit/>
          </a:bodyPr>
          <a:lstStyle/>
          <a:p>
            <a:pPr>
              <a:buFont typeface="Wingdings" pitchFamily="2" charset="2"/>
              <a:buChar char="Ø"/>
            </a:pPr>
            <a:r>
              <a:rPr lang="bn-BD" sz="3600" b="1" dirty="0">
                <a:effectLst>
                  <a:outerShdw blurRad="38100" dist="38100" dir="2700000" algn="tl">
                    <a:srgbClr val="000000">
                      <a:alpha val="43137"/>
                    </a:srgbClr>
                  </a:outerShdw>
                </a:effectLst>
                <a:latin typeface="NikoshBAN" pitchFamily="2" charset="0"/>
                <a:cs typeface="NikoshBAN" pitchFamily="2" charset="0"/>
              </a:rPr>
              <a:t>ছবি </a:t>
            </a:r>
            <a:r>
              <a:rPr lang="bn-BD" sz="3600" b="1" dirty="0" smtClean="0">
                <a:effectLst>
                  <a:outerShdw blurRad="38100" dist="38100" dir="2700000" algn="tl">
                    <a:srgbClr val="000000">
                      <a:alpha val="43137"/>
                    </a:srgbClr>
                  </a:outerShdw>
                </a:effectLst>
                <a:latin typeface="NikoshBAN" pitchFamily="2" charset="0"/>
                <a:cs typeface="NikoshBAN" pitchFamily="2" charset="0"/>
              </a:rPr>
              <a:t>দে</a:t>
            </a:r>
            <a:r>
              <a:rPr lang="bn-IN" sz="3600" b="1" dirty="0" smtClean="0">
                <a:effectLst>
                  <a:outerShdw blurRad="38100" dist="38100" dir="2700000" algn="tl">
                    <a:srgbClr val="000000">
                      <a:alpha val="43137"/>
                    </a:srgbClr>
                  </a:outerShdw>
                </a:effectLst>
                <a:latin typeface="NikoshBAN" pitchFamily="2" charset="0"/>
                <a:cs typeface="NikoshBAN" pitchFamily="2" charset="0"/>
              </a:rPr>
              <a:t>খ এবং কবিতার লাইনগুলো পড় </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853692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1887" y="1522165"/>
            <a:ext cx="845127" cy="707886"/>
          </a:xfrm>
          <a:prstGeom prst="rect">
            <a:avLst/>
          </a:prstGeom>
          <a:noFill/>
          <a:ln>
            <a:solidFill>
              <a:srgbClr val="30022B"/>
            </a:solidFill>
          </a:ln>
        </p:spPr>
        <p:txBody>
          <a:bodyPr wrap="square" rtlCol="0">
            <a:spAutoFit/>
          </a:bodyPr>
          <a:lstStyle/>
          <a:p>
            <a:r>
              <a:rPr lang="en-US" sz="4000" dirty="0" err="1" smtClean="0">
                <a:latin typeface="NikoshBAN" panose="02000000000000000000" pitchFamily="2" charset="0"/>
                <a:cs typeface="NikoshBAN" panose="02000000000000000000" pitchFamily="2" charset="0"/>
              </a:rPr>
              <a:t>মু</a:t>
            </a:r>
            <a:r>
              <a:rPr lang="en-US" sz="4000" dirty="0" err="1" smtClean="0">
                <a:solidFill>
                  <a:srgbClr val="FF0000"/>
                </a:solidFill>
                <a:latin typeface="NikoshBAN" panose="02000000000000000000" pitchFamily="2" charset="0"/>
                <a:cs typeface="NikoshBAN" panose="02000000000000000000" pitchFamily="2" charset="0"/>
              </a:rPr>
              <a:t>গ্ধ</a:t>
            </a:r>
            <a:r>
              <a:rPr lang="en-US" sz="4000" dirty="0" smtClean="0">
                <a:latin typeface="NikoshBAN" panose="02000000000000000000" pitchFamily="2" charset="0"/>
                <a:cs typeface="NikoshBAN" panose="02000000000000000000" pitchFamily="2" charset="0"/>
              </a:rPr>
              <a:t> </a:t>
            </a:r>
            <a:endParaRPr lang="en-GB" sz="4000" dirty="0">
              <a:latin typeface="NikoshBAN" panose="02000000000000000000" pitchFamily="2" charset="0"/>
              <a:cs typeface="NikoshBAN" panose="02000000000000000000" pitchFamily="2" charset="0"/>
            </a:endParaRPr>
          </a:p>
        </p:txBody>
      </p:sp>
      <p:sp>
        <p:nvSpPr>
          <p:cNvPr id="4" name="TextBox 3"/>
          <p:cNvSpPr txBox="1"/>
          <p:nvPr/>
        </p:nvSpPr>
        <p:spPr>
          <a:xfrm>
            <a:off x="3198669" y="1507252"/>
            <a:ext cx="581891" cy="707886"/>
          </a:xfrm>
          <a:prstGeom prst="rect">
            <a:avLst/>
          </a:prstGeom>
          <a:noFill/>
          <a:ln>
            <a:solidFill>
              <a:schemeClr val="accent1"/>
            </a:solidFill>
          </a:ln>
        </p:spPr>
        <p:txBody>
          <a:bodyPr wrap="square" rtlCol="0">
            <a:spAutoFit/>
          </a:bodyPr>
          <a:lstStyle/>
          <a:p>
            <a:r>
              <a:rPr lang="bn-IN" sz="4000" dirty="0" smtClean="0">
                <a:solidFill>
                  <a:srgbClr val="FF0000"/>
                </a:solidFill>
                <a:latin typeface="NikoshBAN" panose="02000000000000000000" pitchFamily="2" charset="0"/>
                <a:cs typeface="NikoshBAN" panose="02000000000000000000" pitchFamily="2" charset="0"/>
              </a:rPr>
              <a:t>গ্ধ</a:t>
            </a:r>
            <a:endParaRPr lang="en-GB" sz="4000" dirty="0">
              <a:solidFill>
                <a:srgbClr val="FF0000"/>
              </a:solidFill>
              <a:latin typeface="NikoshBAN" panose="02000000000000000000" pitchFamily="2" charset="0"/>
              <a:cs typeface="NikoshBAN" panose="02000000000000000000" pitchFamily="2" charset="0"/>
            </a:endParaRPr>
          </a:p>
        </p:txBody>
      </p:sp>
      <p:sp>
        <p:nvSpPr>
          <p:cNvPr id="5" name="TextBox 4"/>
          <p:cNvSpPr txBox="1"/>
          <p:nvPr/>
        </p:nvSpPr>
        <p:spPr>
          <a:xfrm>
            <a:off x="4428259" y="1514911"/>
            <a:ext cx="568037" cy="707886"/>
          </a:xfrm>
          <a:prstGeom prst="rect">
            <a:avLst/>
          </a:prstGeom>
          <a:noFill/>
          <a:ln>
            <a:solidFill>
              <a:srgbClr val="6600FF"/>
            </a:solidFill>
          </a:ln>
        </p:spPr>
        <p:txBody>
          <a:bodyPr wrap="square" rtlCol="0">
            <a:spAutoFit/>
          </a:bodyPr>
          <a:lstStyle/>
          <a:p>
            <a:r>
              <a:rPr lang="bn-IN" sz="4000" dirty="0">
                <a:latin typeface="NikoshBAN" panose="02000000000000000000" pitchFamily="2" charset="0"/>
                <a:cs typeface="NikoshBAN" panose="02000000000000000000" pitchFamily="2" charset="0"/>
              </a:rPr>
              <a:t>গ</a:t>
            </a:r>
            <a:endParaRPr lang="en-GB" sz="4000" dirty="0">
              <a:latin typeface="NikoshBAN" panose="02000000000000000000" pitchFamily="2" charset="0"/>
              <a:cs typeface="NikoshBAN" panose="02000000000000000000" pitchFamily="2" charset="0"/>
            </a:endParaRPr>
          </a:p>
        </p:txBody>
      </p:sp>
      <p:sp>
        <p:nvSpPr>
          <p:cNvPr id="6" name="TextBox 5"/>
          <p:cNvSpPr txBox="1"/>
          <p:nvPr/>
        </p:nvSpPr>
        <p:spPr>
          <a:xfrm>
            <a:off x="5704608" y="1499874"/>
            <a:ext cx="516083" cy="707886"/>
          </a:xfrm>
          <a:prstGeom prst="rect">
            <a:avLst/>
          </a:prstGeom>
          <a:noFill/>
          <a:ln>
            <a:solidFill>
              <a:srgbClr val="6600FF"/>
            </a:solidFill>
          </a:ln>
        </p:spPr>
        <p:txBody>
          <a:bodyPr wrap="square" rtlCol="0">
            <a:spAutoFit/>
          </a:bodyPr>
          <a:lstStyle/>
          <a:p>
            <a:pPr algn="ctr"/>
            <a:r>
              <a:rPr lang="bn-IN" sz="4000" dirty="0">
                <a:latin typeface="NikoshBAN" panose="02000000000000000000" pitchFamily="2" charset="0"/>
                <a:cs typeface="NikoshBAN" panose="02000000000000000000" pitchFamily="2" charset="0"/>
              </a:rPr>
              <a:t>ধ</a:t>
            </a:r>
            <a:endParaRPr lang="en-GB" sz="4000" dirty="0">
              <a:latin typeface="NikoshBAN" panose="02000000000000000000" pitchFamily="2" charset="0"/>
              <a:cs typeface="NikoshBAN" panose="02000000000000000000" pitchFamily="2" charset="0"/>
            </a:endParaRPr>
          </a:p>
        </p:txBody>
      </p:sp>
      <p:sp>
        <p:nvSpPr>
          <p:cNvPr id="7" name="TextBox 6"/>
          <p:cNvSpPr txBox="1"/>
          <p:nvPr/>
        </p:nvSpPr>
        <p:spPr>
          <a:xfrm>
            <a:off x="786244" y="2730648"/>
            <a:ext cx="2095501" cy="707886"/>
          </a:xfrm>
          <a:prstGeom prst="rect">
            <a:avLst/>
          </a:prstGeom>
          <a:noFill/>
          <a:ln>
            <a:solidFill>
              <a:srgbClr val="30022B"/>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স্রোত</a:t>
            </a:r>
            <a:r>
              <a:rPr lang="bn-IN" sz="4000" dirty="0" smtClean="0">
                <a:solidFill>
                  <a:srgbClr val="FF0000"/>
                </a:solidFill>
                <a:latin typeface="NikoshBAN" panose="02000000000000000000" pitchFamily="2" charset="0"/>
                <a:cs typeface="NikoshBAN" panose="02000000000000000000" pitchFamily="2" charset="0"/>
              </a:rPr>
              <a:t>স্বি</a:t>
            </a:r>
            <a:r>
              <a:rPr lang="bn-IN" sz="4000" dirty="0" smtClean="0">
                <a:latin typeface="NikoshBAN" panose="02000000000000000000" pitchFamily="2" charset="0"/>
                <a:cs typeface="NikoshBAN" panose="02000000000000000000" pitchFamily="2" charset="0"/>
              </a:rPr>
              <a:t>নী </a:t>
            </a:r>
            <a:endParaRPr lang="en-GB" sz="4000" dirty="0">
              <a:latin typeface="NikoshBAN" panose="02000000000000000000" pitchFamily="2" charset="0"/>
              <a:cs typeface="NikoshBAN" panose="02000000000000000000" pitchFamily="2" charset="0"/>
            </a:endParaRPr>
          </a:p>
        </p:txBody>
      </p:sp>
      <p:sp>
        <p:nvSpPr>
          <p:cNvPr id="8" name="TextBox 7"/>
          <p:cNvSpPr txBox="1"/>
          <p:nvPr/>
        </p:nvSpPr>
        <p:spPr>
          <a:xfrm>
            <a:off x="3184815" y="2745808"/>
            <a:ext cx="568037" cy="707886"/>
          </a:xfrm>
          <a:prstGeom prst="rect">
            <a:avLst/>
          </a:prstGeom>
          <a:noFill/>
          <a:ln>
            <a:solidFill>
              <a:srgbClr val="6600FF"/>
            </a:solidFill>
          </a:ln>
        </p:spPr>
        <p:txBody>
          <a:bodyPr wrap="square" rtlCol="0">
            <a:spAutoFit/>
          </a:bodyPr>
          <a:lstStyle/>
          <a:p>
            <a:r>
              <a:rPr lang="bn-IN" sz="4000" dirty="0" smtClean="0">
                <a:solidFill>
                  <a:srgbClr val="FF0000"/>
                </a:solidFill>
                <a:latin typeface="NikoshBAN" panose="02000000000000000000" pitchFamily="2" charset="0"/>
                <a:cs typeface="NikoshBAN" panose="02000000000000000000" pitchFamily="2" charset="0"/>
              </a:rPr>
              <a:t>স্ব</a:t>
            </a:r>
            <a:endParaRPr lang="en-GB" sz="4000" dirty="0">
              <a:solidFill>
                <a:srgbClr val="FF0000"/>
              </a:solidFill>
              <a:latin typeface="NikoshBAN" panose="02000000000000000000" pitchFamily="2" charset="0"/>
              <a:cs typeface="NikoshBAN" panose="02000000000000000000" pitchFamily="2" charset="0"/>
            </a:endParaRPr>
          </a:p>
        </p:txBody>
      </p:sp>
      <p:sp>
        <p:nvSpPr>
          <p:cNvPr id="9" name="TextBox 8"/>
          <p:cNvSpPr txBox="1"/>
          <p:nvPr/>
        </p:nvSpPr>
        <p:spPr>
          <a:xfrm>
            <a:off x="4459431" y="2679140"/>
            <a:ext cx="536865" cy="707886"/>
          </a:xfrm>
          <a:prstGeom prst="rect">
            <a:avLst/>
          </a:prstGeom>
          <a:noFill/>
          <a:ln>
            <a:solidFill>
              <a:srgbClr val="6600FF"/>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স</a:t>
            </a:r>
            <a:endParaRPr lang="en-GB" sz="4000" dirty="0">
              <a:latin typeface="NikoshBAN" panose="02000000000000000000" pitchFamily="2" charset="0"/>
              <a:cs typeface="NikoshBAN" panose="02000000000000000000" pitchFamily="2" charset="0"/>
            </a:endParaRPr>
          </a:p>
        </p:txBody>
      </p:sp>
      <p:sp>
        <p:nvSpPr>
          <p:cNvPr id="10" name="TextBox 9"/>
          <p:cNvSpPr txBox="1"/>
          <p:nvPr/>
        </p:nvSpPr>
        <p:spPr>
          <a:xfrm>
            <a:off x="5708074" y="2679140"/>
            <a:ext cx="512618" cy="707886"/>
          </a:xfrm>
          <a:prstGeom prst="rect">
            <a:avLst/>
          </a:prstGeom>
          <a:noFill/>
          <a:ln>
            <a:solidFill>
              <a:srgbClr val="6600FF"/>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ব</a:t>
            </a:r>
            <a:endParaRPr lang="en-GB" sz="4000" dirty="0">
              <a:latin typeface="NikoshBAN" panose="02000000000000000000" pitchFamily="2" charset="0"/>
              <a:cs typeface="NikoshBAN" panose="02000000000000000000" pitchFamily="2" charset="0"/>
            </a:endParaRPr>
          </a:p>
        </p:txBody>
      </p:sp>
      <p:sp>
        <p:nvSpPr>
          <p:cNvPr id="11" name="TextBox 10"/>
          <p:cNvSpPr txBox="1"/>
          <p:nvPr/>
        </p:nvSpPr>
        <p:spPr>
          <a:xfrm>
            <a:off x="812222" y="3939132"/>
            <a:ext cx="1371600" cy="707886"/>
          </a:xfrm>
          <a:prstGeom prst="rect">
            <a:avLst/>
          </a:prstGeom>
          <a:noFill/>
          <a:ln>
            <a:solidFill>
              <a:srgbClr val="30022B"/>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সমুদ্দুর </a:t>
            </a:r>
            <a:endParaRPr lang="en-GB" sz="4000" dirty="0">
              <a:latin typeface="NikoshBAN" panose="02000000000000000000" pitchFamily="2" charset="0"/>
              <a:cs typeface="NikoshBAN" panose="02000000000000000000" pitchFamily="2" charset="0"/>
            </a:endParaRPr>
          </a:p>
        </p:txBody>
      </p:sp>
      <p:sp>
        <p:nvSpPr>
          <p:cNvPr id="12" name="TextBox 11"/>
          <p:cNvSpPr txBox="1"/>
          <p:nvPr/>
        </p:nvSpPr>
        <p:spPr>
          <a:xfrm>
            <a:off x="3149311" y="3870188"/>
            <a:ext cx="603541" cy="707886"/>
          </a:xfrm>
          <a:prstGeom prst="rect">
            <a:avLst/>
          </a:prstGeom>
          <a:noFill/>
          <a:ln>
            <a:solidFill>
              <a:srgbClr val="6600FF"/>
            </a:solidFill>
          </a:ln>
        </p:spPr>
        <p:txBody>
          <a:bodyPr wrap="square" rtlCol="0">
            <a:spAutoFit/>
          </a:bodyPr>
          <a:lstStyle/>
          <a:p>
            <a:r>
              <a:rPr lang="bn-IN" sz="4000" dirty="0" smtClean="0">
                <a:solidFill>
                  <a:srgbClr val="FF0000"/>
                </a:solidFill>
                <a:latin typeface="NikoshBAN" panose="02000000000000000000" pitchFamily="2" charset="0"/>
                <a:cs typeface="NikoshBAN" panose="02000000000000000000" pitchFamily="2" charset="0"/>
              </a:rPr>
              <a:t>দ্দ</a:t>
            </a:r>
            <a:endParaRPr lang="en-GB" sz="4000" dirty="0">
              <a:solidFill>
                <a:srgbClr val="FF0000"/>
              </a:solidFill>
              <a:latin typeface="NikoshBAN" panose="02000000000000000000" pitchFamily="2" charset="0"/>
              <a:cs typeface="NikoshBAN" panose="02000000000000000000" pitchFamily="2" charset="0"/>
            </a:endParaRPr>
          </a:p>
        </p:txBody>
      </p:sp>
      <p:sp>
        <p:nvSpPr>
          <p:cNvPr id="13" name="TextBox 12"/>
          <p:cNvSpPr txBox="1"/>
          <p:nvPr/>
        </p:nvSpPr>
        <p:spPr>
          <a:xfrm>
            <a:off x="5740976" y="3856572"/>
            <a:ext cx="484909" cy="708362"/>
          </a:xfrm>
          <a:prstGeom prst="rect">
            <a:avLst/>
          </a:prstGeom>
          <a:noFill/>
          <a:ln>
            <a:solidFill>
              <a:srgbClr val="6600FF"/>
            </a:solidFill>
          </a:ln>
        </p:spPr>
        <p:txBody>
          <a:bodyPr wrap="square" rtlCol="0">
            <a:spAutoFit/>
          </a:bodyPr>
          <a:lstStyle/>
          <a:p>
            <a:r>
              <a:rPr lang="bn-IN" sz="4000" dirty="0">
                <a:latin typeface="NikoshBAN" panose="02000000000000000000" pitchFamily="2" charset="0"/>
                <a:cs typeface="NikoshBAN" panose="02000000000000000000" pitchFamily="2" charset="0"/>
              </a:rPr>
              <a:t>দ</a:t>
            </a:r>
            <a:endParaRPr lang="en-GB" sz="4000" dirty="0">
              <a:latin typeface="NikoshBAN" panose="02000000000000000000" pitchFamily="2" charset="0"/>
              <a:cs typeface="NikoshBAN" panose="02000000000000000000" pitchFamily="2" charset="0"/>
            </a:endParaRPr>
          </a:p>
        </p:txBody>
      </p:sp>
      <p:sp>
        <p:nvSpPr>
          <p:cNvPr id="14" name="TextBox 13"/>
          <p:cNvSpPr txBox="1"/>
          <p:nvPr/>
        </p:nvSpPr>
        <p:spPr>
          <a:xfrm>
            <a:off x="4497532" y="3870188"/>
            <a:ext cx="498764" cy="707886"/>
          </a:xfrm>
          <a:prstGeom prst="rect">
            <a:avLst/>
          </a:prstGeom>
          <a:noFill/>
          <a:ln>
            <a:solidFill>
              <a:srgbClr val="6600FF"/>
            </a:solidFill>
          </a:ln>
        </p:spPr>
        <p:txBody>
          <a:bodyPr wrap="square" rtlCol="0">
            <a:spAutoFit/>
          </a:bodyPr>
          <a:lstStyle/>
          <a:p>
            <a:pPr algn="ctr"/>
            <a:r>
              <a:rPr lang="bn-IN" sz="4000" dirty="0">
                <a:latin typeface="NikoshBAN" panose="02000000000000000000" pitchFamily="2" charset="0"/>
                <a:cs typeface="NikoshBAN" panose="02000000000000000000" pitchFamily="2" charset="0"/>
              </a:rPr>
              <a:t>দ</a:t>
            </a:r>
            <a:endParaRPr lang="en-GB" sz="4000" dirty="0">
              <a:latin typeface="NikoshBAN" panose="02000000000000000000" pitchFamily="2" charset="0"/>
              <a:cs typeface="NikoshBAN" panose="02000000000000000000" pitchFamily="2" charset="0"/>
            </a:endParaRPr>
          </a:p>
        </p:txBody>
      </p:sp>
      <p:sp>
        <p:nvSpPr>
          <p:cNvPr id="15" name="TextBox 14"/>
          <p:cNvSpPr txBox="1"/>
          <p:nvPr/>
        </p:nvSpPr>
        <p:spPr>
          <a:xfrm>
            <a:off x="812222" y="5147616"/>
            <a:ext cx="1527465" cy="707886"/>
          </a:xfrm>
          <a:prstGeom prst="rect">
            <a:avLst/>
          </a:prstGeom>
          <a:noFill/>
          <a:ln>
            <a:solidFill>
              <a:srgbClr val="30022B"/>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প্রতিধ্বনি </a:t>
            </a:r>
            <a:endParaRPr lang="en-GB" sz="4000" dirty="0">
              <a:latin typeface="NikoshBAN" panose="02000000000000000000" pitchFamily="2" charset="0"/>
              <a:cs typeface="NikoshBAN" panose="02000000000000000000" pitchFamily="2" charset="0"/>
            </a:endParaRPr>
          </a:p>
        </p:txBody>
      </p:sp>
      <p:sp>
        <p:nvSpPr>
          <p:cNvPr id="16" name="TextBox 15"/>
          <p:cNvSpPr txBox="1"/>
          <p:nvPr/>
        </p:nvSpPr>
        <p:spPr>
          <a:xfrm>
            <a:off x="3149310" y="5147616"/>
            <a:ext cx="603541" cy="707886"/>
          </a:xfrm>
          <a:prstGeom prst="rect">
            <a:avLst/>
          </a:prstGeom>
          <a:noFill/>
          <a:ln>
            <a:solidFill>
              <a:srgbClr val="6600FF"/>
            </a:solidFill>
          </a:ln>
        </p:spPr>
        <p:txBody>
          <a:bodyPr wrap="square" rtlCol="0">
            <a:spAutoFit/>
          </a:bodyPr>
          <a:lstStyle/>
          <a:p>
            <a:pPr algn="ctr"/>
            <a:r>
              <a:rPr lang="bn-IN" sz="4000" dirty="0" smtClean="0">
                <a:solidFill>
                  <a:srgbClr val="FF0000"/>
                </a:solidFill>
                <a:latin typeface="NikoshBAN" panose="02000000000000000000" pitchFamily="2" charset="0"/>
                <a:cs typeface="NikoshBAN" panose="02000000000000000000" pitchFamily="2" charset="0"/>
              </a:rPr>
              <a:t>ধ্ব</a:t>
            </a:r>
            <a:endParaRPr lang="en-GB" sz="4000" dirty="0">
              <a:solidFill>
                <a:srgbClr val="FF0000"/>
              </a:solidFill>
              <a:latin typeface="NikoshBAN" panose="02000000000000000000" pitchFamily="2" charset="0"/>
              <a:cs typeface="NikoshBAN" panose="02000000000000000000" pitchFamily="2" charset="0"/>
            </a:endParaRPr>
          </a:p>
        </p:txBody>
      </p:sp>
      <p:sp>
        <p:nvSpPr>
          <p:cNvPr id="17" name="TextBox 16"/>
          <p:cNvSpPr txBox="1"/>
          <p:nvPr/>
        </p:nvSpPr>
        <p:spPr>
          <a:xfrm>
            <a:off x="4562474" y="5147616"/>
            <a:ext cx="509154" cy="707886"/>
          </a:xfrm>
          <a:prstGeom prst="rect">
            <a:avLst/>
          </a:prstGeom>
          <a:noFill/>
          <a:ln>
            <a:solidFill>
              <a:srgbClr val="6600FF"/>
            </a:solidFill>
          </a:ln>
        </p:spPr>
        <p:txBody>
          <a:bodyPr wrap="square" rtlCol="0">
            <a:spAutoFit/>
          </a:bodyPr>
          <a:lstStyle/>
          <a:p>
            <a:pPr algn="ctr"/>
            <a:r>
              <a:rPr lang="bn-IN" sz="4000" dirty="0">
                <a:latin typeface="NikoshBAN" panose="02000000000000000000" pitchFamily="2" charset="0"/>
                <a:cs typeface="NikoshBAN" panose="02000000000000000000" pitchFamily="2" charset="0"/>
              </a:rPr>
              <a:t>ধ</a:t>
            </a:r>
            <a:endParaRPr lang="en-GB" sz="4000" dirty="0">
              <a:latin typeface="NikoshBAN" panose="02000000000000000000" pitchFamily="2" charset="0"/>
              <a:cs typeface="NikoshBAN" panose="02000000000000000000" pitchFamily="2" charset="0"/>
            </a:endParaRPr>
          </a:p>
        </p:txBody>
      </p:sp>
      <p:sp>
        <p:nvSpPr>
          <p:cNvPr id="18" name="TextBox 17"/>
          <p:cNvSpPr txBox="1"/>
          <p:nvPr/>
        </p:nvSpPr>
        <p:spPr>
          <a:xfrm>
            <a:off x="5704607" y="5099778"/>
            <a:ext cx="554182" cy="707886"/>
          </a:xfrm>
          <a:prstGeom prst="rect">
            <a:avLst/>
          </a:prstGeom>
          <a:noFill/>
          <a:ln>
            <a:solidFill>
              <a:srgbClr val="6600FF"/>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ব</a:t>
            </a:r>
            <a:endParaRPr lang="en-GB" sz="4000" dirty="0">
              <a:latin typeface="NikoshBAN" panose="02000000000000000000" pitchFamily="2" charset="0"/>
              <a:cs typeface="NikoshBAN" panose="02000000000000000000" pitchFamily="2" charset="0"/>
            </a:endParaRPr>
          </a:p>
        </p:txBody>
      </p:sp>
      <p:sp>
        <p:nvSpPr>
          <p:cNvPr id="19" name="TextBox 18"/>
          <p:cNvSpPr txBox="1"/>
          <p:nvPr/>
        </p:nvSpPr>
        <p:spPr>
          <a:xfrm>
            <a:off x="581890" y="374724"/>
            <a:ext cx="11152909" cy="707886"/>
          </a:xfrm>
          <a:prstGeom prst="rect">
            <a:avLst/>
          </a:prstGeom>
          <a:noFill/>
          <a:ln>
            <a:solidFill>
              <a:srgbClr val="0000CC"/>
            </a:solidFill>
          </a:ln>
        </p:spPr>
        <p:txBody>
          <a:bodyPr wrap="square" rtlCol="0">
            <a:spAutoFit/>
          </a:bodyPr>
          <a:lstStyle/>
          <a:p>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যুক্তবর্ণগুলো চিনে নিই এবং যুক্তবর্ণ দিয়ে গঠিত শব্দগুলো পড়ি ও লিখি ।</a:t>
            </a:r>
            <a:endParaRPr lang="en-GB"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0" name="TextBox 19"/>
          <p:cNvSpPr txBox="1"/>
          <p:nvPr/>
        </p:nvSpPr>
        <p:spPr>
          <a:xfrm>
            <a:off x="6929003" y="1496981"/>
            <a:ext cx="939676" cy="707886"/>
          </a:xfrm>
          <a:prstGeom prst="rect">
            <a:avLst/>
          </a:prstGeom>
          <a:noFill/>
          <a:ln>
            <a:solidFill>
              <a:srgbClr val="6600FF"/>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স্নি</a:t>
            </a:r>
            <a:r>
              <a:rPr lang="bn-IN" sz="4000" dirty="0" smtClean="0">
                <a:solidFill>
                  <a:srgbClr val="FF0000"/>
                </a:solidFill>
                <a:latin typeface="NikoshBAN" panose="02000000000000000000" pitchFamily="2" charset="0"/>
                <a:cs typeface="NikoshBAN" panose="02000000000000000000" pitchFamily="2" charset="0"/>
              </a:rPr>
              <a:t>গ্ধ</a:t>
            </a:r>
            <a:r>
              <a:rPr lang="bn-IN" sz="4000" dirty="0" smtClean="0">
                <a:latin typeface="NikoshBAN" panose="02000000000000000000" pitchFamily="2" charset="0"/>
                <a:cs typeface="NikoshBAN" panose="02000000000000000000" pitchFamily="2" charset="0"/>
              </a:rPr>
              <a:t>  </a:t>
            </a:r>
            <a:endParaRPr lang="en-GB" sz="4000" dirty="0">
              <a:latin typeface="NikoshBAN" panose="02000000000000000000" pitchFamily="2" charset="0"/>
              <a:cs typeface="NikoshBAN" panose="02000000000000000000" pitchFamily="2" charset="0"/>
            </a:endParaRPr>
          </a:p>
        </p:txBody>
      </p:sp>
      <p:sp>
        <p:nvSpPr>
          <p:cNvPr id="21" name="TextBox 20"/>
          <p:cNvSpPr txBox="1"/>
          <p:nvPr/>
        </p:nvSpPr>
        <p:spPr>
          <a:xfrm>
            <a:off x="6929003" y="2670022"/>
            <a:ext cx="1203615" cy="707886"/>
          </a:xfrm>
          <a:prstGeom prst="rect">
            <a:avLst/>
          </a:prstGeom>
          <a:noFill/>
          <a:ln>
            <a:solidFill>
              <a:srgbClr val="6600FF"/>
            </a:solidFill>
          </a:ln>
        </p:spPr>
        <p:txBody>
          <a:bodyPr wrap="square" rtlCol="0">
            <a:spAutoFit/>
          </a:bodyPr>
          <a:lstStyle/>
          <a:p>
            <a:r>
              <a:rPr lang="bn-IN" sz="4000" dirty="0" smtClean="0">
                <a:solidFill>
                  <a:srgbClr val="FF0000"/>
                </a:solidFill>
                <a:latin typeface="NikoshBAN" panose="02000000000000000000" pitchFamily="2" charset="0"/>
                <a:cs typeface="NikoshBAN" panose="02000000000000000000" pitchFamily="2" charset="0"/>
              </a:rPr>
              <a:t>স্বা</a:t>
            </a:r>
            <a:r>
              <a:rPr lang="bn-IN" sz="4000" dirty="0" smtClean="0">
                <a:latin typeface="NikoshBAN" panose="02000000000000000000" pitchFamily="2" charset="0"/>
                <a:cs typeface="NikoshBAN" panose="02000000000000000000" pitchFamily="2" charset="0"/>
              </a:rPr>
              <a:t>ধীন  </a:t>
            </a:r>
            <a:endParaRPr lang="en-GB" sz="4000" dirty="0">
              <a:latin typeface="NikoshBAN" panose="02000000000000000000" pitchFamily="2" charset="0"/>
              <a:cs typeface="NikoshBAN" panose="02000000000000000000" pitchFamily="2" charset="0"/>
            </a:endParaRPr>
          </a:p>
        </p:txBody>
      </p:sp>
      <p:sp>
        <p:nvSpPr>
          <p:cNvPr id="22" name="TextBox 21"/>
          <p:cNvSpPr txBox="1"/>
          <p:nvPr/>
        </p:nvSpPr>
        <p:spPr>
          <a:xfrm>
            <a:off x="6929003" y="3939132"/>
            <a:ext cx="1016798" cy="707886"/>
          </a:xfrm>
          <a:prstGeom prst="rect">
            <a:avLst/>
          </a:prstGeom>
          <a:noFill/>
          <a:ln>
            <a:solidFill>
              <a:srgbClr val="6600FF"/>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চৌ</a:t>
            </a:r>
            <a:r>
              <a:rPr lang="bn-IN" sz="4000" dirty="0" smtClean="0">
                <a:solidFill>
                  <a:srgbClr val="FF0000"/>
                </a:solidFill>
                <a:latin typeface="NikoshBAN" panose="02000000000000000000" pitchFamily="2" charset="0"/>
                <a:cs typeface="NikoshBAN" panose="02000000000000000000" pitchFamily="2" charset="0"/>
              </a:rPr>
              <a:t>দ্দ</a:t>
            </a:r>
            <a:r>
              <a:rPr lang="bn-IN" sz="4000" dirty="0" smtClean="0">
                <a:latin typeface="NikoshBAN" panose="02000000000000000000" pitchFamily="2" charset="0"/>
                <a:cs typeface="NikoshBAN" panose="02000000000000000000" pitchFamily="2" charset="0"/>
              </a:rPr>
              <a:t>  </a:t>
            </a:r>
            <a:endParaRPr lang="en-GB" sz="4000" dirty="0">
              <a:latin typeface="NikoshBAN" panose="02000000000000000000" pitchFamily="2" charset="0"/>
              <a:cs typeface="NikoshBAN" panose="02000000000000000000" pitchFamily="2" charset="0"/>
            </a:endParaRPr>
          </a:p>
        </p:txBody>
      </p:sp>
      <p:sp>
        <p:nvSpPr>
          <p:cNvPr id="23" name="TextBox 22"/>
          <p:cNvSpPr txBox="1"/>
          <p:nvPr/>
        </p:nvSpPr>
        <p:spPr>
          <a:xfrm>
            <a:off x="6929002" y="5099778"/>
            <a:ext cx="1507545" cy="707886"/>
          </a:xfrm>
          <a:prstGeom prst="rect">
            <a:avLst/>
          </a:prstGeom>
          <a:noFill/>
          <a:ln>
            <a:solidFill>
              <a:srgbClr val="6600FF"/>
            </a:solidFill>
          </a:ln>
        </p:spPr>
        <p:txBody>
          <a:bodyPr wrap="square" rtlCol="0">
            <a:spAutoFit/>
          </a:bodyPr>
          <a:lstStyle/>
          <a:p>
            <a:r>
              <a:rPr lang="bn-IN" sz="4000" dirty="0" smtClean="0">
                <a:solidFill>
                  <a:srgbClr val="FF0000"/>
                </a:solidFill>
                <a:latin typeface="NikoshBAN" panose="02000000000000000000" pitchFamily="2" charset="0"/>
                <a:cs typeface="NikoshBAN" panose="02000000000000000000" pitchFamily="2" charset="0"/>
              </a:rPr>
              <a:t>ধ্বং</a:t>
            </a:r>
            <a:r>
              <a:rPr lang="bn-IN" sz="4000" dirty="0" smtClean="0">
                <a:latin typeface="NikoshBAN" panose="02000000000000000000" pitchFamily="2" charset="0"/>
                <a:cs typeface="NikoshBAN" panose="02000000000000000000" pitchFamily="2" charset="0"/>
              </a:rPr>
              <a:t>স</a:t>
            </a:r>
            <a:endParaRPr lang="en-GB"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66450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2" grpId="0" animBg="1"/>
      <p:bldP spid="13" grpId="0" animBg="1"/>
      <p:bldP spid="14" grpId="0" animBg="1"/>
      <p:bldP spid="16" grpId="0" animBg="1"/>
      <p:bldP spid="17" grpId="0" animBg="1"/>
      <p:bldP spid="18"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4583" y="498763"/>
            <a:ext cx="4253346" cy="646331"/>
          </a:xfrm>
          <a:prstGeom prst="rect">
            <a:avLst/>
          </a:prstGeom>
          <a:noFill/>
          <a:ln>
            <a:solidFill>
              <a:srgbClr val="30022B"/>
            </a:solidFill>
          </a:ln>
        </p:spPr>
        <p:txBody>
          <a:bodyPr wrap="square" rtlCol="0">
            <a:spAutoFit/>
          </a:bodyPr>
          <a:lstStyle/>
          <a:p>
            <a:r>
              <a:rPr lang="bn-IN" sz="3600" b="1" dirty="0" smtClean="0">
                <a:solidFill>
                  <a:srgbClr val="30022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কবিতাটির মূলভাব আলোচনা </a:t>
            </a:r>
            <a:endParaRPr lang="en-GB" sz="3600" b="1" dirty="0">
              <a:solidFill>
                <a:srgbClr val="30022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1440873" y="1842655"/>
            <a:ext cx="10183091" cy="3970318"/>
          </a:xfrm>
          <a:prstGeom prst="rect">
            <a:avLst/>
          </a:prstGeom>
          <a:noFill/>
        </p:spPr>
        <p:txBody>
          <a:bodyPr wrap="square" rtlCol="0">
            <a:spAutoFit/>
          </a:bodyPr>
          <a:lstStyle/>
          <a:p>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১৯৫২ সালের একুশে ফেব্রুয়ারই বাঙ্গালী জাতির জীবনে একটি স্মরণীয় দিন। মাতৃভাষা বাংলাকে রাষ্ট্রভাষা করার দাবিতে ছাত্রসমাজ এই দিনে আন্দোলন শুরু করেন। ছাত্রদের মিছিলে পাকিস্তানি সরকার গুলি চালায়। সালাম, বরকত, শফিক, জব্বার ও আরও অনেক ছাত্র (যাদের নাম জানা যায়নি) শহিদ হন। ঐ ঘটনা অবলম্বন করে কবি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ৎ</a:t>
            </a:r>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ফর রহমান রিটন ‘ফেব্রুয়ারির গান’ কবিতাটি লিখেছেন। বাংলা ভাষার প্রতি মমতা আর শহিদদের প্রতি শ্রদ্ধা প্রকাশ পেয়েছে এই কবিতায়।</a:t>
            </a:r>
            <a:endParaRPr lang="en-GB"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57485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5054" y="444783"/>
            <a:ext cx="8756073" cy="584775"/>
          </a:xfrm>
          <a:prstGeom prst="rect">
            <a:avLst/>
          </a:prstGeom>
          <a:noFill/>
        </p:spPr>
        <p:txBody>
          <a:bodyPr wrap="square" rtlCol="0">
            <a:spAutoFit/>
          </a:bodyPr>
          <a:lstStyle/>
          <a:p>
            <a:pPr marL="285750" indent="-285750">
              <a:buFont typeface="Wingdings" panose="05000000000000000000" pitchFamily="2" charset="2"/>
              <a:buChar char="v"/>
            </a:pPr>
            <a:r>
              <a:rPr lang="en-US" sz="3200" b="1" dirty="0" err="1" smtClean="0">
                <a:latin typeface="NikoshBAN" panose="02000000000000000000" pitchFamily="2" charset="0"/>
                <a:cs typeface="NikoshBAN" panose="02000000000000000000" pitchFamily="2" charset="0"/>
              </a:rPr>
              <a:t>ঘরের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ভিতরের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শব্দগুলো</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খালি</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জায়গায়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বসিয়ে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বাক্য</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তৈরি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করি</a:t>
            </a:r>
            <a:r>
              <a:rPr lang="en-US" sz="3200" b="1" dirty="0" smtClean="0">
                <a:latin typeface="NikoshBAN" panose="02000000000000000000" pitchFamily="2" charset="0"/>
                <a:cs typeface="NikoshBAN" panose="02000000000000000000" pitchFamily="2" charset="0"/>
              </a:rPr>
              <a:t>।</a:t>
            </a:r>
            <a:endParaRPr lang="en-GB" sz="3200" b="1" dirty="0">
              <a:latin typeface="NikoshBAN" panose="02000000000000000000" pitchFamily="2" charset="0"/>
              <a:cs typeface="NikoshBAN" panose="02000000000000000000" pitchFamily="2" charset="0"/>
            </a:endParaRPr>
          </a:p>
        </p:txBody>
      </p:sp>
      <p:sp>
        <p:nvSpPr>
          <p:cNvPr id="10" name="Rounded Rectangle 9"/>
          <p:cNvSpPr/>
          <p:nvPr/>
        </p:nvSpPr>
        <p:spPr>
          <a:xfrm>
            <a:off x="2400434" y="1224683"/>
            <a:ext cx="1454727" cy="77585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4418068" y="1202457"/>
            <a:ext cx="1454727" cy="77585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6435702" y="1224683"/>
            <a:ext cx="1454727" cy="77585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8453335" y="1222787"/>
            <a:ext cx="1411102" cy="77585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541943" y="1318326"/>
            <a:ext cx="1199950" cy="584775"/>
          </a:xfrm>
          <a:prstGeom prst="rect">
            <a:avLst/>
          </a:prstGeom>
          <a:noFill/>
        </p:spPr>
        <p:txBody>
          <a:bodyPr wrap="square" rtlCol="0">
            <a:spAutoFit/>
          </a:bodyPr>
          <a:lstStyle/>
          <a:p>
            <a:r>
              <a:rPr lang="bn-IN" sz="3200" dirty="0" smtClean="0">
                <a:solidFill>
                  <a:srgbClr val="6600FF"/>
                </a:solidFill>
                <a:latin typeface="NikoshBAN" panose="02000000000000000000" pitchFamily="2" charset="0"/>
                <a:cs typeface="NikoshBAN" panose="02000000000000000000" pitchFamily="2" charset="0"/>
              </a:rPr>
              <a:t>সমুদ্দুর </a:t>
            </a:r>
            <a:endParaRPr lang="en-GB" sz="3200" dirty="0">
              <a:solidFill>
                <a:srgbClr val="6600FF"/>
              </a:solidFill>
              <a:latin typeface="NikoshBAN" panose="02000000000000000000" pitchFamily="2" charset="0"/>
              <a:cs typeface="NikoshBAN" panose="02000000000000000000" pitchFamily="2" charset="0"/>
            </a:endParaRPr>
          </a:p>
        </p:txBody>
      </p:sp>
      <p:sp>
        <p:nvSpPr>
          <p:cNvPr id="5" name="TextBox 4"/>
          <p:cNvSpPr txBox="1"/>
          <p:nvPr/>
        </p:nvSpPr>
        <p:spPr>
          <a:xfrm>
            <a:off x="4713875" y="1297996"/>
            <a:ext cx="609600" cy="584775"/>
          </a:xfrm>
          <a:prstGeom prst="rect">
            <a:avLst/>
          </a:prstGeom>
          <a:noFill/>
        </p:spPr>
        <p:txBody>
          <a:bodyPr wrap="square" rtlCol="0">
            <a:spAutoFit/>
          </a:bodyPr>
          <a:lstStyle/>
          <a:p>
            <a:r>
              <a:rPr lang="bn-IN" sz="3200" dirty="0" smtClean="0">
                <a:solidFill>
                  <a:srgbClr val="6600FF"/>
                </a:solidFill>
                <a:latin typeface="NikoshBAN" panose="02000000000000000000" pitchFamily="2" charset="0"/>
                <a:cs typeface="NikoshBAN" panose="02000000000000000000" pitchFamily="2" charset="0"/>
              </a:rPr>
              <a:t>মুগ্ধ </a:t>
            </a:r>
            <a:endParaRPr lang="en-GB" sz="3200" dirty="0">
              <a:solidFill>
                <a:srgbClr val="6600FF"/>
              </a:solidFill>
              <a:latin typeface="NikoshBAN" panose="02000000000000000000" pitchFamily="2" charset="0"/>
              <a:cs typeface="NikoshBAN" panose="02000000000000000000" pitchFamily="2" charset="0"/>
            </a:endParaRPr>
          </a:p>
        </p:txBody>
      </p:sp>
      <p:sp>
        <p:nvSpPr>
          <p:cNvPr id="7" name="TextBox 6"/>
          <p:cNvSpPr txBox="1"/>
          <p:nvPr/>
        </p:nvSpPr>
        <p:spPr>
          <a:xfrm>
            <a:off x="6555262" y="1330249"/>
            <a:ext cx="1316182" cy="584775"/>
          </a:xfrm>
          <a:prstGeom prst="rect">
            <a:avLst/>
          </a:prstGeom>
          <a:noFill/>
        </p:spPr>
        <p:txBody>
          <a:bodyPr wrap="square" rtlCol="0">
            <a:spAutoFit/>
          </a:bodyPr>
          <a:lstStyle/>
          <a:p>
            <a:r>
              <a:rPr lang="bn-IN" sz="3200" dirty="0" smtClean="0">
                <a:solidFill>
                  <a:srgbClr val="6600FF"/>
                </a:solidFill>
                <a:latin typeface="NikoshBAN" panose="02000000000000000000" pitchFamily="2" charset="0"/>
                <a:cs typeface="NikoshBAN" panose="02000000000000000000" pitchFamily="2" charset="0"/>
              </a:rPr>
              <a:t>প্রতিধ্বনি</a:t>
            </a:r>
            <a:endParaRPr lang="en-GB" sz="3200" dirty="0">
              <a:solidFill>
                <a:srgbClr val="6600FF"/>
              </a:solidFill>
              <a:latin typeface="NikoshBAN" panose="02000000000000000000" pitchFamily="2" charset="0"/>
              <a:cs typeface="NikoshBAN" panose="02000000000000000000" pitchFamily="2" charset="0"/>
            </a:endParaRPr>
          </a:p>
        </p:txBody>
      </p:sp>
      <p:sp>
        <p:nvSpPr>
          <p:cNvPr id="6" name="TextBox 5"/>
          <p:cNvSpPr txBox="1"/>
          <p:nvPr/>
        </p:nvSpPr>
        <p:spPr>
          <a:xfrm>
            <a:off x="8605735" y="1330250"/>
            <a:ext cx="1149927" cy="584775"/>
          </a:xfrm>
          <a:prstGeom prst="rect">
            <a:avLst/>
          </a:prstGeom>
          <a:noFill/>
        </p:spPr>
        <p:txBody>
          <a:bodyPr wrap="square" rtlCol="0">
            <a:spAutoFit/>
          </a:bodyPr>
          <a:lstStyle/>
          <a:p>
            <a:r>
              <a:rPr lang="bn-IN" sz="3200" dirty="0" smtClean="0">
                <a:solidFill>
                  <a:srgbClr val="6600FF"/>
                </a:solidFill>
                <a:latin typeface="NikoshBAN" panose="02000000000000000000" pitchFamily="2" charset="0"/>
                <a:cs typeface="NikoshBAN" panose="02000000000000000000" pitchFamily="2" charset="0"/>
              </a:rPr>
              <a:t>বাহার</a:t>
            </a:r>
            <a:endParaRPr lang="en-GB" sz="3200" dirty="0">
              <a:solidFill>
                <a:srgbClr val="6600FF"/>
              </a:solidFill>
              <a:latin typeface="NikoshBAN" panose="02000000000000000000" pitchFamily="2" charset="0"/>
              <a:cs typeface="NikoshBAN" panose="02000000000000000000" pitchFamily="2" charset="0"/>
            </a:endParaRPr>
          </a:p>
        </p:txBody>
      </p:sp>
      <p:sp>
        <p:nvSpPr>
          <p:cNvPr id="14" name="TextBox 13"/>
          <p:cNvSpPr txBox="1"/>
          <p:nvPr/>
        </p:nvSpPr>
        <p:spPr>
          <a:xfrm>
            <a:off x="2258024" y="2718468"/>
            <a:ext cx="9421358" cy="2308324"/>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ক) বাংলার সৌন্দর্য দেখে আমি ------------।</a:t>
            </a:r>
          </a:p>
          <a:p>
            <a:r>
              <a:rPr lang="bn-IN" sz="3600" dirty="0" smtClean="0">
                <a:latin typeface="NikoshBAN" panose="02000000000000000000" pitchFamily="2" charset="0"/>
                <a:cs typeface="NikoshBAN" panose="02000000000000000000" pitchFamily="2" charset="0"/>
              </a:rPr>
              <a:t>খ) গ্রীষ্মকালে ফলের -----------দেখা যায় । </a:t>
            </a:r>
          </a:p>
          <a:p>
            <a:r>
              <a:rPr lang="bn-IN" sz="3600" dirty="0" smtClean="0">
                <a:latin typeface="NikoshBAN" panose="02000000000000000000" pitchFamily="2" charset="0"/>
                <a:cs typeface="NikoshBAN" panose="02000000000000000000" pitchFamily="2" charset="0"/>
              </a:rPr>
              <a:t>গ) সাত -----------তের নদী পার হওয়া চাট্টিখানি ব্যাপার না।</a:t>
            </a:r>
          </a:p>
          <a:p>
            <a:r>
              <a:rPr lang="bn-IN" sz="3600" dirty="0" smtClean="0">
                <a:latin typeface="NikoshBAN" panose="02000000000000000000" pitchFamily="2" charset="0"/>
                <a:cs typeface="NikoshBAN" panose="02000000000000000000" pitchFamily="2" charset="0"/>
              </a:rPr>
              <a:t>ঘ) সকল মানুষের কণ্ঠে একই ----------------।</a:t>
            </a:r>
            <a:endParaRPr lang="en-GB"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87059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4.44444E-6 L 0.20091 0.17686 " pathEditMode="relative" rAng="0" ptsTypes="AA">
                                      <p:cBhvr>
                                        <p:cTn id="6" dur="2000" fill="hold"/>
                                        <p:tgtEl>
                                          <p:spTgt spid="5"/>
                                        </p:tgtEl>
                                        <p:attrNameLst>
                                          <p:attrName>ppt_x</p:attrName>
                                          <p:attrName>ppt_y</p:attrName>
                                        </p:attrNameLst>
                                      </p:cBhvr>
                                      <p:rCtr x="10039" y="884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4.07407E-6 L -0.25885 0.2625 " pathEditMode="relative" rAng="0" ptsTypes="AA">
                                      <p:cBhvr>
                                        <p:cTn id="10" dur="2000" fill="hold"/>
                                        <p:tgtEl>
                                          <p:spTgt spid="6"/>
                                        </p:tgtEl>
                                        <p:attrNameLst>
                                          <p:attrName>ppt_x</p:attrName>
                                          <p:attrName>ppt_y</p:attrName>
                                        </p:attrNameLst>
                                      </p:cBhvr>
                                      <p:rCtr x="-12943" y="1312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29167E-6 -2.22222E-6 L 0.09545 0.35116 " pathEditMode="relative" rAng="0" ptsTypes="AA">
                                      <p:cBhvr>
                                        <p:cTn id="14" dur="2000" fill="hold"/>
                                        <p:tgtEl>
                                          <p:spTgt spid="4"/>
                                        </p:tgtEl>
                                        <p:attrNameLst>
                                          <p:attrName>ppt_x</p:attrName>
                                          <p:attrName>ppt_y</p:attrName>
                                        </p:attrNameLst>
                                      </p:cBhvr>
                                      <p:rCtr x="4766" y="1754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54167E-6 -4.07407E-6 L 0.01041 0.42408 " pathEditMode="relative" rAng="0" ptsTypes="AA">
                                      <p:cBhvr>
                                        <p:cTn id="18" dur="2000" fill="hold"/>
                                        <p:tgtEl>
                                          <p:spTgt spid="7"/>
                                        </p:tgtEl>
                                        <p:attrNameLst>
                                          <p:attrName>ppt_x</p:attrName>
                                          <p:attrName>ppt_y</p:attrName>
                                        </p:attrNameLst>
                                      </p:cBhvr>
                                      <p:rCtr x="521" y="212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8451" y="466853"/>
            <a:ext cx="3325091" cy="769441"/>
          </a:xfrm>
          <a:prstGeom prst="rect">
            <a:avLst/>
          </a:prstGeom>
          <a:noFill/>
        </p:spPr>
        <p:txBody>
          <a:bodyPr wrap="square" rtlCol="0">
            <a:spAutoFit/>
          </a:bodyPr>
          <a:lstStyle/>
          <a:p>
            <a:pPr algn="ctr"/>
            <a:r>
              <a:rPr lang="bn-IN" sz="4400" b="1" u="sng" dirty="0" smtClean="0">
                <a:latin typeface="NikoshBAN" panose="02000000000000000000" pitchFamily="2" charset="0"/>
                <a:cs typeface="NikoshBAN" panose="02000000000000000000" pitchFamily="2" charset="0"/>
              </a:rPr>
              <a:t>জোড়ায় কাজ </a:t>
            </a:r>
            <a:endParaRPr lang="en-GB" sz="4400" b="1" u="sng" dirty="0">
              <a:latin typeface="NikoshBAN" panose="02000000000000000000" pitchFamily="2" charset="0"/>
              <a:cs typeface="NikoshBAN" panose="02000000000000000000" pitchFamily="2" charset="0"/>
            </a:endParaRPr>
          </a:p>
        </p:txBody>
      </p:sp>
      <p:sp>
        <p:nvSpPr>
          <p:cNvPr id="3" name="TextBox 2"/>
          <p:cNvSpPr txBox="1"/>
          <p:nvPr/>
        </p:nvSpPr>
        <p:spPr>
          <a:xfrm>
            <a:off x="1442288" y="3575111"/>
            <a:ext cx="8437419" cy="1200329"/>
          </a:xfrm>
          <a:prstGeom prst="rect">
            <a:avLst/>
          </a:prstGeom>
          <a:noFill/>
        </p:spPr>
        <p:txBody>
          <a:bodyPr wrap="square" rtlCol="0">
            <a:spAutoFit/>
          </a:bodyPr>
          <a:lstStyle/>
          <a:p>
            <a:pPr marL="571500" indent="-571500">
              <a:buFont typeface="Wingdings" panose="05000000000000000000" pitchFamily="2" charset="2"/>
              <a:buChar char="v"/>
            </a:pPr>
            <a:r>
              <a:rPr lang="bn-IN" sz="3600" b="1" dirty="0" smtClean="0">
                <a:latin typeface="NikoshBAN" panose="02000000000000000000" pitchFamily="2" charset="0"/>
                <a:cs typeface="NikoshBAN" panose="02000000000000000000" pitchFamily="2" charset="0"/>
              </a:rPr>
              <a:t>মুগ্ধ ,বাহার, স্রোতস্বিনী , সমুদ্দুর শব্দ গুলো দিয়ে একটি করে নতুন বাক্য তৈরি কর ।</a:t>
            </a:r>
            <a:endParaRPr lang="en-GB" sz="36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65128" y="1477810"/>
            <a:ext cx="2164773" cy="161374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92044" y="1478075"/>
            <a:ext cx="2157750" cy="161347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50416" y="1545095"/>
            <a:ext cx="1694420" cy="1613741"/>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42288" y="1477810"/>
            <a:ext cx="1922499" cy="1681026"/>
          </a:xfrm>
          <a:prstGeom prst="rect">
            <a:avLst/>
          </a:prstGeom>
        </p:spPr>
      </p:pic>
      <p:pic>
        <p:nvPicPr>
          <p:cNvPr id="8" name="Picture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537391" y="221873"/>
            <a:ext cx="1371430" cy="1122018"/>
          </a:xfrm>
          <a:prstGeom prst="rect">
            <a:avLst/>
          </a:prstGeom>
          <a:ln w="28575">
            <a:solidFill>
              <a:srgbClr val="002060"/>
            </a:solidFill>
          </a:ln>
        </p:spPr>
      </p:pic>
    </p:spTree>
    <p:extLst>
      <p:ext uri="{BB962C8B-B14F-4D97-AF65-F5344CB8AC3E}">
        <p14:creationId xmlns:p14="http://schemas.microsoft.com/office/powerpoint/2010/main" val="1659233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891" y="387927"/>
            <a:ext cx="1842654" cy="2383703"/>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71055" y="3325091"/>
            <a:ext cx="5315129" cy="2862322"/>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নুরানী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আকিদা</a:t>
            </a:r>
            <a:r>
              <a:rPr lang="en-US" sz="3600" dirty="0" smtClean="0">
                <a:latin typeface="NikoshBAN" panose="02000000000000000000" pitchFamily="2" charset="0"/>
                <a:cs typeface="NikoshBAN" panose="02000000000000000000" pitchFamily="2" charset="0"/>
              </a:rPr>
              <a:t> </a:t>
            </a:r>
          </a:p>
          <a:p>
            <a:pPr algn="ctr"/>
            <a:r>
              <a:rPr lang="en-US" sz="3600" dirty="0" err="1" smtClean="0">
                <a:latin typeface="NikoshBAN" panose="02000000000000000000" pitchFamily="2" charset="0"/>
                <a:cs typeface="NikoshBAN" panose="02000000000000000000" pitchFamily="2" charset="0"/>
              </a:rPr>
              <a:t>সহকারী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শিক্ষিকা</a:t>
            </a:r>
            <a:r>
              <a:rPr lang="en-US" sz="3600" dirty="0" smtClean="0">
                <a:latin typeface="NikoshBAN" panose="02000000000000000000" pitchFamily="2" charset="0"/>
                <a:cs typeface="NikoshBAN" panose="02000000000000000000" pitchFamily="2" charset="0"/>
              </a:rPr>
              <a:t> </a:t>
            </a:r>
          </a:p>
          <a:p>
            <a:pPr algn="ctr"/>
            <a:r>
              <a:rPr lang="en-US" sz="3600" dirty="0" err="1" smtClean="0">
                <a:latin typeface="NikoshBAN" panose="02000000000000000000" pitchFamily="2" charset="0"/>
                <a:cs typeface="NikoshBAN" panose="02000000000000000000" pitchFamily="2" charset="0"/>
              </a:rPr>
              <a:t>দিঘন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সরকারি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প্রাথমিক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বিদ্যালয়</a:t>
            </a:r>
            <a:r>
              <a:rPr lang="en-US" sz="3600" dirty="0" smtClean="0">
                <a:latin typeface="NikoshBAN" panose="02000000000000000000" pitchFamily="2" charset="0"/>
                <a:cs typeface="NikoshBAN" panose="02000000000000000000" pitchFamily="2" charset="0"/>
              </a:rPr>
              <a:t> </a:t>
            </a:r>
          </a:p>
          <a:p>
            <a:pPr algn="ctr"/>
            <a:r>
              <a:rPr lang="en-US" sz="3600" dirty="0" err="1" smtClean="0">
                <a:latin typeface="NikoshBAN" panose="02000000000000000000" pitchFamily="2" charset="0"/>
                <a:cs typeface="NikoshBAN" panose="02000000000000000000" pitchFamily="2" charset="0"/>
              </a:rPr>
              <a:t>দিনাজপুর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সদর</a:t>
            </a:r>
            <a:r>
              <a:rPr lang="en-US" sz="3600" dirty="0" smtClean="0">
                <a:latin typeface="NikoshBAN" panose="02000000000000000000" pitchFamily="2" charset="0"/>
                <a:cs typeface="NikoshBAN" panose="02000000000000000000" pitchFamily="2" charset="0"/>
              </a:rPr>
              <a:t> , </a:t>
            </a:r>
            <a:r>
              <a:rPr lang="en-US" sz="3600" dirty="0" err="1" smtClean="0">
                <a:latin typeface="NikoshBAN" panose="02000000000000000000" pitchFamily="2" charset="0"/>
                <a:cs typeface="NikoshBAN" panose="02000000000000000000" pitchFamily="2" charset="0"/>
              </a:rPr>
              <a:t>দিনাজপুর</a:t>
            </a:r>
            <a:r>
              <a:rPr lang="en-US" sz="3600" dirty="0" smtClean="0">
                <a:latin typeface="NikoshBAN" panose="02000000000000000000" pitchFamily="2" charset="0"/>
                <a:cs typeface="NikoshBAN" panose="02000000000000000000" pitchFamily="2" charset="0"/>
              </a:rPr>
              <a:t> </a:t>
            </a:r>
          </a:p>
          <a:p>
            <a:pPr algn="ctr"/>
            <a:r>
              <a:rPr lang="en-US" sz="3200" dirty="0" smtClean="0">
                <a:latin typeface="NikoshBAN" panose="02000000000000000000" pitchFamily="2" charset="0"/>
                <a:cs typeface="NikoshBAN" panose="02000000000000000000" pitchFamily="2" charset="0"/>
                <a:hlinkClick r:id="rId3"/>
              </a:rPr>
              <a:t>nuraniakida@gmail.com</a:t>
            </a:r>
            <a:r>
              <a:rPr lang="en-US" sz="320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3819" y="2521527"/>
            <a:ext cx="576875" cy="3652032"/>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35498" y="387927"/>
            <a:ext cx="1838538" cy="2383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398329" y="3325091"/>
            <a:ext cx="4336472" cy="2862322"/>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শ্রেণিঃ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পঞ্চম</a:t>
            </a:r>
            <a:r>
              <a:rPr lang="en-US" sz="3600" dirty="0" smtClean="0">
                <a:latin typeface="NikoshBAN" panose="02000000000000000000" pitchFamily="2" charset="0"/>
                <a:cs typeface="NikoshBAN" panose="02000000000000000000" pitchFamily="2" charset="0"/>
              </a:rPr>
              <a:t> </a:t>
            </a:r>
          </a:p>
          <a:p>
            <a:pPr algn="ctr"/>
            <a:r>
              <a:rPr lang="en-US" sz="3600" dirty="0" err="1" smtClean="0">
                <a:latin typeface="NikoshBAN" panose="02000000000000000000" pitchFamily="2" charset="0"/>
                <a:cs typeface="NikoshBAN" panose="02000000000000000000" pitchFamily="2" charset="0"/>
              </a:rPr>
              <a:t>বিষয়ঃ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a:t>
            </a:r>
            <a:r>
              <a:rPr lang="en-US" sz="3600" dirty="0" smtClean="0">
                <a:latin typeface="NikoshBAN" panose="02000000000000000000" pitchFamily="2" charset="0"/>
                <a:cs typeface="NikoshBAN" panose="02000000000000000000" pitchFamily="2" charset="0"/>
              </a:rPr>
              <a:t> </a:t>
            </a:r>
          </a:p>
          <a:p>
            <a:pPr algn="ctr"/>
            <a:r>
              <a:rPr lang="en-US" sz="3600" dirty="0" err="1" smtClean="0">
                <a:latin typeface="NikoshBAN" panose="02000000000000000000" pitchFamily="2" charset="0"/>
                <a:cs typeface="NikoshBAN" panose="02000000000000000000" pitchFamily="2" charset="0"/>
              </a:rPr>
              <a:t>পাঠঃফেব্রুয়ারির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গান</a:t>
            </a:r>
            <a:r>
              <a:rPr lang="en-US" sz="3600" dirty="0" smtClean="0">
                <a:latin typeface="NikoshBAN" panose="02000000000000000000" pitchFamily="2" charset="0"/>
                <a:cs typeface="NikoshBAN" panose="02000000000000000000" pitchFamily="2" charset="0"/>
              </a:rPr>
              <a:t> </a:t>
            </a:r>
          </a:p>
          <a:p>
            <a:pPr algn="ctr"/>
            <a:r>
              <a:rPr lang="en-US" sz="3600" dirty="0" err="1" smtClean="0">
                <a:latin typeface="NikoshBAN" panose="02000000000000000000" pitchFamily="2" charset="0"/>
                <a:cs typeface="NikoshBAN" panose="02000000000000000000" pitchFamily="2" charset="0"/>
              </a:rPr>
              <a:t>সময়ঃ</a:t>
            </a:r>
            <a:r>
              <a:rPr lang="en-US" sz="3600" dirty="0" smtClean="0">
                <a:latin typeface="NikoshBAN" panose="02000000000000000000" pitchFamily="2" charset="0"/>
                <a:cs typeface="NikoshBAN" panose="02000000000000000000" pitchFamily="2" charset="0"/>
              </a:rPr>
              <a:t> ৪৫ </a:t>
            </a:r>
            <a:r>
              <a:rPr lang="en-US" sz="3600" dirty="0" err="1" smtClean="0">
                <a:latin typeface="NikoshBAN" panose="02000000000000000000" pitchFamily="2" charset="0"/>
                <a:cs typeface="NikoshBAN" panose="02000000000000000000" pitchFamily="2" charset="0"/>
              </a:rPr>
              <a:t>মিনিট</a:t>
            </a:r>
            <a:r>
              <a:rPr lang="en-US" sz="3600" dirty="0" smtClean="0">
                <a:latin typeface="NikoshBAN" panose="02000000000000000000" pitchFamily="2" charset="0"/>
                <a:cs typeface="NikoshBAN" panose="02000000000000000000" pitchFamily="2" charset="0"/>
              </a:rPr>
              <a:t> </a:t>
            </a:r>
          </a:p>
          <a:p>
            <a:pPr algn="ctr"/>
            <a:r>
              <a:rPr lang="en-US" sz="3600" dirty="0" err="1" smtClean="0">
                <a:latin typeface="NikoshBAN" panose="02000000000000000000" pitchFamily="2" charset="0"/>
                <a:cs typeface="NikoshBAN" panose="02000000000000000000" pitchFamily="2" charset="0"/>
              </a:rPr>
              <a:t>তারিখঃ</a:t>
            </a:r>
            <a:r>
              <a:rPr lang="en-US" sz="3600" dirty="0" smtClean="0">
                <a:latin typeface="NikoshBAN" panose="02000000000000000000" pitchFamily="2" charset="0"/>
                <a:cs typeface="NikoshBAN" panose="02000000000000000000" pitchFamily="2" charset="0"/>
              </a:rPr>
              <a:t> ২৯/০৯/২০২০ </a:t>
            </a:r>
            <a:r>
              <a:rPr lang="en-US" sz="3600" dirty="0" err="1" smtClean="0">
                <a:latin typeface="NikoshBAN" panose="02000000000000000000" pitchFamily="2" charset="0"/>
                <a:cs typeface="NikoshBAN" panose="02000000000000000000" pitchFamily="2" charset="0"/>
              </a:rPr>
              <a:t>খ্রিষ্টাব্দ</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11255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8546" y="484909"/>
            <a:ext cx="3906982" cy="769441"/>
          </a:xfrm>
          <a:prstGeom prst="rect">
            <a:avLst/>
          </a:prstGeom>
          <a:noFill/>
        </p:spPr>
        <p:txBody>
          <a:bodyPr wrap="square" rtlCol="0">
            <a:spAutoFit/>
          </a:bodyPr>
          <a:lstStyle/>
          <a:p>
            <a:r>
              <a:rPr lang="bn-IN" sz="4400" u="sng" dirty="0" smtClean="0">
                <a:latin typeface="NikoshBAN" panose="02000000000000000000" pitchFamily="2" charset="0"/>
                <a:cs typeface="NikoshBAN" panose="02000000000000000000" pitchFamily="2" charset="0"/>
              </a:rPr>
              <a:t>প্রশ্নগুলোর উত্তর দাও</a:t>
            </a:r>
            <a:endParaRPr lang="en-GB" sz="4400" u="sng" dirty="0">
              <a:latin typeface="NikoshBAN" panose="02000000000000000000" pitchFamily="2" charset="0"/>
              <a:cs typeface="NikoshBAN" panose="02000000000000000000" pitchFamily="2" charset="0"/>
            </a:endParaRPr>
          </a:p>
        </p:txBody>
      </p:sp>
      <p:sp>
        <p:nvSpPr>
          <p:cNvPr id="3" name="TextBox 2"/>
          <p:cNvSpPr txBox="1"/>
          <p:nvPr/>
        </p:nvSpPr>
        <p:spPr>
          <a:xfrm>
            <a:off x="2840182" y="2521528"/>
            <a:ext cx="7938655" cy="1077218"/>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মন ভোলানো সুর কার ?</a:t>
            </a:r>
          </a:p>
          <a:p>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 পাহাড় কীভাবে সুরের বাহার ছড়ায় ? চারটি বাক্যে লেখ।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304801" y="277089"/>
            <a:ext cx="2286000" cy="830997"/>
          </a:xfrm>
          <a:prstGeom prst="rect">
            <a:avLst/>
          </a:prstGeom>
          <a:noFill/>
          <a:ln>
            <a:solidFill>
              <a:srgbClr val="30022B"/>
            </a:solidFill>
          </a:ln>
        </p:spPr>
        <p:txBody>
          <a:bodyPr wrap="square" rtlCol="0">
            <a:spAutoFit/>
          </a:bodyPr>
          <a:lstStyle/>
          <a:p>
            <a:pPr algn="ctr"/>
            <a:r>
              <a:rPr lang="bn-IN" sz="4800" b="1" dirty="0" smtClean="0">
                <a:solidFill>
                  <a:srgbClr val="30022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 </a:t>
            </a:r>
            <a:endParaRPr lang="en-GB" sz="4800" b="1" dirty="0">
              <a:solidFill>
                <a:srgbClr val="30022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9986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529" y="227422"/>
            <a:ext cx="2272144" cy="1446550"/>
          </a:xfrm>
          <a:prstGeom prst="rect">
            <a:avLst/>
          </a:prstGeom>
          <a:noFill/>
          <a:ln>
            <a:solidFill>
              <a:srgbClr val="30022B"/>
            </a:solidFill>
          </a:ln>
        </p:spPr>
        <p:txBody>
          <a:bodyPr wrap="square" rtlCol="0">
            <a:spAutoFit/>
          </a:bodyPr>
          <a:lstStyle/>
          <a:p>
            <a:pPr marL="571500" indent="-571500">
              <a:buFont typeface="Wingdings" panose="05000000000000000000" pitchFamily="2" charset="2"/>
              <a:buChar char="v"/>
            </a:pPr>
            <a:r>
              <a:rPr lang="bn-IN" sz="4400" b="1" dirty="0" smtClean="0">
                <a:solidFill>
                  <a:srgbClr val="30022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 কাজ </a:t>
            </a:r>
            <a:endParaRPr lang="en-GB" sz="4400" b="1" dirty="0">
              <a:solidFill>
                <a:srgbClr val="30022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3401289" y="1089196"/>
            <a:ext cx="5126182" cy="1815882"/>
          </a:xfrm>
          <a:prstGeom prst="rect">
            <a:avLst/>
          </a:prstGeom>
          <a:noFill/>
        </p:spPr>
        <p:txBody>
          <a:bodyPr wrap="square" rtlCol="0">
            <a:spAutoFit/>
          </a:bodyPr>
          <a:lstStyle/>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দোয়েল কোয়েল ময়না কোকিল</a:t>
            </a:r>
          </a:p>
          <a:p>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সবার আছে গান </a:t>
            </a:r>
          </a:p>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পাখির গানে পাখির সুরে </a:t>
            </a:r>
          </a:p>
          <a:p>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মুগ্ধ সবার প্রাণ । </a:t>
            </a:r>
            <a:endParaRPr lang="en-GB"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2791688" y="403937"/>
            <a:ext cx="6712529" cy="584775"/>
          </a:xfrm>
          <a:prstGeom prst="rect">
            <a:avLst/>
          </a:prstGeom>
          <a:noFill/>
          <a:ln>
            <a:solidFill>
              <a:schemeClr val="bg1"/>
            </a:solidFill>
          </a:ln>
        </p:spPr>
        <p:txBody>
          <a:bodyPr wrap="square" rtlCol="0">
            <a:spAutoFit/>
          </a:bodyPr>
          <a:lstStyle/>
          <a:p>
            <a:pPr marL="457200" indent="-457200">
              <a:buFont typeface="Wingdings" panose="05000000000000000000" pitchFamily="2" charset="2"/>
              <a:buChar char="§"/>
            </a:pPr>
            <a:r>
              <a:rPr lang="bn-IN" sz="3200" dirty="0" smtClean="0">
                <a:solidFill>
                  <a:srgbClr val="83017A"/>
                </a:solidFill>
                <a:latin typeface="NikoshBAN" panose="02000000000000000000" pitchFamily="2" charset="0"/>
                <a:cs typeface="NikoshBAN" panose="02000000000000000000" pitchFamily="2" charset="0"/>
              </a:rPr>
              <a:t>নিচের কবিতাংশটুকুর মূলভাব ৫টি বাক্যে  লিখ</a:t>
            </a:r>
            <a:endParaRPr lang="en-GB" sz="3200" dirty="0">
              <a:solidFill>
                <a:srgbClr val="83017A"/>
              </a:solidFill>
              <a:latin typeface="NikoshBAN" panose="02000000000000000000" pitchFamily="2" charset="0"/>
              <a:cs typeface="NikoshBAN" panose="02000000000000000000" pitchFamily="2" charset="0"/>
            </a:endParaRPr>
          </a:p>
        </p:txBody>
      </p:sp>
      <p:sp>
        <p:nvSpPr>
          <p:cNvPr id="5" name="TextBox 4"/>
          <p:cNvSpPr txBox="1"/>
          <p:nvPr/>
        </p:nvSpPr>
        <p:spPr>
          <a:xfrm>
            <a:off x="5777343" y="2802229"/>
            <a:ext cx="4807528" cy="1815882"/>
          </a:xfrm>
          <a:prstGeom prst="rect">
            <a:avLst/>
          </a:prstGeom>
          <a:noFill/>
        </p:spPr>
        <p:txBody>
          <a:bodyPr wrap="square" rtlCol="0">
            <a:spAutoFit/>
          </a:bodyPr>
          <a:lstStyle/>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সাগর নদীর ঊর্মিমালার </a:t>
            </a:r>
          </a:p>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মন ভোলানো সুর</a:t>
            </a:r>
          </a:p>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নদী হচ্ছে স্রোতস্বিনী </a:t>
            </a:r>
          </a:p>
          <a:p>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সাগর সমুদ্দুর ।  </a:t>
            </a:r>
            <a:endParaRPr lang="en-GB"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3401289" y="4645819"/>
            <a:ext cx="4779818" cy="1815882"/>
          </a:xfrm>
          <a:prstGeom prst="rect">
            <a:avLst/>
          </a:prstGeom>
          <a:noFill/>
        </p:spPr>
        <p:txBody>
          <a:bodyPr wrap="square" rtlCol="0">
            <a:spAutoFit/>
          </a:bodyPr>
          <a:lstStyle/>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ছড়ায় পাহাড় সুরের বাহার </a:t>
            </a:r>
          </a:p>
          <a:p>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ঝরনা - প্রকৃতিতে </a:t>
            </a:r>
          </a:p>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বাতাসে তার প্রতিধবনি </a:t>
            </a:r>
          </a:p>
          <a:p>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গ্রীষ্ম -বর্ষা -শীতে ।</a:t>
            </a:r>
            <a:endParaRPr lang="en-GB"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516686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4945" y="484910"/>
            <a:ext cx="7661564" cy="646331"/>
          </a:xfrm>
          <a:prstGeom prst="rect">
            <a:avLst/>
          </a:prstGeom>
          <a:noFill/>
        </p:spPr>
        <p:txBody>
          <a:bodyPr wrap="square" rtlCol="0">
            <a:spAutoFit/>
          </a:bodyPr>
          <a:lstStyle/>
          <a:p>
            <a:pPr marL="571500" indent="-571500">
              <a:buFont typeface="Wingdings" panose="05000000000000000000" pitchFamily="2" charset="2"/>
              <a:buChar char="v"/>
            </a:pPr>
            <a:r>
              <a:rPr lang="bn-IN" sz="3600" b="1" u="sng" dirty="0" smtClean="0">
                <a:solidFill>
                  <a:srgbClr val="30022B"/>
                </a:solidFill>
                <a:latin typeface="NikoshBAN" panose="02000000000000000000" pitchFamily="2" charset="0"/>
                <a:cs typeface="NikoshBAN" panose="02000000000000000000" pitchFamily="2" charset="0"/>
              </a:rPr>
              <a:t>তোমাদের দলের কাজ আমার সাথে মিলিয়ে নাও ।</a:t>
            </a:r>
            <a:endParaRPr lang="en-GB" sz="3600" b="1" u="sng" dirty="0">
              <a:solidFill>
                <a:srgbClr val="30022B"/>
              </a:solidFill>
              <a:latin typeface="NikoshBAN" panose="02000000000000000000" pitchFamily="2" charset="0"/>
              <a:cs typeface="NikoshBAN" panose="02000000000000000000" pitchFamily="2" charset="0"/>
            </a:endParaRPr>
          </a:p>
        </p:txBody>
      </p:sp>
      <p:sp>
        <p:nvSpPr>
          <p:cNvPr id="4" name="TextBox 3"/>
          <p:cNvSpPr txBox="1"/>
          <p:nvPr/>
        </p:nvSpPr>
        <p:spPr>
          <a:xfrm>
            <a:off x="2285999" y="1884217"/>
            <a:ext cx="7855528" cy="2554545"/>
          </a:xfrm>
          <a:prstGeom prst="rect">
            <a:avLst/>
          </a:prstGeom>
          <a:noFill/>
        </p:spPr>
        <p:txBody>
          <a:bodyPr wrap="square" rtlCol="0">
            <a:spAutoFit/>
          </a:bodyPr>
          <a:lstStyle/>
          <a:p>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দোয়েল , কোয়েল ,ময়না ও কোকিল পাখির কণ্ঠে রয়েছে গান । এই পাখিগুলোর গানে ও সুরে সবার মন আনন্দে ভরে যায় । সাগর ও নদীর ঢেউয়ের মধ্যেও একটা সুর রয়েছে।  সেই সুর সবার মন ভোলায় । নদীর আরেক নাম স্রোতস্বিনী  আর সাগর হচ্ছে সমুদ্দুরের অন্য নাম। এ দুটির সুর ও মানুষের মন ভোলায়। </a:t>
            </a:r>
            <a:endParaRPr lang="en-GB"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8B82E243-1CFE-4FAF-8220-234F01B53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108" y="5482366"/>
            <a:ext cx="11873345" cy="1375634"/>
          </a:xfrm>
          <a:prstGeom prst="rect">
            <a:avLst/>
          </a:prstGeom>
        </p:spPr>
      </p:pic>
    </p:spTree>
    <p:extLst>
      <p:ext uri="{BB962C8B-B14F-4D97-AF65-F5344CB8AC3E}">
        <p14:creationId xmlns:p14="http://schemas.microsoft.com/office/powerpoint/2010/main" val="2380731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927" y="96982"/>
            <a:ext cx="11996214" cy="6539346"/>
          </a:xfrm>
          <a:prstGeom prst="rect">
            <a:avLst/>
          </a:prstGeom>
        </p:spPr>
      </p:pic>
      <p:sp>
        <p:nvSpPr>
          <p:cNvPr id="3" name="Rounded Rectangle 2"/>
          <p:cNvSpPr/>
          <p:nvPr/>
        </p:nvSpPr>
        <p:spPr>
          <a:xfrm>
            <a:off x="4831561" y="198682"/>
            <a:ext cx="2576945" cy="123305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n w="0"/>
                <a:solidFill>
                  <a:srgbClr val="83017A"/>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 কাজ </a:t>
            </a:r>
            <a:endParaRPr lang="en-GB" sz="4800" dirty="0">
              <a:ln w="0"/>
              <a:solidFill>
                <a:srgbClr val="83017A"/>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2341418" y="2766490"/>
            <a:ext cx="8229601" cy="1200329"/>
          </a:xfrm>
          <a:prstGeom prst="rect">
            <a:avLst/>
          </a:prstGeom>
          <a:noFill/>
        </p:spPr>
        <p:txBody>
          <a:bodyPr wrap="square" rtlCol="0">
            <a:spAutoFit/>
          </a:bodyPr>
          <a:lstStyle/>
          <a:p>
            <a:pPr marL="571500" indent="-571500">
              <a:buFont typeface="Wingdings" panose="05000000000000000000" pitchFamily="2" charset="2"/>
              <a:buChar char="v"/>
            </a:pPr>
            <a:r>
              <a:rPr lang="bn-IN" sz="3600" b="1" dirty="0" smtClean="0">
                <a:solidFill>
                  <a:srgbClr val="83017A"/>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 ফেব্রুয়ারি ভোর বেলায় তুমি কিভাবে শহীদদের শ্রদ্ধা জানাও তা বাড়ি থেকে লিখে আনবে ।</a:t>
            </a:r>
            <a:endParaRPr lang="en-GB" sz="3600" b="1" dirty="0">
              <a:solidFill>
                <a:srgbClr val="83017A"/>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19830947"/>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3943" y="302552"/>
            <a:ext cx="3200400" cy="769441"/>
          </a:xfrm>
          <a:prstGeom prst="rect">
            <a:avLst/>
          </a:prstGeom>
          <a:noFill/>
        </p:spPr>
        <p:txBody>
          <a:bodyPr wrap="square" rtlCol="0">
            <a:spAutoFit/>
          </a:bodyPr>
          <a:lstStyle/>
          <a:p>
            <a:r>
              <a:rPr lang="bn-IN" sz="4400" dirty="0" smtClean="0">
                <a:solidFill>
                  <a:srgbClr val="00B050"/>
                </a:solidFill>
                <a:latin typeface="NikoshBAN" panose="02000000000000000000" pitchFamily="2" charset="0"/>
                <a:cs typeface="NikoshBAN" panose="02000000000000000000" pitchFamily="2" charset="0"/>
              </a:rPr>
              <a:t>ধন্যবাদ সবাইকে </a:t>
            </a:r>
            <a:endParaRPr lang="en-GB" sz="4400" dirty="0">
              <a:solidFill>
                <a:srgbClr val="00B050"/>
              </a:solidFill>
              <a:latin typeface="NikoshBAN" panose="02000000000000000000" pitchFamily="2" charset="0"/>
              <a:cs typeface="NikoshBAN" panose="02000000000000000000" pitchFamily="2" charset="0"/>
            </a:endParaRPr>
          </a:p>
        </p:txBody>
      </p:sp>
      <p:sp>
        <p:nvSpPr>
          <p:cNvPr id="3" name="TextBox 2"/>
          <p:cNvSpPr txBox="1"/>
          <p:nvPr/>
        </p:nvSpPr>
        <p:spPr>
          <a:xfrm>
            <a:off x="1636878" y="364107"/>
            <a:ext cx="9490364" cy="707886"/>
          </a:xfrm>
          <a:prstGeom prst="rect">
            <a:avLst/>
          </a:prstGeom>
          <a:solidFill>
            <a:schemeClr val="bg1">
              <a:lumMod val="95000"/>
            </a:schemeClr>
          </a:solidFill>
        </p:spPr>
        <p:txBody>
          <a:bodyPr wrap="square" rtlCol="0">
            <a:spAutoFit/>
          </a:bodyPr>
          <a:lstStyle/>
          <a:p>
            <a:r>
              <a:rPr lang="bn-IN" sz="4000" dirty="0" smtClean="0">
                <a:solidFill>
                  <a:srgbClr val="00B050"/>
                </a:solidFill>
                <a:latin typeface="NikoshBAN" panose="02000000000000000000" pitchFamily="2" charset="0"/>
                <a:cs typeface="NikoshBAN" panose="02000000000000000000" pitchFamily="2" charset="0"/>
              </a:rPr>
              <a:t>মাতৃভূমি এবং মাতৃভাষার সম্মান রক্ষায় সদা জাগ্রত থাকবো </a:t>
            </a:r>
            <a:endParaRPr lang="en-GB" sz="4000" dirty="0">
              <a:solidFill>
                <a:srgbClr val="00B05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36878" y="1071993"/>
            <a:ext cx="9363632" cy="5276797"/>
          </a:xfrm>
          <a:prstGeom prst="rect">
            <a:avLst/>
          </a:prstGeom>
        </p:spPr>
      </p:pic>
    </p:spTree>
    <p:extLst>
      <p:ext uri="{BB962C8B-B14F-4D97-AF65-F5344CB8AC3E}">
        <p14:creationId xmlns:p14="http://schemas.microsoft.com/office/powerpoint/2010/main" val="30840152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2037" y="387927"/>
            <a:ext cx="7467600" cy="769441"/>
          </a:xfrm>
          <a:prstGeom prst="rect">
            <a:avLst/>
          </a:prstGeom>
          <a:noFill/>
        </p:spPr>
        <p:txBody>
          <a:bodyPr wrap="square" rtlCol="0">
            <a:spAutoFit/>
          </a:bodyPr>
          <a:lstStyle/>
          <a:p>
            <a:pPr algn="ctr"/>
            <a:r>
              <a:rPr lang="en-US" sz="4400" dirty="0" err="1" smtClean="0">
                <a:latin typeface="NikoshBAN" panose="02000000000000000000" pitchFamily="2" charset="0"/>
                <a:cs typeface="NikoshBAN" panose="02000000000000000000" pitchFamily="2" charset="0"/>
              </a:rPr>
              <a:t>চলো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আমরা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একটি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গান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শুনি</a:t>
            </a:r>
            <a:r>
              <a:rPr lang="en-US" sz="4400" dirty="0" smtClean="0">
                <a:latin typeface="NikoshBAN" panose="02000000000000000000" pitchFamily="2" charset="0"/>
                <a:cs typeface="NikoshBAN" panose="02000000000000000000" pitchFamily="2" charset="0"/>
              </a:rPr>
              <a:t> </a:t>
            </a:r>
            <a:endParaRPr lang="en-GB" sz="4400" dirty="0">
              <a:latin typeface="NikoshBAN" panose="02000000000000000000" pitchFamily="2" charset="0"/>
              <a:cs typeface="NikoshBAN" panose="02000000000000000000" pitchFamily="2" charset="0"/>
            </a:endParaRPr>
          </a:p>
        </p:txBody>
      </p:sp>
      <p:sp>
        <p:nvSpPr>
          <p:cNvPr id="4" name="TextBox 3"/>
          <p:cNvSpPr txBox="1"/>
          <p:nvPr/>
        </p:nvSpPr>
        <p:spPr>
          <a:xfrm>
            <a:off x="3549650" y="3894421"/>
            <a:ext cx="7326168" cy="584775"/>
          </a:xfrm>
          <a:prstGeom prst="rect">
            <a:avLst/>
          </a:prstGeom>
          <a:noFill/>
        </p:spPr>
        <p:txBody>
          <a:bodyPr wrap="square" rtlCol="0">
            <a:spAutoFit/>
          </a:bodyPr>
          <a:lstStyle/>
          <a:p>
            <a:pPr marL="457200" indent="-457200">
              <a:buFont typeface="Wingdings" panose="05000000000000000000" pitchFamily="2" charset="2"/>
              <a:buChar char="v"/>
            </a:pPr>
            <a:r>
              <a:rPr lang="bn-IN" sz="3200" b="1" dirty="0" smtClean="0">
                <a:latin typeface="NikoshBAN" panose="02000000000000000000" pitchFamily="2" charset="0"/>
                <a:cs typeface="NikoshBAN" panose="02000000000000000000" pitchFamily="2" charset="0"/>
              </a:rPr>
              <a:t>তোমরা কি এর আগে কখনো এই গানটি শুনেছো </a:t>
            </a:r>
            <a:r>
              <a:rPr lang="bn-IN" sz="2800" b="1" dirty="0" smtClean="0">
                <a:latin typeface="NikoshBAN" panose="02000000000000000000" pitchFamily="2" charset="0"/>
                <a:cs typeface="NikoshBAN" panose="02000000000000000000" pitchFamily="2" charset="0"/>
              </a:rPr>
              <a:t>? </a:t>
            </a:r>
            <a:endParaRPr lang="en-GB" sz="2800" b="1" dirty="0">
              <a:latin typeface="NikoshBAN" panose="02000000000000000000" pitchFamily="2" charset="0"/>
              <a:cs typeface="NikoshBAN" panose="02000000000000000000" pitchFamily="2" charset="0"/>
            </a:endParaRPr>
          </a:p>
        </p:txBody>
      </p:sp>
      <p:sp>
        <p:nvSpPr>
          <p:cNvPr id="5" name="TextBox 4"/>
          <p:cNvSpPr txBox="1"/>
          <p:nvPr/>
        </p:nvSpPr>
        <p:spPr>
          <a:xfrm>
            <a:off x="3549650" y="4479196"/>
            <a:ext cx="6162385" cy="584775"/>
          </a:xfrm>
          <a:prstGeom prst="rect">
            <a:avLst/>
          </a:prstGeom>
          <a:noFill/>
        </p:spPr>
        <p:txBody>
          <a:bodyPr wrap="square" rtlCol="0">
            <a:spAutoFit/>
          </a:bodyPr>
          <a:lstStyle/>
          <a:p>
            <a:pPr marL="457200" indent="-457200">
              <a:buFont typeface="Wingdings" panose="05000000000000000000" pitchFamily="2" charset="2"/>
              <a:buChar char="v"/>
            </a:pPr>
            <a:r>
              <a:rPr lang="bn-IN" sz="3200" b="1" dirty="0" smtClean="0">
                <a:latin typeface="NikoshBAN" panose="02000000000000000000" pitchFamily="2" charset="0"/>
                <a:cs typeface="NikoshBAN" panose="02000000000000000000" pitchFamily="2" charset="0"/>
              </a:rPr>
              <a:t>কার রক্তে রাংগানো একুশে ফেব্রুয়ারি ?</a:t>
            </a:r>
            <a:endParaRPr lang="en-GB" sz="3200" b="1" dirty="0">
              <a:latin typeface="NikoshBAN" panose="02000000000000000000" pitchFamily="2" charset="0"/>
              <a:cs typeface="NikoshBAN" panose="02000000000000000000" pitchFamily="2" charset="0"/>
            </a:endParaRPr>
          </a:p>
        </p:txBody>
      </p:sp>
      <p:sp>
        <p:nvSpPr>
          <p:cNvPr id="6" name="TextBox 5"/>
          <p:cNvSpPr txBox="1"/>
          <p:nvPr/>
        </p:nvSpPr>
        <p:spPr>
          <a:xfrm>
            <a:off x="3549650" y="5022912"/>
            <a:ext cx="4738254" cy="584775"/>
          </a:xfrm>
          <a:prstGeom prst="rect">
            <a:avLst/>
          </a:prstGeom>
          <a:noFill/>
        </p:spPr>
        <p:txBody>
          <a:bodyPr wrap="square" rtlCol="0">
            <a:spAutoFit/>
          </a:bodyPr>
          <a:lstStyle/>
          <a:p>
            <a:pPr marL="457200" indent="-457200">
              <a:buFont typeface="Wingdings" panose="05000000000000000000" pitchFamily="2" charset="2"/>
              <a:buChar char="v"/>
            </a:pPr>
            <a:r>
              <a:rPr lang="bn-IN" sz="3200" b="1" dirty="0" smtClean="0">
                <a:latin typeface="NikoshBAN" panose="02000000000000000000" pitchFamily="2" charset="0"/>
                <a:cs typeface="NikoshBAN" panose="02000000000000000000" pitchFamily="2" charset="0"/>
              </a:rPr>
              <a:t>আমরা তাঁদের ভুলবো না কেন?</a:t>
            </a:r>
            <a:endParaRPr lang="en-GB" sz="3200" b="1" dirty="0">
              <a:latin typeface="NikoshBAN" panose="02000000000000000000" pitchFamily="2" charset="0"/>
              <a:cs typeface="NikoshBAN" panose="02000000000000000000" pitchFamily="2" charset="0"/>
            </a:endParaRPr>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233151544"/>
              </p:ext>
            </p:extLst>
          </p:nvPr>
        </p:nvGraphicFramePr>
        <p:xfrm>
          <a:off x="3702050" y="3208338"/>
          <a:ext cx="4787900" cy="438150"/>
        </p:xfrm>
        <a:graphic>
          <a:graphicData uri="http://schemas.openxmlformats.org/presentationml/2006/ole">
            <mc:AlternateContent xmlns:mc="http://schemas.openxmlformats.org/markup-compatibility/2006">
              <mc:Choice xmlns:v="urn:schemas-microsoft-com:vml" Requires="v">
                <p:oleObj spid="_x0000_s1030" name="Packager Shell Object" showAsIcon="1" r:id="rId4" imgW="4788360" imgH="437760" progId="Package">
                  <p:embed/>
                </p:oleObj>
              </mc:Choice>
              <mc:Fallback>
                <p:oleObj name="Packager Shell Object" showAsIcon="1" r:id="rId4" imgW="4788360" imgH="437760" progId="Package">
                  <p:embed/>
                  <p:pic>
                    <p:nvPicPr>
                      <p:cNvPr id="0" name=""/>
                      <p:cNvPicPr/>
                      <p:nvPr/>
                    </p:nvPicPr>
                    <p:blipFill>
                      <a:blip r:embed="rId5"/>
                      <a:stretch>
                        <a:fillRect/>
                      </a:stretch>
                    </p:blipFill>
                    <p:spPr>
                      <a:xfrm>
                        <a:off x="3702050" y="3208338"/>
                        <a:ext cx="4787900" cy="438150"/>
                      </a:xfrm>
                      <a:prstGeom prst="rect">
                        <a:avLst/>
                      </a:prstGeom>
                    </p:spPr>
                  </p:pic>
                </p:oleObj>
              </mc:Fallback>
            </mc:AlternateContent>
          </a:graphicData>
        </a:graphic>
      </p:graphicFrame>
    </p:spTree>
    <p:extLst>
      <p:ext uri="{BB962C8B-B14F-4D97-AF65-F5344CB8AC3E}">
        <p14:creationId xmlns:p14="http://schemas.microsoft.com/office/powerpoint/2010/main" val="2575242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1" nodeType="clickEffect">
                                  <p:stCondLst>
                                    <p:cond delay="0"/>
                                  </p:stCondLst>
                                  <p:childTnLst>
                                    <p:animEffect transition="out" filter="wipe(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336642" y="31506"/>
            <a:ext cx="3318164" cy="830997"/>
          </a:xfrm>
          <a:prstGeom prst="rect">
            <a:avLst/>
          </a:prstGeom>
          <a:noFill/>
        </p:spPr>
        <p:txBody>
          <a:bodyPr wrap="square" rtlCol="0">
            <a:spAutoFit/>
          </a:bodyPr>
          <a:lstStyle/>
          <a:p>
            <a:r>
              <a:rPr lang="bn-BD" sz="4800" b="1" dirty="0">
                <a:solidFill>
                  <a:srgbClr val="83017A"/>
                </a:solidFill>
                <a:effectLst>
                  <a:outerShdw blurRad="38100" dist="38100" dir="2700000" algn="tl">
                    <a:srgbClr val="000000">
                      <a:alpha val="43137"/>
                    </a:srgbClr>
                  </a:outerShdw>
                </a:effectLst>
                <a:latin typeface="NikoshBAN" pitchFamily="2" charset="0"/>
                <a:cs typeface="NikoshBAN" pitchFamily="2" charset="0"/>
              </a:rPr>
              <a:t>ছবিগুলো দেখ </a:t>
            </a:r>
            <a:r>
              <a:rPr lang="bn-BD" dirty="0" smtClean="0">
                <a:solidFill>
                  <a:srgbClr val="83017A"/>
                </a:solidFill>
              </a:rPr>
              <a:t> </a:t>
            </a:r>
            <a:endParaRPr lang="en-US" dirty="0">
              <a:solidFill>
                <a:srgbClr val="83017A"/>
              </a:solidFill>
            </a:endParaRPr>
          </a:p>
        </p:txBody>
      </p:sp>
      <p:sp>
        <p:nvSpPr>
          <p:cNvPr id="13" name="TextBox 12"/>
          <p:cNvSpPr txBox="1"/>
          <p:nvPr/>
        </p:nvSpPr>
        <p:spPr>
          <a:xfrm>
            <a:off x="4077084" y="5963864"/>
            <a:ext cx="4862518" cy="646331"/>
          </a:xfrm>
          <a:prstGeom prst="rect">
            <a:avLst/>
          </a:prstGeom>
          <a:noFill/>
        </p:spPr>
        <p:txBody>
          <a:bodyPr wrap="square" rtlCol="0">
            <a:spAutoFit/>
          </a:bodyPr>
          <a:lstStyle/>
          <a:p>
            <a:r>
              <a:rPr lang="bn-BD" sz="3600" b="1" dirty="0">
                <a:effectLst>
                  <a:outerShdw blurRad="38100" dist="38100" dir="2700000" algn="tl">
                    <a:srgbClr val="000000">
                      <a:alpha val="43137"/>
                    </a:srgbClr>
                  </a:outerShdw>
                </a:effectLst>
                <a:latin typeface="NikoshBAN" pitchFamily="2" charset="0"/>
                <a:cs typeface="NikoshBAN" pitchFamily="2" charset="0"/>
              </a:rPr>
              <a:t>রাষ্ট্রভাষার দাবীতে ছাত্র আন্দোলন </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6" name="TextBox 15"/>
          <p:cNvSpPr txBox="1"/>
          <p:nvPr/>
        </p:nvSpPr>
        <p:spPr>
          <a:xfrm>
            <a:off x="3911867" y="5934849"/>
            <a:ext cx="5500807" cy="707886"/>
          </a:xfrm>
          <a:prstGeom prst="rect">
            <a:avLst/>
          </a:prstGeom>
          <a:solidFill>
            <a:schemeClr val="bg1">
              <a:lumMod val="95000"/>
            </a:schemeClr>
          </a:solidFill>
        </p:spPr>
        <p:txBody>
          <a:bodyPr wrap="square" rtlCol="0">
            <a:spAutoFit/>
          </a:bodyPr>
          <a:lstStyle/>
          <a:p>
            <a:pPr algn="ctr"/>
            <a:r>
              <a:rPr lang="bn-BD" sz="4000" b="1" dirty="0">
                <a:effectLst>
                  <a:outerShdw blurRad="38100" dist="38100" dir="2700000" algn="tl">
                    <a:srgbClr val="000000">
                      <a:alpha val="43137"/>
                    </a:srgbClr>
                  </a:outerShdw>
                </a:effectLst>
                <a:latin typeface="NikoshBAN" pitchFamily="2" charset="0"/>
                <a:cs typeface="NikoshBAN" pitchFamily="2" charset="0"/>
              </a:rPr>
              <a:t>ভাষা শহিদ </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45030" y="788930"/>
            <a:ext cx="8158393" cy="4843615"/>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descr="260a417956c4773fc5a95003e060d470.jpg"/>
          <p:cNvPicPr>
            <a:picLocks noChangeAspect="1"/>
          </p:cNvPicPr>
          <p:nvPr/>
        </p:nvPicPr>
        <p:blipFill>
          <a:blip r:embed="rId4">
            <a:lum contrast="40000"/>
          </a:blip>
          <a:stretch>
            <a:fillRect/>
          </a:stretch>
        </p:blipFill>
        <p:spPr>
          <a:xfrm>
            <a:off x="2346537" y="805820"/>
            <a:ext cx="8158393" cy="4864258"/>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vasa.jpg"/>
          <p:cNvPicPr>
            <a:picLocks noChangeAspect="1"/>
          </p:cNvPicPr>
          <p:nvPr/>
        </p:nvPicPr>
        <p:blipFill>
          <a:blip r:embed="rId5">
            <a:duotone>
              <a:schemeClr val="accent3">
                <a:shade val="45000"/>
                <a:satMod val="135000"/>
              </a:schemeClr>
              <a:prstClr val="white"/>
            </a:duotone>
          </a:blip>
          <a:stretch>
            <a:fillRect/>
          </a:stretch>
        </p:blipFill>
        <p:spPr>
          <a:xfrm>
            <a:off x="2245032" y="670292"/>
            <a:ext cx="8568911" cy="4947746"/>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Shaheed_Minar.JPG"/>
          <p:cNvPicPr>
            <a:picLocks noChangeAspect="1"/>
          </p:cNvPicPr>
          <p:nvPr/>
        </p:nvPicPr>
        <p:blipFill>
          <a:blip r:embed="rId6" cstate="email">
            <a:lum bright="20000" contrast="55000"/>
            <a:extLst>
              <a:ext uri="{28A0092B-C50C-407E-A947-70E740481C1C}">
                <a14:useLocalDpi xmlns:a14="http://schemas.microsoft.com/office/drawing/2010/main"/>
              </a:ext>
            </a:extLst>
          </a:blip>
          <a:stretch>
            <a:fillRect/>
          </a:stretch>
        </p:blipFill>
        <p:spPr>
          <a:xfrm>
            <a:off x="2269181" y="751397"/>
            <a:ext cx="8478321" cy="4761343"/>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p:cNvSpPr txBox="1"/>
          <p:nvPr/>
        </p:nvSpPr>
        <p:spPr>
          <a:xfrm>
            <a:off x="3911867" y="5963864"/>
            <a:ext cx="5027735" cy="707886"/>
          </a:xfrm>
          <a:prstGeom prst="rect">
            <a:avLst/>
          </a:prstGeom>
          <a:solidFill>
            <a:schemeClr val="bg1">
              <a:lumMod val="95000"/>
            </a:schemeClr>
          </a:solidFill>
        </p:spPr>
        <p:txBody>
          <a:bodyPr wrap="square" rtlCol="0">
            <a:spAutoFit/>
          </a:bodyPr>
          <a:lstStyle/>
          <a:p>
            <a:r>
              <a:rPr lang="bn-BD" sz="4000" b="1" dirty="0">
                <a:effectLst>
                  <a:outerShdw blurRad="38100" dist="38100" dir="2700000" algn="tl">
                    <a:srgbClr val="000000">
                      <a:alpha val="43137"/>
                    </a:srgbClr>
                  </a:outerShdw>
                </a:effectLst>
                <a:latin typeface="NikoshBAN" pitchFamily="2" charset="0"/>
                <a:cs typeface="NikoshBAN" pitchFamily="2" charset="0"/>
              </a:rPr>
              <a:t>   </a:t>
            </a:r>
            <a:r>
              <a:rPr lang="bn-BD" sz="3200" b="1" dirty="0">
                <a:effectLst>
                  <a:outerShdw blurRad="38100" dist="38100" dir="2700000" algn="tl">
                    <a:srgbClr val="000000">
                      <a:alpha val="43137"/>
                    </a:srgbClr>
                  </a:outerShdw>
                </a:effectLst>
                <a:latin typeface="NikoshBAN" pitchFamily="2" charset="0"/>
                <a:cs typeface="NikoshBAN" pitchFamily="2" charset="0"/>
              </a:rPr>
              <a:t>একুশের ঐতিহাসিক গান </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
          <p:cNvSpPr txBox="1"/>
          <p:nvPr/>
        </p:nvSpPr>
        <p:spPr>
          <a:xfrm>
            <a:off x="4336641" y="5963864"/>
            <a:ext cx="4343400" cy="584775"/>
          </a:xfrm>
          <a:prstGeom prst="rect">
            <a:avLst/>
          </a:prstGeom>
          <a:solidFill>
            <a:schemeClr val="bg1">
              <a:lumMod val="95000"/>
            </a:schemeClr>
          </a:solidFill>
        </p:spPr>
        <p:txBody>
          <a:bodyPr wrap="square" rtlCol="0">
            <a:spAutoFit/>
          </a:bodyPr>
          <a:lstStyle/>
          <a:p>
            <a:r>
              <a:rPr lang="en-US" sz="3200" b="1" dirty="0" err="1" smtClean="0">
                <a:latin typeface="NikoshBAN" panose="02000000000000000000" pitchFamily="2" charset="0"/>
                <a:cs typeface="NikoshBAN" panose="02000000000000000000" pitchFamily="2" charset="0"/>
              </a:rPr>
              <a:t>শহীদদের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শ্রদ্ধা</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নিবেদন</a:t>
            </a:r>
            <a:r>
              <a:rPr lang="en-US" sz="3200" b="1" dirty="0" smtClean="0">
                <a:latin typeface="NikoshBAN" panose="02000000000000000000" pitchFamily="2" charset="0"/>
                <a:cs typeface="NikoshBAN" panose="02000000000000000000" pitchFamily="2" charset="0"/>
              </a:rPr>
              <a:t> </a:t>
            </a:r>
            <a:endParaRPr lang="en-GB"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87363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53"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5"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72691" y="1940700"/>
            <a:ext cx="6653645" cy="41141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673185" y="360219"/>
            <a:ext cx="5818909" cy="1323439"/>
          </a:xfrm>
          <a:prstGeom prst="rect">
            <a:avLst/>
          </a:prstGeom>
          <a:noFill/>
        </p:spPr>
        <p:txBody>
          <a:bodyPr wrap="square" rtlCol="0">
            <a:spAutoFit/>
          </a:bodyPr>
          <a:lstStyle/>
          <a:p>
            <a:pPr algn="ctr"/>
            <a:r>
              <a:rPr lang="en-US" sz="4000" dirty="0" err="1" smtClean="0">
                <a:solidFill>
                  <a:srgbClr val="002060"/>
                </a:solidFill>
                <a:latin typeface="NikoshBAN" panose="02000000000000000000" pitchFamily="2" charset="0"/>
                <a:cs typeface="NikoshBAN" panose="02000000000000000000" pitchFamily="2" charset="0"/>
              </a:rPr>
              <a:t>কবিতা</a:t>
            </a:r>
            <a:r>
              <a:rPr lang="en-US" sz="4000" dirty="0" smtClean="0">
                <a:solidFill>
                  <a:srgbClr val="002060"/>
                </a:solidFill>
                <a:latin typeface="NikoshBAN" panose="02000000000000000000" pitchFamily="2" charset="0"/>
                <a:cs typeface="NikoshBAN" panose="02000000000000000000" pitchFamily="2" charset="0"/>
              </a:rPr>
              <a:t> “</a:t>
            </a:r>
            <a:r>
              <a:rPr lang="bn-IN" sz="4000" dirty="0" smtClean="0">
                <a:solidFill>
                  <a:srgbClr val="002060"/>
                </a:solidFill>
                <a:latin typeface="NikoshBAN" panose="02000000000000000000" pitchFamily="2" charset="0"/>
                <a:cs typeface="NikoshBAN" panose="02000000000000000000" pitchFamily="2" charset="0"/>
              </a:rPr>
              <a:t>ফেব্রুয়ারির গান</a:t>
            </a:r>
            <a:r>
              <a:rPr lang="en-US" sz="4000" dirty="0" smtClean="0">
                <a:solidFill>
                  <a:srgbClr val="002060"/>
                </a:solidFill>
                <a:latin typeface="NikoshBAN" panose="02000000000000000000" pitchFamily="2" charset="0"/>
                <a:cs typeface="NikoshBAN" panose="02000000000000000000" pitchFamily="2" charset="0"/>
              </a:rPr>
              <a:t>”</a:t>
            </a:r>
            <a:r>
              <a:rPr lang="bn-IN" sz="4000" dirty="0" smtClean="0">
                <a:solidFill>
                  <a:srgbClr val="002060"/>
                </a:solidFill>
                <a:latin typeface="NikoshBAN" panose="02000000000000000000" pitchFamily="2" charset="0"/>
                <a:cs typeface="NikoshBAN" panose="02000000000000000000" pitchFamily="2" charset="0"/>
              </a:rPr>
              <a:t> </a:t>
            </a:r>
          </a:p>
          <a:p>
            <a:pPr algn="ctr"/>
            <a:r>
              <a:rPr lang="en-US" sz="4000" dirty="0" err="1" smtClean="0">
                <a:solidFill>
                  <a:srgbClr val="7030A0"/>
                </a:solidFill>
                <a:latin typeface="NikoshBAN" panose="02000000000000000000" pitchFamily="2" charset="0"/>
                <a:cs typeface="NikoshBAN" panose="02000000000000000000" pitchFamily="2" charset="0"/>
              </a:rPr>
              <a:t>কবি</a:t>
            </a:r>
            <a:r>
              <a:rPr lang="en-US" sz="4000" dirty="0" smtClean="0">
                <a:solidFill>
                  <a:srgbClr val="7030A0"/>
                </a:solidFill>
                <a:latin typeface="NikoshBAN" panose="02000000000000000000" pitchFamily="2" charset="0"/>
                <a:cs typeface="NikoshBAN" panose="02000000000000000000" pitchFamily="2" charset="0"/>
              </a:rPr>
              <a:t> “</a:t>
            </a:r>
            <a:r>
              <a:rPr lang="bn-IN" sz="4000" dirty="0" smtClean="0">
                <a:solidFill>
                  <a:srgbClr val="7030A0"/>
                </a:solidFill>
                <a:latin typeface="NikoshBAN" panose="02000000000000000000" pitchFamily="2" charset="0"/>
                <a:cs typeface="NikoshBAN" panose="02000000000000000000" pitchFamily="2" charset="0"/>
              </a:rPr>
              <a:t>লু</a:t>
            </a:r>
            <a:r>
              <a:rPr lang="en-US" sz="4000" dirty="0">
                <a:solidFill>
                  <a:srgbClr val="7030A0"/>
                </a:solidFill>
                <a:latin typeface="NikoshBAN" panose="02000000000000000000" pitchFamily="2" charset="0"/>
                <a:cs typeface="NikoshBAN" panose="02000000000000000000" pitchFamily="2" charset="0"/>
              </a:rPr>
              <a:t>ৎ</a:t>
            </a:r>
            <a:r>
              <a:rPr lang="bn-IN" sz="4000" dirty="0" smtClean="0">
                <a:solidFill>
                  <a:srgbClr val="7030A0"/>
                </a:solidFill>
                <a:latin typeface="NikoshBAN" panose="02000000000000000000" pitchFamily="2" charset="0"/>
                <a:cs typeface="NikoshBAN" panose="02000000000000000000" pitchFamily="2" charset="0"/>
              </a:rPr>
              <a:t>ফর রহমান রিটন</a:t>
            </a:r>
            <a:r>
              <a:rPr lang="en-US" sz="4000" dirty="0" smtClean="0">
                <a:solidFill>
                  <a:srgbClr val="7030A0"/>
                </a:solidFill>
                <a:latin typeface="NikoshBAN" panose="02000000000000000000" pitchFamily="2" charset="0"/>
                <a:cs typeface="NikoshBAN" panose="02000000000000000000" pitchFamily="2" charset="0"/>
              </a:rPr>
              <a:t>”</a:t>
            </a:r>
            <a:endParaRPr lang="en-GB" sz="40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4902459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2" name="Group 11"/>
          <p:cNvGrpSpPr/>
          <p:nvPr/>
        </p:nvGrpSpPr>
        <p:grpSpPr>
          <a:xfrm>
            <a:off x="385560" y="976744"/>
            <a:ext cx="10462549" cy="4813815"/>
            <a:chOff x="357851" y="630381"/>
            <a:chExt cx="10462549" cy="4813815"/>
          </a:xfrm>
        </p:grpSpPr>
        <p:sp>
          <p:nvSpPr>
            <p:cNvPr id="2" name="Rectangle 1"/>
            <p:cNvSpPr/>
            <p:nvPr/>
          </p:nvSpPr>
          <p:spPr>
            <a:xfrm>
              <a:off x="1087305" y="630381"/>
              <a:ext cx="893891" cy="4813815"/>
            </a:xfrm>
            <a:prstGeom prst="rect">
              <a:avLst/>
            </a:prstGeom>
            <a:gradFill>
              <a:gsLst>
                <a:gs pos="79000">
                  <a:srgbClr val="002060"/>
                </a:gs>
                <a:gs pos="23000">
                  <a:srgbClr val="002060"/>
                </a:gs>
                <a:gs pos="5000">
                  <a:srgbClr val="C00000"/>
                </a:gs>
                <a:gs pos="100000">
                  <a:srgbClr val="C00000"/>
                </a:gs>
              </a:gsLst>
              <a:lin ang="5400000" scaled="1"/>
            </a:gradFill>
            <a:effectLst>
              <a:outerShdw blurRad="50800" dist="50800" dir="5400000" algn="ctr" rotWithShape="0">
                <a:schemeClr val="bg2">
                  <a:lumMod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1981197" y="630382"/>
              <a:ext cx="8839203" cy="481072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357851" y="1755463"/>
              <a:ext cx="2296527" cy="2049140"/>
            </a:xfrm>
            <a:prstGeom prst="ellipse">
              <a:avLst/>
            </a:prstGeom>
            <a:pattFill prst="pct40">
              <a:fgClr>
                <a:srgbClr val="C00000"/>
              </a:fgClr>
              <a:bgClr>
                <a:schemeClr val="bg1"/>
              </a:bgClr>
            </a:pattFill>
            <a:ln w="1936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886116" y="1466802"/>
              <a:ext cx="7356920" cy="3539430"/>
            </a:xfrm>
            <a:prstGeom prst="rect">
              <a:avLst/>
            </a:prstGeom>
            <a:noFill/>
          </p:spPr>
          <p:txBody>
            <a:bodyPr wrap="square" rtlCol="0">
              <a:spAutoFit/>
            </a:bodyPr>
            <a:lstStyle/>
            <a:p>
              <a:r>
                <a:rPr lang="en-US" sz="3200" dirty="0" smtClean="0">
                  <a:latin typeface="NikoshBAN" panose="02000000000000000000" pitchFamily="2" charset="0"/>
                  <a:cs typeface="NikoshBAN" panose="02000000000000000000" pitchFamily="2" charset="0"/>
                </a:rPr>
                <a:t>২.১.2 </a:t>
              </a:r>
              <a:r>
                <a:rPr lang="en-US" sz="3200" dirty="0" err="1" smtClean="0">
                  <a:latin typeface="NikoshBAN" panose="02000000000000000000" pitchFamily="2" charset="0"/>
                  <a:cs typeface="NikoshBAN" panose="02000000000000000000" pitchFamily="2" charset="0"/>
                </a:rPr>
                <a:t>কবিতা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মূলভাব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বুঝতে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 ;</a:t>
              </a:r>
            </a:p>
            <a:p>
              <a:r>
                <a:rPr lang="en-US" sz="3200" dirty="0" smtClean="0">
                  <a:latin typeface="NikoshBAN" panose="02000000000000000000" pitchFamily="2" charset="0"/>
                  <a:cs typeface="NikoshBAN" panose="02000000000000000000" pitchFamily="2" charset="0"/>
                </a:rPr>
                <a:t>২.১.১ </a:t>
              </a:r>
              <a:r>
                <a:rPr lang="en-US" sz="3200" dirty="0" err="1" smtClean="0">
                  <a:latin typeface="NikoshBAN" panose="02000000000000000000" pitchFamily="2" charset="0"/>
                  <a:cs typeface="NikoshBAN" panose="02000000000000000000" pitchFamily="2" charset="0"/>
                </a:rPr>
                <a:t>প্রমিত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উচ্চারণে</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ছন্দ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বজায়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রেখে</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কবিতা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আবৃত্তি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 ;</a:t>
              </a:r>
            </a:p>
            <a:p>
              <a:r>
                <a:rPr lang="en-US" sz="3200" dirty="0" smtClean="0">
                  <a:latin typeface="NikoshBAN" panose="02000000000000000000" pitchFamily="2" charset="0"/>
                  <a:cs typeface="NikoshBAN" panose="02000000000000000000" pitchFamily="2" charset="0"/>
                </a:rPr>
                <a:t>১.৩.১ </a:t>
              </a:r>
              <a:r>
                <a:rPr lang="en-US" sz="3200" dirty="0" err="1" smtClean="0">
                  <a:latin typeface="NikoshBAN" panose="02000000000000000000" pitchFamily="2" charset="0"/>
                  <a:cs typeface="NikoshBAN" panose="02000000000000000000" pitchFamily="2" charset="0"/>
                </a:rPr>
                <a:t>পাঠে</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ব্যবহৃত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যুক্তব্যঞ্জন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সম্বলিত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শব্দ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শুদ্ধ</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উচ্চারণে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পড়তে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 ;</a:t>
              </a:r>
            </a:p>
            <a:p>
              <a:r>
                <a:rPr lang="en-US" sz="3200" dirty="0" smtClean="0">
                  <a:latin typeface="NikoshBAN" panose="02000000000000000000" pitchFamily="2" charset="0"/>
                  <a:cs typeface="NikoshBAN" panose="02000000000000000000" pitchFamily="2" charset="0"/>
                </a:rPr>
                <a:t>১.৫.১ </a:t>
              </a:r>
              <a:r>
                <a:rPr lang="en-US" sz="3200" dirty="0" err="1" smtClean="0">
                  <a:latin typeface="NikoshBAN" panose="02000000000000000000" pitchFamily="2" charset="0"/>
                  <a:cs typeface="NikoshBAN" panose="02000000000000000000" pitchFamily="2" charset="0"/>
                </a:rPr>
                <a:t>পাঠে</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ব্যবহৃত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শব্দ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নতুন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নতুন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লিখতে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 ;</a:t>
              </a:r>
            </a:p>
          </p:txBody>
        </p:sp>
        <p:sp>
          <p:nvSpPr>
            <p:cNvPr id="11" name="TextBox 10"/>
            <p:cNvSpPr txBox="1"/>
            <p:nvPr/>
          </p:nvSpPr>
          <p:spPr>
            <a:xfrm>
              <a:off x="2946061" y="645763"/>
              <a:ext cx="7296975" cy="646331"/>
            </a:xfrm>
            <a:prstGeom prst="rect">
              <a:avLst/>
            </a:prstGeom>
            <a:noFill/>
          </p:spPr>
          <p:txBody>
            <a:bodyPr wrap="square" rtlCol="0">
              <a:spAutoFit/>
            </a:bodyPr>
            <a:lstStyle/>
            <a:p>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পাঠশেষে শিক্ষার্থীরা --------</a:t>
              </a:r>
              <a:endParaRPr lang="en-GB"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Notched Right Arrow 4"/>
            <p:cNvSpPr/>
            <p:nvPr/>
          </p:nvSpPr>
          <p:spPr>
            <a:xfrm rot="16200000">
              <a:off x="366290" y="2746975"/>
              <a:ext cx="2307787" cy="1577138"/>
            </a:xfrm>
            <a:prstGeom prst="notchedRightArrow">
              <a:avLst/>
            </a:prstGeom>
            <a:gradFill>
              <a:gsLst>
                <a:gs pos="24000">
                  <a:srgbClr val="83017A"/>
                </a:gs>
                <a:gs pos="50000">
                  <a:schemeClr val="accent1">
                    <a:lumMod val="40000"/>
                    <a:lumOff val="60000"/>
                  </a:schemeClr>
                </a:gs>
                <a:gs pos="71000">
                  <a:srgbClr val="7030A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04797" y="1919807"/>
              <a:ext cx="1974499" cy="1692316"/>
            </a:xfrm>
            <a:prstGeom prst="ellipse">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accent2">
                      <a:lumMod val="50000"/>
                    </a:schemeClr>
                  </a:solidFill>
                  <a:latin typeface="NikoshBAN" panose="02000000000000000000" pitchFamily="2" charset="0"/>
                  <a:cs typeface="NikoshBAN" panose="02000000000000000000" pitchFamily="2" charset="0"/>
                </a:rPr>
                <a:t>শিখনফল</a:t>
              </a:r>
              <a:endParaRPr lang="en-GB" sz="3200" dirty="0">
                <a:solidFill>
                  <a:schemeClr val="accent2">
                    <a:lumMod val="50000"/>
                  </a:schemeClr>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09471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220632" y="1234701"/>
            <a:ext cx="1911924" cy="1981200"/>
          </a:xfrm>
          <a:prstGeom prst="roundRect">
            <a:avLst/>
          </a:prstGeom>
          <a:blipFill dpi="0" rotWithShape="1">
            <a:blip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9685599" y="1207987"/>
            <a:ext cx="1939637" cy="2078181"/>
          </a:xfrm>
          <a:prstGeom prst="roundRect">
            <a:avLst/>
          </a:prstGeom>
          <a:solidFill>
            <a:schemeClr val="bg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n w="0"/>
                <a:solidFill>
                  <a:srgbClr val="30022B"/>
                </a:solidFill>
                <a:latin typeface="NikoshBAN" panose="02000000000000000000" pitchFamily="2" charset="0"/>
                <a:cs typeface="NikoshBAN" panose="02000000000000000000" pitchFamily="2" charset="0"/>
              </a:rPr>
              <a:t>জন্মঃ</a:t>
            </a:r>
          </a:p>
          <a:p>
            <a:pPr algn="ctr"/>
            <a:endParaRPr lang="bn-IN" sz="2800" b="1" dirty="0">
              <a:ln w="0"/>
              <a:solidFill>
                <a:schemeClr val="tx1"/>
              </a:solidFill>
              <a:latin typeface="NikoshBAN" panose="02000000000000000000" pitchFamily="2" charset="0"/>
              <a:cs typeface="NikoshBAN" panose="02000000000000000000" pitchFamily="2" charset="0"/>
            </a:endParaRPr>
          </a:p>
          <a:p>
            <a:pPr algn="ctr"/>
            <a:endParaRPr lang="bn-IN" sz="2800" b="1" dirty="0" smtClean="0">
              <a:ln w="0"/>
              <a:solidFill>
                <a:schemeClr val="tx1"/>
              </a:solidFill>
              <a:latin typeface="NikoshBAN" panose="02000000000000000000" pitchFamily="2" charset="0"/>
              <a:cs typeface="NikoshBAN" panose="02000000000000000000" pitchFamily="2" charset="0"/>
            </a:endParaRPr>
          </a:p>
          <a:p>
            <a:pPr algn="ctr"/>
            <a:endParaRPr lang="en-GB" sz="2800" b="1" dirty="0">
              <a:ln w="0"/>
              <a:solidFill>
                <a:schemeClr val="tx1"/>
              </a:solidFill>
              <a:latin typeface="NikoshBAN" panose="02000000000000000000" pitchFamily="2" charset="0"/>
              <a:cs typeface="NikoshBAN" panose="02000000000000000000" pitchFamily="2" charset="0"/>
            </a:endParaRPr>
          </a:p>
        </p:txBody>
      </p:sp>
      <p:sp>
        <p:nvSpPr>
          <p:cNvPr id="5" name="Rounded Rectangle 4"/>
          <p:cNvSpPr/>
          <p:nvPr/>
        </p:nvSpPr>
        <p:spPr>
          <a:xfrm>
            <a:off x="7117770" y="3900292"/>
            <a:ext cx="2355274" cy="2666763"/>
          </a:xfrm>
          <a:prstGeom prst="round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rgbClr val="30022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উল্লেখযোগ্য গ্রন্থঃ</a:t>
            </a:r>
          </a:p>
          <a:p>
            <a:pPr algn="ctr"/>
            <a:endParaRPr lang="bn-IN" sz="2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bn-IN" sz="2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bn-IN" dirty="0"/>
          </a:p>
          <a:p>
            <a:pPr algn="ctr"/>
            <a:endParaRPr lang="bn-IN" dirty="0" smtClean="0"/>
          </a:p>
          <a:p>
            <a:pPr algn="ctr"/>
            <a:endParaRPr lang="bn-IN" dirty="0"/>
          </a:p>
          <a:p>
            <a:pPr algn="ctr"/>
            <a:endParaRPr lang="en-GB" dirty="0"/>
          </a:p>
        </p:txBody>
      </p:sp>
      <p:sp>
        <p:nvSpPr>
          <p:cNvPr id="6" name="Rounded Rectangle 5"/>
          <p:cNvSpPr/>
          <p:nvPr/>
        </p:nvSpPr>
        <p:spPr>
          <a:xfrm>
            <a:off x="4681780" y="1288239"/>
            <a:ext cx="1939637" cy="2078181"/>
          </a:xfrm>
          <a:prstGeom prst="roundRect">
            <a:avLst/>
          </a:prstGeom>
          <a:solidFill>
            <a:schemeClr val="bg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2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bn-IN" sz="2800" b="1" dirty="0">
              <a:solidFill>
                <a:schemeClr val="tx1"/>
              </a:solidFill>
              <a:latin typeface="NikoshBAN" panose="02000000000000000000" pitchFamily="2" charset="0"/>
              <a:cs typeface="NikoshBAN" panose="02000000000000000000" pitchFamily="2" charset="0"/>
            </a:endParaRPr>
          </a:p>
          <a:p>
            <a:pPr algn="ctr"/>
            <a:endParaRPr lang="bn-IN" sz="2800" b="1" dirty="0" smtClean="0">
              <a:solidFill>
                <a:schemeClr val="tx1"/>
              </a:solidFill>
              <a:latin typeface="NikoshBAN" panose="02000000000000000000" pitchFamily="2" charset="0"/>
              <a:cs typeface="NikoshBAN" panose="02000000000000000000" pitchFamily="2" charset="0"/>
            </a:endParaRPr>
          </a:p>
          <a:p>
            <a:pPr algn="ctr"/>
            <a:r>
              <a:rPr lang="bn-IN" sz="2800" b="1" dirty="0" smtClean="0">
                <a:solidFill>
                  <a:srgbClr val="30022B"/>
                </a:solidFill>
                <a:latin typeface="NikoshBAN" panose="02000000000000000000" pitchFamily="2" charset="0"/>
                <a:cs typeface="NikoshBAN" panose="02000000000000000000" pitchFamily="2" charset="0"/>
              </a:rPr>
              <a:t>পুরস্কারঃ</a:t>
            </a:r>
          </a:p>
          <a:p>
            <a:pPr algn="ctr"/>
            <a:endParaRPr lang="bn-IN" sz="2800" b="1" dirty="0">
              <a:solidFill>
                <a:schemeClr val="tx1"/>
              </a:solidFill>
              <a:latin typeface="NikoshBAN" panose="02000000000000000000" pitchFamily="2" charset="0"/>
              <a:cs typeface="NikoshBAN" panose="02000000000000000000" pitchFamily="2" charset="0"/>
            </a:endParaRPr>
          </a:p>
          <a:p>
            <a:pPr algn="ctr"/>
            <a:endParaRPr lang="bn-IN" sz="2800" b="1" dirty="0" smtClean="0">
              <a:solidFill>
                <a:schemeClr val="tx1"/>
              </a:solidFill>
              <a:latin typeface="NikoshBAN" panose="02000000000000000000" pitchFamily="2" charset="0"/>
              <a:cs typeface="NikoshBAN" panose="02000000000000000000" pitchFamily="2" charset="0"/>
            </a:endParaRPr>
          </a:p>
          <a:p>
            <a:pPr algn="ctr"/>
            <a:endParaRPr lang="bn-IN" sz="2800" b="1" dirty="0">
              <a:solidFill>
                <a:schemeClr val="tx1"/>
              </a:solidFill>
              <a:latin typeface="NikoshBAN" panose="02000000000000000000" pitchFamily="2" charset="0"/>
              <a:cs typeface="NikoshBAN" panose="02000000000000000000" pitchFamily="2" charset="0"/>
            </a:endParaRPr>
          </a:p>
          <a:p>
            <a:pPr algn="ctr"/>
            <a:endParaRPr lang="bn-IN" sz="2800" b="1" dirty="0" smtClean="0">
              <a:solidFill>
                <a:schemeClr val="tx1"/>
              </a:solidFill>
              <a:latin typeface="NikoshBAN" panose="02000000000000000000" pitchFamily="2" charset="0"/>
              <a:cs typeface="NikoshBAN" panose="02000000000000000000" pitchFamily="2" charset="0"/>
            </a:endParaRPr>
          </a:p>
          <a:p>
            <a:pPr algn="ctr"/>
            <a:endParaRPr lang="bn-IN" sz="2800" b="1" dirty="0">
              <a:solidFill>
                <a:schemeClr val="tx1"/>
              </a:solidFill>
              <a:latin typeface="NikoshBAN" panose="02000000000000000000" pitchFamily="2" charset="0"/>
              <a:cs typeface="NikoshBAN" panose="02000000000000000000" pitchFamily="2" charset="0"/>
            </a:endParaRPr>
          </a:p>
          <a:p>
            <a:pPr algn="ctr"/>
            <a:endParaRPr lang="en-GB" sz="2800" b="1" dirty="0">
              <a:solidFill>
                <a:schemeClr val="tx1"/>
              </a:solidFill>
              <a:latin typeface="NikoshBAN" panose="02000000000000000000" pitchFamily="2" charset="0"/>
              <a:cs typeface="NikoshBAN" panose="02000000000000000000" pitchFamily="2" charset="0"/>
            </a:endParaRPr>
          </a:p>
        </p:txBody>
      </p:sp>
      <p:sp>
        <p:nvSpPr>
          <p:cNvPr id="7" name="TextBox 6"/>
          <p:cNvSpPr txBox="1"/>
          <p:nvPr/>
        </p:nvSpPr>
        <p:spPr>
          <a:xfrm>
            <a:off x="7174460" y="3275790"/>
            <a:ext cx="2511139" cy="523220"/>
          </a:xfrm>
          <a:prstGeom prst="rect">
            <a:avLst/>
          </a:prstGeom>
          <a:noFill/>
        </p:spPr>
        <p:txBody>
          <a:bodyPr wrap="square" rtlCol="0">
            <a:spAutoFit/>
          </a:bodyPr>
          <a:lstStyle/>
          <a:p>
            <a:r>
              <a:rPr lang="bn-IN" sz="2800" dirty="0" smtClean="0">
                <a:solidFill>
                  <a:srgbClr val="83017A"/>
                </a:solidFill>
                <a:latin typeface="NikoshBAN" panose="02000000000000000000" pitchFamily="2" charset="0"/>
                <a:cs typeface="NikoshBAN" panose="02000000000000000000" pitchFamily="2" charset="0"/>
              </a:rPr>
              <a:t>লু</a:t>
            </a:r>
            <a:r>
              <a:rPr lang="en-US" sz="2800" dirty="0">
                <a:solidFill>
                  <a:srgbClr val="83017A"/>
                </a:solidFill>
                <a:latin typeface="NikoshBAN" panose="02000000000000000000" pitchFamily="2" charset="0"/>
                <a:cs typeface="NikoshBAN" panose="02000000000000000000" pitchFamily="2" charset="0"/>
              </a:rPr>
              <a:t>ৎ</a:t>
            </a:r>
            <a:r>
              <a:rPr lang="bn-IN" sz="2800" dirty="0" smtClean="0">
                <a:solidFill>
                  <a:srgbClr val="83017A"/>
                </a:solidFill>
                <a:latin typeface="NikoshBAN" panose="02000000000000000000" pitchFamily="2" charset="0"/>
                <a:cs typeface="NikoshBAN" panose="02000000000000000000" pitchFamily="2" charset="0"/>
              </a:rPr>
              <a:t>ফর রহমান রিটন </a:t>
            </a:r>
            <a:endParaRPr lang="en-GB" sz="2800" dirty="0">
              <a:solidFill>
                <a:srgbClr val="83017A"/>
              </a:solidFill>
              <a:latin typeface="NikoshBAN" panose="02000000000000000000" pitchFamily="2" charset="0"/>
              <a:cs typeface="NikoshBAN" panose="02000000000000000000" pitchFamily="2" charset="0"/>
            </a:endParaRPr>
          </a:p>
        </p:txBody>
      </p:sp>
      <p:sp>
        <p:nvSpPr>
          <p:cNvPr id="8" name="TextBox 7"/>
          <p:cNvSpPr txBox="1"/>
          <p:nvPr/>
        </p:nvSpPr>
        <p:spPr>
          <a:xfrm>
            <a:off x="914401" y="452642"/>
            <a:ext cx="2556163" cy="707886"/>
          </a:xfrm>
          <a:prstGeom prst="rect">
            <a:avLst/>
          </a:prstGeom>
          <a:noFill/>
        </p:spPr>
        <p:txBody>
          <a:bodyPr wrap="square" rtlCol="0">
            <a:spAutoFit/>
          </a:bodyPr>
          <a:lstStyle/>
          <a:p>
            <a:r>
              <a:rPr lang="bn-IN" sz="4000" dirty="0" smtClean="0">
                <a:solidFill>
                  <a:srgbClr val="6600FF"/>
                </a:solidFill>
                <a:latin typeface="NikoshBAN" panose="02000000000000000000" pitchFamily="2" charset="0"/>
                <a:cs typeface="NikoshBAN" panose="02000000000000000000" pitchFamily="2" charset="0"/>
              </a:rPr>
              <a:t>কবি পরিচিতি </a:t>
            </a:r>
            <a:endParaRPr lang="en-GB" sz="4000" dirty="0">
              <a:solidFill>
                <a:srgbClr val="6600FF"/>
              </a:solidFill>
              <a:latin typeface="NikoshBAN" panose="02000000000000000000" pitchFamily="2" charset="0"/>
              <a:cs typeface="NikoshBAN" panose="02000000000000000000" pitchFamily="2" charset="0"/>
            </a:endParaRPr>
          </a:p>
        </p:txBody>
      </p:sp>
      <p:sp>
        <p:nvSpPr>
          <p:cNvPr id="9" name="Rounded Rectangle 8"/>
          <p:cNvSpPr/>
          <p:nvPr/>
        </p:nvSpPr>
        <p:spPr>
          <a:xfrm>
            <a:off x="1073719" y="1164434"/>
            <a:ext cx="1686796" cy="2121734"/>
          </a:xfrm>
          <a:prstGeom prst="roundRect">
            <a:avLst/>
          </a:prstGeom>
          <a:blipFill dpi="0" rotWithShape="1">
            <a:blip r:embed="rId4"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03118" y="3442856"/>
            <a:ext cx="2978727" cy="584775"/>
          </a:xfrm>
          <a:prstGeom prst="rect">
            <a:avLst/>
          </a:prstGeom>
          <a:noFill/>
        </p:spPr>
        <p:txBody>
          <a:bodyPr wrap="square" rtlCol="0">
            <a:spAutoFit/>
          </a:bodyPr>
          <a:lstStyle/>
          <a:p>
            <a:r>
              <a:rPr lang="bn-IN" sz="3200" dirty="0" smtClean="0">
                <a:solidFill>
                  <a:srgbClr val="6600FF"/>
                </a:solidFill>
                <a:latin typeface="NikoshBAN" panose="02000000000000000000" pitchFamily="2" charset="0"/>
                <a:cs typeface="NikoshBAN" panose="02000000000000000000" pitchFamily="2" charset="0"/>
              </a:rPr>
              <a:t>লু</a:t>
            </a:r>
            <a:r>
              <a:rPr lang="en-US" sz="3200" dirty="0">
                <a:solidFill>
                  <a:srgbClr val="6600FF"/>
                </a:solidFill>
                <a:latin typeface="NikoshBAN" panose="02000000000000000000" pitchFamily="2" charset="0"/>
                <a:cs typeface="NikoshBAN" panose="02000000000000000000" pitchFamily="2" charset="0"/>
              </a:rPr>
              <a:t>ৎ</a:t>
            </a:r>
            <a:r>
              <a:rPr lang="bn-IN" sz="3200" dirty="0" smtClean="0">
                <a:solidFill>
                  <a:srgbClr val="6600FF"/>
                </a:solidFill>
                <a:latin typeface="NikoshBAN" panose="02000000000000000000" pitchFamily="2" charset="0"/>
                <a:cs typeface="NikoshBAN" panose="02000000000000000000" pitchFamily="2" charset="0"/>
              </a:rPr>
              <a:t>ফর রহমান রিটন </a:t>
            </a:r>
            <a:endParaRPr lang="en-GB" sz="3200" dirty="0">
              <a:solidFill>
                <a:srgbClr val="6600FF"/>
              </a:solidFill>
              <a:latin typeface="NikoshBAN" panose="02000000000000000000" pitchFamily="2" charset="0"/>
              <a:cs typeface="NikoshBAN" panose="02000000000000000000" pitchFamily="2" charset="0"/>
            </a:endParaRPr>
          </a:p>
        </p:txBody>
      </p:sp>
      <p:sp>
        <p:nvSpPr>
          <p:cNvPr id="12" name="TextBox 11"/>
          <p:cNvSpPr txBox="1"/>
          <p:nvPr/>
        </p:nvSpPr>
        <p:spPr>
          <a:xfrm>
            <a:off x="9849254" y="1602952"/>
            <a:ext cx="1612326" cy="1569660"/>
          </a:xfrm>
          <a:prstGeom prst="rect">
            <a:avLst/>
          </a:prstGeom>
          <a:noFill/>
        </p:spPr>
        <p:txBody>
          <a:bodyPr wrap="square" rtlCol="0">
            <a:spAutoFit/>
          </a:bodyPr>
          <a:lstStyle/>
          <a:p>
            <a:pPr algn="ctr"/>
            <a:endParaRPr lang="bn-IN"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১৯৬১ সালের ১লা এপ্রিল ঢাকায় </a:t>
            </a:r>
            <a:endParaRPr lang="en-GB"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7" name="Rectangle 16"/>
          <p:cNvSpPr/>
          <p:nvPr/>
        </p:nvSpPr>
        <p:spPr>
          <a:xfrm>
            <a:off x="7117770" y="4527015"/>
            <a:ext cx="2355274" cy="1938992"/>
          </a:xfrm>
          <a:prstGeom prst="rect">
            <a:avLst/>
          </a:prstGeom>
        </p:spPr>
        <p:txBody>
          <a:bodyPr wrap="square">
            <a:spAutoFit/>
          </a:bodyPr>
          <a:lstStyle/>
          <a:p>
            <a:pPr algn="ctr"/>
            <a:r>
              <a:rPr lang="bn-BD" sz="2400" b="1" dirty="0">
                <a:effectLst>
                  <a:outerShdw blurRad="38100" dist="38100" dir="2700000" algn="tl">
                    <a:srgbClr val="000000">
                      <a:alpha val="43137"/>
                    </a:srgbClr>
                  </a:outerShdw>
                </a:effectLst>
                <a:latin typeface="NikoshBAN" pitchFamily="2" charset="0"/>
                <a:cs typeface="NikoshBAN" pitchFamily="2" charset="0"/>
              </a:rPr>
              <a:t>ধুত্তুরি, ঢাকা আমার ঢাকা, ছড়া ও ছবিতে মুক্তিযুদ্ধ, ভুতের বিয়ের নিমন্ত্রন, বাচ্চা হাতির কাণ্ডকারখানা। </a:t>
            </a:r>
            <a:endParaRPr lang="en-GB" sz="2400" dirty="0"/>
          </a:p>
        </p:txBody>
      </p:sp>
      <p:sp>
        <p:nvSpPr>
          <p:cNvPr id="20" name="Rectangle 19"/>
          <p:cNvSpPr/>
          <p:nvPr/>
        </p:nvSpPr>
        <p:spPr>
          <a:xfrm>
            <a:off x="4781098" y="1937911"/>
            <a:ext cx="1808924" cy="1200329"/>
          </a:xfrm>
          <a:prstGeom prst="rect">
            <a:avLst/>
          </a:prstGeom>
        </p:spPr>
        <p:txBody>
          <a:bodyPr wrap="square">
            <a:spAutoFit/>
          </a:bodyPr>
          <a:lstStyle/>
          <a:p>
            <a:pPr algn="ctr"/>
            <a:r>
              <a:rPr lang="bn-BD" sz="2400" b="1" dirty="0">
                <a:effectLst>
                  <a:outerShdw blurRad="38100" dist="38100" dir="2700000" algn="tl">
                    <a:srgbClr val="000000">
                      <a:alpha val="43137"/>
                    </a:srgbClr>
                  </a:outerShdw>
                </a:effectLst>
                <a:latin typeface="NikoshBAN" pitchFamily="2" charset="0"/>
                <a:cs typeface="NikoshBAN" pitchFamily="2" charset="0"/>
              </a:rPr>
              <a:t>বাংলা একাডেমী সাহিত্য পুরস্কার (২০০৭)</a:t>
            </a:r>
            <a:r>
              <a:rPr lang="bn-BD" sz="2400" dirty="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307793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95455" y="623455"/>
            <a:ext cx="3020290" cy="707886"/>
          </a:xfrm>
          <a:prstGeom prst="rect">
            <a:avLst/>
          </a:prstGeom>
          <a:noFill/>
          <a:ln>
            <a:solidFill>
              <a:schemeClr val="tx1"/>
            </a:solidFill>
          </a:ln>
        </p:spPr>
        <p:txBody>
          <a:bodyPr wrap="square" rtlCol="0">
            <a:spAutoFit/>
          </a:bodyPr>
          <a:lstStyle/>
          <a:p>
            <a:pPr marL="571500" indent="-571500">
              <a:buFont typeface="Wingdings" panose="05000000000000000000" pitchFamily="2" charset="2"/>
              <a:buChar char="v"/>
            </a:pPr>
            <a:r>
              <a:rPr lang="bn-IN" sz="4000" dirty="0" smtClean="0">
                <a:latin typeface="NikoshBAN" panose="02000000000000000000" pitchFamily="2" charset="0"/>
                <a:cs typeface="NikoshBAN" panose="02000000000000000000" pitchFamily="2" charset="0"/>
              </a:rPr>
              <a:t>একক কাজ </a:t>
            </a:r>
            <a:endParaRPr lang="en-GB" sz="4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1673" y="221673"/>
            <a:ext cx="4724400" cy="6470073"/>
          </a:xfrm>
          <a:prstGeom prst="rect">
            <a:avLst/>
          </a:prstGeom>
        </p:spPr>
      </p:pic>
      <p:sp>
        <p:nvSpPr>
          <p:cNvPr id="4" name="TextBox 3"/>
          <p:cNvSpPr txBox="1"/>
          <p:nvPr/>
        </p:nvSpPr>
        <p:spPr>
          <a:xfrm>
            <a:off x="3054927" y="2934325"/>
            <a:ext cx="7301346" cy="1077218"/>
          </a:xfrm>
          <a:prstGeom prst="rect">
            <a:avLst/>
          </a:prstGeom>
          <a:noFill/>
        </p:spPr>
        <p:txBody>
          <a:bodyPr wrap="square" rtlCol="0">
            <a:spAutoFit/>
          </a:bodyPr>
          <a:lstStyle/>
          <a:p>
            <a:pPr marL="514350" indent="-514350">
              <a:buFont typeface="+mj-lt"/>
              <a:buAutoNum type="arabicPeriod"/>
            </a:pPr>
            <a:r>
              <a:rPr lang="bn-IN" sz="3200" b="1" dirty="0" smtClean="0">
                <a:solidFill>
                  <a:srgbClr val="002060"/>
                </a:solidFill>
                <a:latin typeface="NikoshBAN" panose="02000000000000000000" pitchFamily="2" charset="0"/>
                <a:cs typeface="NikoshBAN" panose="02000000000000000000" pitchFamily="2" charset="0"/>
              </a:rPr>
              <a:t>কবি লু</a:t>
            </a:r>
            <a:r>
              <a:rPr lang="en-US" sz="3200" b="1" dirty="0">
                <a:solidFill>
                  <a:srgbClr val="002060"/>
                </a:solidFill>
                <a:latin typeface="NikoshBAN" panose="02000000000000000000" pitchFamily="2" charset="0"/>
                <a:cs typeface="NikoshBAN" panose="02000000000000000000" pitchFamily="2" charset="0"/>
              </a:rPr>
              <a:t>ৎ</a:t>
            </a:r>
            <a:r>
              <a:rPr lang="bn-IN" sz="3200" b="1" dirty="0" smtClean="0">
                <a:solidFill>
                  <a:srgbClr val="002060"/>
                </a:solidFill>
                <a:latin typeface="NikoshBAN" panose="02000000000000000000" pitchFamily="2" charset="0"/>
                <a:cs typeface="NikoshBAN" panose="02000000000000000000" pitchFamily="2" charset="0"/>
              </a:rPr>
              <a:t>ফর রহমান রিটন কবে জন্মগ্রহন করেন ?</a:t>
            </a:r>
          </a:p>
          <a:p>
            <a:pPr marL="514350" indent="-514350">
              <a:buFont typeface="+mj-lt"/>
              <a:buAutoNum type="arabicPeriod"/>
            </a:pPr>
            <a:r>
              <a:rPr lang="bn-IN" sz="3200" b="1" dirty="0" smtClean="0">
                <a:solidFill>
                  <a:srgbClr val="002060"/>
                </a:solidFill>
                <a:latin typeface="NikoshBAN" panose="02000000000000000000" pitchFamily="2" charset="0"/>
                <a:cs typeface="NikoshBAN" panose="02000000000000000000" pitchFamily="2" charset="0"/>
              </a:rPr>
              <a:t>তাঁর দুটি উল্লেখযোগ্য গ্রন্থের নাম লিখ ।</a:t>
            </a:r>
            <a:endParaRPr lang="en-GB" sz="3200" b="1" dirty="0">
              <a:solidFill>
                <a:srgbClr val="00206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79539" y="377176"/>
            <a:ext cx="1807661" cy="1174534"/>
          </a:xfrm>
          <a:prstGeom prst="rect">
            <a:avLst/>
          </a:prstGeom>
        </p:spPr>
      </p:pic>
    </p:spTree>
    <p:extLst>
      <p:ext uri="{BB962C8B-B14F-4D97-AF65-F5344CB8AC3E}">
        <p14:creationId xmlns:p14="http://schemas.microsoft.com/office/powerpoint/2010/main" val="4187987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4752110" y="283634"/>
            <a:ext cx="3546764" cy="1191491"/>
          </a:xfrm>
          <a:prstGeom prst="bevel">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আদর্শ পাঠ</a:t>
            </a:r>
            <a:endParaRPr lang="en-GB"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3" descr="Screen Clippi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1590" y="1475125"/>
            <a:ext cx="4023158" cy="5070764"/>
          </a:xfrm>
          <a:prstGeom prst="rect">
            <a:avLst/>
          </a:prstGeom>
        </p:spPr>
      </p:pic>
      <p:sp>
        <p:nvSpPr>
          <p:cNvPr id="5" name="Rounded Rectangle 4"/>
          <p:cNvSpPr/>
          <p:nvPr/>
        </p:nvSpPr>
        <p:spPr>
          <a:xfrm>
            <a:off x="5485162" y="1766071"/>
            <a:ext cx="4862946" cy="4031673"/>
          </a:xfrm>
          <a:prstGeom prst="roundRect">
            <a:avLst/>
          </a:prstGeom>
          <a:blipFill dpi="0" rotWithShape="1">
            <a:blip r:embed="rId6" cstate="email">
              <a:extLst>
                <a:ext uri="{28A0092B-C50C-407E-A947-70E740481C1C}">
                  <a14:useLocalDpi xmlns:a14="http://schemas.microsoft.com/office/drawing/2010/main"/>
                </a:ext>
              </a:extLst>
            </a:blip>
            <a:srcRect/>
            <a:stretch>
              <a:fillRect/>
            </a:stretch>
          </a:blipFill>
          <a:ln>
            <a:solidFill>
              <a:srgbClr val="83017A"/>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81005959"/>
      </p:ext>
    </p:extLst>
  </p:cSld>
  <p:clrMapOvr>
    <a:masterClrMapping/>
  </p:clrMapOvr>
  <mc:AlternateContent xmlns:mc="http://schemas.openxmlformats.org/markup-compatibility/2006" xmlns:p14="http://schemas.microsoft.com/office/powerpoint/2010/main">
    <mc:Choice Requires="p14">
      <p:transition spd="slow" p14:dur="1400" advTm="41011">
        <p14:doors dir="vert"/>
      </p:transition>
    </mc:Choice>
    <mc:Fallback xmlns="">
      <p:transition spd="slow" advTm="4101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TotalTime>
  <Words>933</Words>
  <Application>Microsoft Office PowerPoint</Application>
  <PresentationFormat>Widescreen</PresentationFormat>
  <Paragraphs>175</Paragraphs>
  <Slides>24</Slides>
  <Notes>18</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Calibri Light</vt:lpstr>
      <vt:lpstr>NikoshBAN</vt:lpstr>
      <vt:lpstr>Vrinda</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DPE</cp:lastModifiedBy>
  <cp:revision>107</cp:revision>
  <dcterms:created xsi:type="dcterms:W3CDTF">2020-09-28T16:29:11Z</dcterms:created>
  <dcterms:modified xsi:type="dcterms:W3CDTF">2020-10-06T16:14:53Z</dcterms:modified>
</cp:coreProperties>
</file>