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5" r:id="rId3"/>
    <p:sldId id="266" r:id="rId4"/>
    <p:sldId id="267" r:id="rId5"/>
    <p:sldId id="260" r:id="rId6"/>
    <p:sldId id="259" r:id="rId7"/>
    <p:sldId id="261" r:id="rId8"/>
    <p:sldId id="262" r:id="rId9"/>
    <p:sldId id="263" r:id="rId10"/>
    <p:sldId id="258" r:id="rId11"/>
    <p:sldId id="257" r:id="rId12"/>
    <p:sldId id="268" r:id="rId13"/>
    <p:sldId id="269" r:id="rId14"/>
  </p:sldIdLst>
  <p:sldSz cx="123444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4" autoAdjust="0"/>
  </p:normalViewPr>
  <p:slideViewPr>
    <p:cSldViewPr>
      <p:cViewPr>
        <p:scale>
          <a:sx n="70" d="100"/>
          <a:sy n="70" d="100"/>
        </p:scale>
        <p:origin x="678" y="312"/>
      </p:cViewPr>
      <p:guideLst>
        <p:guide orient="horz" pos="2304"/>
        <p:guide pos="38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272459"/>
            <a:ext cx="1049274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851660" y="4145280"/>
            <a:ext cx="8641080" cy="18694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082939" y="292953"/>
            <a:ext cx="3748326"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3677" y="292953"/>
            <a:ext cx="11043522"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700699"/>
            <a:ext cx="10492740" cy="14528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75123" y="3100495"/>
            <a:ext cx="10492740" cy="16001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3676" y="1706886"/>
            <a:ext cx="7395924"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435344" y="1706886"/>
            <a:ext cx="7395925"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7220" y="292947"/>
            <a:ext cx="1110996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637454"/>
            <a:ext cx="5454254"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7220" y="2319867"/>
            <a:ext cx="5454254"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70787" y="1637454"/>
            <a:ext cx="5456396"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0787" y="2319867"/>
            <a:ext cx="5456396"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4" y="291253"/>
            <a:ext cx="4061223" cy="123952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826318" y="291259"/>
            <a:ext cx="6900863" cy="62433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7224" y="1530777"/>
            <a:ext cx="4061223" cy="50038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5120640"/>
            <a:ext cx="7406640" cy="60452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19589" y="653627"/>
            <a:ext cx="7406640" cy="43891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19589" y="5725161"/>
            <a:ext cx="7406640" cy="858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7220" y="292947"/>
            <a:ext cx="11109960" cy="1219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17220" y="1706886"/>
            <a:ext cx="11109960" cy="48276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17220" y="6780112"/>
            <a:ext cx="2880360" cy="389467"/>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10/3/2020</a:t>
            </a:fld>
            <a:endParaRPr lang="en-US"/>
          </a:p>
        </p:txBody>
      </p:sp>
      <p:sp>
        <p:nvSpPr>
          <p:cNvPr id="5" name="Footer Placeholder 4"/>
          <p:cNvSpPr>
            <a:spLocks noGrp="1"/>
          </p:cNvSpPr>
          <p:nvPr>
            <p:ph type="ftr" sz="quarter" idx="3"/>
          </p:nvPr>
        </p:nvSpPr>
        <p:spPr>
          <a:xfrm>
            <a:off x="4217670" y="6780112"/>
            <a:ext cx="3909060" cy="3894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846820" y="6780112"/>
            <a:ext cx="2880360" cy="389467"/>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800"/>
            <a:ext cx="11734800" cy="6781800"/>
          </a:xfrm>
          <a:prstGeom prst="rect">
            <a:avLst/>
          </a:prstGeom>
        </p:spPr>
      </p:pic>
      <p:sp>
        <p:nvSpPr>
          <p:cNvPr id="3" name="TextBox 2"/>
          <p:cNvSpPr txBox="1"/>
          <p:nvPr/>
        </p:nvSpPr>
        <p:spPr>
          <a:xfrm>
            <a:off x="2362200" y="304800"/>
            <a:ext cx="7239000" cy="3770263"/>
          </a:xfrm>
          <a:prstGeom prst="rect">
            <a:avLst/>
          </a:prstGeom>
          <a:noFill/>
        </p:spPr>
        <p:txBody>
          <a:bodyPr wrap="square" rtlCol="0">
            <a:spAutoFit/>
          </a:bodyPr>
          <a:lstStyle/>
          <a:p>
            <a:r>
              <a:rPr lang="en-US" sz="23900" dirty="0" err="1" smtClean="0">
                <a:solidFill>
                  <a:srgbClr val="FFFF00"/>
                </a:solidFill>
                <a:latin typeface="NikoshBAN" panose="02000000000000000000" pitchFamily="2" charset="0"/>
                <a:cs typeface="NikoshBAN" panose="02000000000000000000" pitchFamily="2" charset="0"/>
              </a:rPr>
              <a:t>স্বাগতম</a:t>
            </a:r>
            <a:r>
              <a:rPr lang="en-US" sz="23900" dirty="0" smtClean="0">
                <a:solidFill>
                  <a:srgbClr val="FFFF00"/>
                </a:solidFill>
                <a:latin typeface="NikoshBAN" panose="02000000000000000000" pitchFamily="2" charset="0"/>
                <a:cs typeface="NikoshBAN" panose="02000000000000000000" pitchFamily="2" charset="0"/>
              </a:rPr>
              <a:t> </a:t>
            </a:r>
            <a:endParaRPr lang="en-US" sz="239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63358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485523"/>
            <a:ext cx="12014319" cy="5816977"/>
          </a:xfrm>
          <a:prstGeom prst="rect">
            <a:avLst/>
          </a:prstGeom>
          <a:solidFill>
            <a:srgbClr val="FFFF00"/>
          </a:solidFill>
        </p:spPr>
        <p:txBody>
          <a:bodyPr wrap="square" rtlCol="0">
            <a:spAutoFit/>
          </a:bodyPr>
          <a:lstStyle/>
          <a:p>
            <a:r>
              <a:rPr lang="ar-SA" sz="3200" b="1" dirty="0" smtClean="0">
                <a:latin typeface="Bahnschrift SemiLight" panose="020B0502040204020203" pitchFamily="34" charset="0"/>
              </a:rPr>
              <a:t>بسم الله الرحمن الرحيم</a:t>
            </a:r>
            <a:r>
              <a:rPr lang="en-US" sz="3200" b="1" dirty="0" smtClean="0">
                <a:latin typeface="Bahnschrift SemiLight" panose="020B0502040204020203" pitchFamily="34" charset="0"/>
                <a:cs typeface="ArhialkhanMJ" pitchFamily="2" charset="0"/>
              </a:rPr>
              <a:t>        </a:t>
            </a:r>
            <a:r>
              <a:rPr lang="en-US" sz="2800" b="1" dirty="0" smtClean="0">
                <a:latin typeface="Bahnschrift SemiLight" panose="020B0502040204020203" pitchFamily="34" charset="0"/>
                <a:cs typeface="ArhialkhanMJ" pitchFamily="2" charset="0"/>
              </a:rPr>
              <a:t>                  </a:t>
            </a:r>
            <a:r>
              <a:rPr lang="en-US" sz="2800" b="1" dirty="0" err="1" smtClean="0">
                <a:latin typeface="NikoshBAN" pitchFamily="2" charset="0"/>
                <a:cs typeface="NikoshBAN" pitchFamily="2" charset="0"/>
              </a:rPr>
              <a:t>দয়াময়</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পরম</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দয়ালু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নামে</a:t>
            </a:r>
            <a:r>
              <a:rPr lang="en-US" sz="2800" b="1" dirty="0" smtClean="0">
                <a:latin typeface="NikoshBAN" pitchFamily="2" charset="0"/>
                <a:cs typeface="NikoshBAN" pitchFamily="2" charset="0"/>
              </a:rPr>
              <a:t> </a:t>
            </a:r>
            <a:endParaRPr lang="ar-SA" sz="3200" b="1" dirty="0" smtClean="0">
              <a:latin typeface="NikoshBAN" pitchFamily="2" charset="0"/>
            </a:endParaRPr>
          </a:p>
          <a:p>
            <a:r>
              <a:rPr lang="ar-SA" sz="3200" b="1" dirty="0" smtClean="0">
                <a:latin typeface="NikoshBAN" pitchFamily="2" charset="0"/>
              </a:rPr>
              <a:t>اذا زلزلت الارض زلزالها</a:t>
            </a:r>
            <a:r>
              <a:rPr lang="en-US" sz="3200" b="1" dirty="0" smtClean="0">
                <a:latin typeface="NikoshBAN" pitchFamily="2" charset="0"/>
                <a:cs typeface="NikoshBAN" pitchFamily="2" charset="0"/>
              </a:rPr>
              <a:t>   </a:t>
            </a:r>
            <a:r>
              <a:rPr lang="bn-BD" sz="3200" b="1" dirty="0" smtClean="0">
                <a:latin typeface="NikoshBAN" pitchFamily="2" charset="0"/>
                <a:cs typeface="NikoshBAN" pitchFamily="2" charset="0"/>
              </a:rPr>
              <a:t>           </a:t>
            </a:r>
            <a:r>
              <a:rPr lang="en-US" sz="2800" b="1" dirty="0" smtClean="0">
                <a:latin typeface="NikoshBAN" pitchFamily="2" charset="0"/>
                <a:cs typeface="NikoshBAN" pitchFamily="2" charset="0"/>
              </a:rPr>
              <a:t>১. </a:t>
            </a:r>
            <a:r>
              <a:rPr lang="en-US" sz="2800" b="1" dirty="0" err="1" smtClean="0">
                <a:latin typeface="NikoshBAN" pitchFamily="2" charset="0"/>
                <a:cs typeface="NikoshBAN" pitchFamily="2" charset="0"/>
              </a:rPr>
              <a:t>যখন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পৃথিবী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আপন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কম্পনে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প্রবলভাবে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প্রকম্পিত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হবে</a:t>
            </a:r>
            <a:r>
              <a:rPr lang="en-US" sz="2800" b="1" dirty="0" smtClean="0">
                <a:latin typeface="NikoshBAN" pitchFamily="2" charset="0"/>
                <a:cs typeface="NikoshBAN" pitchFamily="2" charset="0"/>
              </a:rPr>
              <a:t>। </a:t>
            </a:r>
            <a:r>
              <a:rPr lang="bn-BD" sz="2800" b="1" dirty="0" smtClean="0">
                <a:latin typeface="NikoshBAN" pitchFamily="2" charset="0"/>
                <a:cs typeface="NikoshBAN" pitchFamily="2" charset="0"/>
              </a:rPr>
              <a:t> </a:t>
            </a:r>
            <a:endParaRPr lang="ar-SA" sz="3200" b="1" dirty="0" smtClean="0">
              <a:latin typeface="NikoshBAN" pitchFamily="2" charset="0"/>
            </a:endParaRPr>
          </a:p>
          <a:p>
            <a:r>
              <a:rPr lang="ar-SA" sz="3200" b="1" dirty="0" smtClean="0">
                <a:latin typeface="NikoshBAN" pitchFamily="2" charset="0"/>
              </a:rPr>
              <a:t>واخرجت الارض اثقالها</a:t>
            </a:r>
            <a:r>
              <a:rPr lang="en-US" sz="3200" b="1" dirty="0" smtClean="0">
                <a:latin typeface="NikoshBAN" pitchFamily="2" charset="0"/>
                <a:cs typeface="NikoshBAN" pitchFamily="2" charset="0"/>
              </a:rPr>
              <a:t>   </a:t>
            </a:r>
            <a:r>
              <a:rPr lang="bn-BD" sz="3200" b="1" dirty="0" smtClean="0">
                <a:latin typeface="NikoshBAN" pitchFamily="2" charset="0"/>
                <a:cs typeface="NikoshBAN" pitchFamily="2" charset="0"/>
              </a:rPr>
              <a:t>             </a:t>
            </a:r>
            <a:r>
              <a:rPr lang="en-US" sz="2800" b="1" dirty="0" smtClean="0">
                <a:latin typeface="NikoshBAN" pitchFamily="2" charset="0"/>
                <a:cs typeface="NikoshBAN" pitchFamily="2" charset="0"/>
              </a:rPr>
              <a:t>২. </a:t>
            </a:r>
            <a:r>
              <a:rPr lang="en-US" sz="2800" b="1" dirty="0" err="1" smtClean="0">
                <a:latin typeface="NikoshBAN" pitchFamily="2" charset="0"/>
                <a:cs typeface="NikoshBAN" pitchFamily="2" charset="0"/>
              </a:rPr>
              <a:t>আর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পৃথিবী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যখন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অভ্যন্তস্থ</a:t>
            </a:r>
            <a:r>
              <a:rPr lang="en-US" sz="2800" b="1" dirty="0" smtClean="0">
                <a:latin typeface="NikoshBAN" pitchFamily="2" charset="0"/>
                <a:cs typeface="NikoshBAN" pitchFamily="2" charset="0"/>
              </a:rPr>
              <a:t>) </a:t>
            </a:r>
            <a:r>
              <a:rPr lang="bn-BD" sz="2800" b="1" dirty="0" smtClean="0">
                <a:latin typeface="NikoshBAN" pitchFamily="2" charset="0"/>
                <a:cs typeface="NikoshBAN" pitchFamily="2" charset="0"/>
              </a:rPr>
              <a:t>বোঝা</a:t>
            </a:r>
            <a:r>
              <a:rPr lang="en-US" sz="2800" b="1" dirty="0" err="1" smtClean="0">
                <a:latin typeface="NikoshBAN" pitchFamily="2" charset="0"/>
                <a:cs typeface="NikoshBAN" pitchFamily="2" charset="0"/>
              </a:rPr>
              <a:t>সমূহ</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দেবে</a:t>
            </a:r>
            <a:r>
              <a:rPr lang="en-US" sz="2800" b="1" dirty="0" smtClean="0">
                <a:latin typeface="NikoshBAN" pitchFamily="2" charset="0"/>
                <a:cs typeface="NikoshBAN" pitchFamily="2" charset="0"/>
              </a:rPr>
              <a:t>। </a:t>
            </a:r>
            <a:endParaRPr lang="ar-SA" sz="3200" b="1" dirty="0" smtClean="0">
              <a:latin typeface="NikoshBAN" pitchFamily="2" charset="0"/>
            </a:endParaRPr>
          </a:p>
          <a:p>
            <a:r>
              <a:rPr lang="ar-SA" sz="3200" b="1" dirty="0" smtClean="0">
                <a:latin typeface="Bahnschrift Light" panose="020B0502040204020203" pitchFamily="34" charset="0"/>
              </a:rPr>
              <a:t>وقال الا نسان مالها</a:t>
            </a:r>
            <a:r>
              <a:rPr lang="en-US" sz="3200" b="1" dirty="0" smtClean="0">
                <a:latin typeface="Bahnschrift Light" panose="020B0502040204020203" pitchFamily="34" charset="0"/>
                <a:cs typeface="NikoshBAN" pitchFamily="2" charset="0"/>
              </a:rPr>
              <a:t>            </a:t>
            </a:r>
            <a:r>
              <a:rPr lang="bn-BD" sz="3200" b="1" dirty="0" smtClean="0">
                <a:latin typeface="Bahnschrift Light" panose="020B0502040204020203" pitchFamily="34" charset="0"/>
                <a:cs typeface="NikoshBAN" pitchFamily="2" charset="0"/>
              </a:rPr>
              <a:t>         </a:t>
            </a:r>
            <a:r>
              <a:rPr lang="en-US" sz="3200" b="1" dirty="0" smtClean="0">
                <a:latin typeface="Bahnschrift Light" panose="020B0502040204020203" pitchFamily="34" charset="0"/>
                <a:cs typeface="NikoshBAN" pitchFamily="2" charset="0"/>
              </a:rPr>
              <a:t>      </a:t>
            </a:r>
            <a:r>
              <a:rPr lang="en-US" sz="2800" b="1" dirty="0" smtClean="0">
                <a:latin typeface="NikoshBAN" pitchFamily="2" charset="0"/>
                <a:cs typeface="NikoshBAN" pitchFamily="2" charset="0"/>
              </a:rPr>
              <a:t>৩. </a:t>
            </a:r>
            <a:r>
              <a:rPr lang="en-US" sz="2800" b="1" dirty="0" err="1" smtClean="0">
                <a:latin typeface="NikoshBAN" pitchFamily="2" charset="0"/>
                <a:cs typeface="NikoshBAN" pitchFamily="2" charset="0"/>
              </a:rPr>
              <a:t>এবং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মানুষ</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বলতে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থাকবে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হলো</a:t>
            </a:r>
            <a:r>
              <a:rPr lang="en-US" sz="2800" b="1" dirty="0" smtClean="0">
                <a:latin typeface="NikoshBAN" pitchFamily="2" charset="0"/>
                <a:cs typeface="NikoshBAN" pitchFamily="2" charset="0"/>
              </a:rPr>
              <a:t>? </a:t>
            </a:r>
            <a:endParaRPr lang="ar-SA" sz="3200" b="1" dirty="0" smtClean="0">
              <a:latin typeface="NikoshBAN" pitchFamily="2" charset="0"/>
            </a:endParaRPr>
          </a:p>
          <a:p>
            <a:r>
              <a:rPr lang="ar-SA" sz="3200" b="1" dirty="0" smtClean="0">
                <a:latin typeface="NikoshBAN" pitchFamily="2" charset="0"/>
              </a:rPr>
              <a:t>يومءذ تحدث اخبارها</a:t>
            </a:r>
            <a:r>
              <a:rPr lang="en-US" sz="3200" b="1" dirty="0" smtClean="0">
                <a:latin typeface="NikoshBAN" pitchFamily="2" charset="0"/>
                <a:cs typeface="NikoshBAN" pitchFamily="2" charset="0"/>
              </a:rPr>
              <a:t>             </a:t>
            </a:r>
            <a:r>
              <a:rPr lang="bn-BD" sz="3200" b="1" dirty="0" smtClean="0">
                <a:latin typeface="NikoshBAN" pitchFamily="2" charset="0"/>
                <a:cs typeface="NikoshBAN" pitchFamily="2" charset="0"/>
              </a:rPr>
              <a:t>       </a:t>
            </a:r>
            <a:r>
              <a:rPr lang="en-US" sz="2800" b="1" dirty="0" smtClean="0">
                <a:latin typeface="NikoshBAN" pitchFamily="2" charset="0"/>
                <a:cs typeface="NikoshBAN" pitchFamily="2" charset="0"/>
              </a:rPr>
              <a:t>৪</a:t>
            </a:r>
            <a:r>
              <a:rPr lang="bn-BD" sz="2800" b="1" dirty="0" smtClean="0">
                <a:latin typeface="NikoshBAN" pitchFamily="2" charset="0"/>
                <a:cs typeface="NikoshBAN" pitchFamily="2" charset="0"/>
              </a:rPr>
              <a:t>. </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সেদিন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পৃথিবী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বৃত্তান্ত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বর্ণনা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করবে</a:t>
            </a:r>
            <a:r>
              <a:rPr lang="en-US" sz="2800" b="1" dirty="0" smtClean="0">
                <a:latin typeface="NikoshBAN" pitchFamily="2" charset="0"/>
                <a:cs typeface="NikoshBAN" pitchFamily="2" charset="0"/>
              </a:rPr>
              <a:t>।  </a:t>
            </a:r>
            <a:r>
              <a:rPr lang="bn-BD" sz="3200" b="1" dirty="0" smtClean="0">
                <a:latin typeface="NikoshBAN" pitchFamily="2" charset="0"/>
                <a:cs typeface="NikoshBAN" pitchFamily="2" charset="0"/>
              </a:rPr>
              <a:t>   </a:t>
            </a:r>
            <a:r>
              <a:rPr lang="ar-SA" sz="3200" b="1" dirty="0" smtClean="0">
                <a:latin typeface="NikoshBAN" pitchFamily="2" charset="0"/>
              </a:rPr>
              <a:t>                   </a:t>
            </a:r>
            <a:r>
              <a:rPr lang="bn-BD" sz="3200" b="1" dirty="0" smtClean="0">
                <a:latin typeface="NikoshBAN" pitchFamily="2" charset="0"/>
              </a:rPr>
              <a:t> </a:t>
            </a:r>
            <a:r>
              <a:rPr lang="en-US" sz="3200" b="1" dirty="0">
                <a:latin typeface="NikoshBAN" pitchFamily="2" charset="0"/>
              </a:rPr>
              <a:t> </a:t>
            </a:r>
            <a:r>
              <a:rPr lang="en-US" sz="3200" b="1" dirty="0" smtClean="0">
                <a:latin typeface="NikoshBAN" pitchFamily="2" charset="0"/>
              </a:rPr>
              <a:t>               </a:t>
            </a:r>
            <a:r>
              <a:rPr lang="ar-SA" sz="3200" b="1" dirty="0" smtClean="0">
                <a:latin typeface="NikoshBAN" pitchFamily="2" charset="0"/>
              </a:rPr>
              <a:t>بان ربك اوحي لها</a:t>
            </a:r>
            <a:r>
              <a:rPr lang="bn-BD" sz="3200" b="1" dirty="0" smtClean="0">
                <a:latin typeface="NikoshBAN" pitchFamily="2" charset="0"/>
              </a:rPr>
              <a:t> </a:t>
            </a:r>
            <a:r>
              <a:rPr lang="en-US" sz="3200" b="1" dirty="0" smtClean="0">
                <a:latin typeface="NikoshBAN" pitchFamily="2" charset="0"/>
              </a:rPr>
              <a:t>                      </a:t>
            </a:r>
            <a:r>
              <a:rPr lang="en-US" sz="2800" b="1" dirty="0" smtClean="0">
                <a:latin typeface="NikoshBAN" pitchFamily="2" charset="0"/>
                <a:cs typeface="NikoshBAN" pitchFamily="2" charset="0"/>
              </a:rPr>
              <a:t>৫. </a:t>
            </a:r>
            <a:r>
              <a:rPr lang="en-US" sz="2800" b="1" dirty="0" err="1" smtClean="0">
                <a:latin typeface="NikoshBAN" pitchFamily="2" charset="0"/>
                <a:cs typeface="NikoshBAN" pitchFamily="2" charset="0"/>
              </a:rPr>
              <a:t>কেননা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আপনার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প্রতিপালক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এজন্য</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আদেশ</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করবেন</a:t>
            </a:r>
            <a:r>
              <a:rPr lang="en-US" sz="2800" b="1" dirty="0" smtClean="0">
                <a:latin typeface="NikoshBAN" pitchFamily="2" charset="0"/>
                <a:cs typeface="NikoshBAN" pitchFamily="2" charset="0"/>
              </a:rPr>
              <a:t>।</a:t>
            </a:r>
            <a:endParaRPr lang="en-US" sz="3200" b="1" dirty="0" smtClean="0">
              <a:latin typeface="NikoshBAN" pitchFamily="2" charset="0"/>
              <a:cs typeface="NikoshBAN" pitchFamily="2" charset="0"/>
            </a:endParaRPr>
          </a:p>
          <a:p>
            <a:r>
              <a:rPr lang="ar-SA" sz="3200" b="1" dirty="0" smtClean="0">
                <a:latin typeface="NikoshBAN" pitchFamily="2" charset="0"/>
              </a:rPr>
              <a:t>يومءذ يصدرالناس اشتاتا ليروا اعمالهم</a:t>
            </a:r>
            <a:r>
              <a:rPr lang="en-US" sz="3200" b="1" dirty="0" smtClean="0">
                <a:latin typeface="NikoshBAN" pitchFamily="2" charset="0"/>
                <a:cs typeface="NikoshBAN" pitchFamily="2" charset="0"/>
              </a:rPr>
              <a:t> </a:t>
            </a:r>
            <a:r>
              <a:rPr lang="bn-BD" sz="2800" b="1" dirty="0" smtClean="0">
                <a:latin typeface="NikoshBAN" pitchFamily="2" charset="0"/>
                <a:cs typeface="NikoshBAN" pitchFamily="2" charset="0"/>
              </a:rPr>
              <a:t>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সেদিন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মানুষ</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ভিন্ন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ভিন্ন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দলে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যাতে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তাদেরকে</a:t>
            </a:r>
            <a:r>
              <a:rPr lang="en-US" sz="2800" b="1" dirty="0" smtClean="0">
                <a:latin typeface="NikoshBAN" pitchFamily="2" charset="0"/>
                <a:cs typeface="NikoshBAN" pitchFamily="2" charset="0"/>
              </a:rPr>
              <a:t>  </a:t>
            </a:r>
          </a:p>
          <a:p>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তাদের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আমলসমূহ</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দেখানো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যায়</a:t>
            </a:r>
            <a:r>
              <a:rPr lang="en-US" sz="2800" b="1" dirty="0" smtClean="0">
                <a:latin typeface="NikoshBAN" pitchFamily="2" charset="0"/>
                <a:cs typeface="NikoshBAN" pitchFamily="2" charset="0"/>
              </a:rPr>
              <a:t>। </a:t>
            </a:r>
            <a:endParaRPr lang="ar-SA" sz="3200" b="1" dirty="0" smtClean="0">
              <a:latin typeface="NikoshBAN" pitchFamily="2" charset="0"/>
            </a:endParaRPr>
          </a:p>
          <a:p>
            <a:r>
              <a:rPr lang="ar-SA" sz="3200" b="1" dirty="0" smtClean="0">
                <a:latin typeface="Bahnschrift Light" panose="020B0502040204020203" pitchFamily="34" charset="0"/>
              </a:rPr>
              <a:t>فمن يعمل مثقال ذرة خيرا يره</a:t>
            </a:r>
            <a:r>
              <a:rPr lang="en-US" sz="3200" b="1" dirty="0" smtClean="0">
                <a:latin typeface="Bahnschrift Light" panose="020B0502040204020203" pitchFamily="34" charset="0"/>
                <a:cs typeface="NikoshBAN" pitchFamily="2" charset="0"/>
              </a:rPr>
              <a:t> </a:t>
            </a:r>
            <a:r>
              <a:rPr lang="bn-BD" sz="3200" b="1" dirty="0" smtClean="0">
                <a:latin typeface="Bahnschrift Light" panose="020B0502040204020203" pitchFamily="34" charset="0"/>
                <a:cs typeface="NikoshBAN" pitchFamily="2" charset="0"/>
              </a:rPr>
              <a:t>       </a:t>
            </a:r>
            <a:r>
              <a:rPr lang="en-US" sz="2800" b="1" dirty="0" smtClean="0">
                <a:latin typeface="NikoshBAN" pitchFamily="2" charset="0"/>
                <a:cs typeface="NikoshBAN" pitchFamily="2" charset="0"/>
              </a:rPr>
              <a:t>৭. </a:t>
            </a:r>
            <a:r>
              <a:rPr lang="en-US" sz="2800" b="1" dirty="0" err="1" smtClean="0">
                <a:latin typeface="NikoshBAN" pitchFamily="2" charset="0"/>
                <a:cs typeface="NikoshBAN" pitchFamily="2" charset="0"/>
              </a:rPr>
              <a:t>কেউ</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অণু</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পরিমাণ</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সৎকাজ</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দেখবে</a:t>
            </a:r>
            <a:r>
              <a:rPr lang="en-US" sz="2800" b="1" dirty="0" smtClean="0">
                <a:latin typeface="NikoshBAN" pitchFamily="2" charset="0"/>
                <a:cs typeface="NikoshBAN" pitchFamily="2" charset="0"/>
              </a:rPr>
              <a:t>। </a:t>
            </a:r>
            <a:endParaRPr lang="ar-SA" sz="3200" b="1" dirty="0" smtClean="0">
              <a:latin typeface="NikoshBAN" pitchFamily="2" charset="0"/>
            </a:endParaRPr>
          </a:p>
          <a:p>
            <a:r>
              <a:rPr lang="ar-SA" sz="3200" b="1" dirty="0" smtClean="0">
                <a:latin typeface="NikoshBAN" pitchFamily="2" charset="0"/>
              </a:rPr>
              <a:t>ومن يعمل مثقال ذرة شرا يره</a:t>
            </a:r>
            <a:r>
              <a:rPr lang="en-US" sz="3200" b="1" dirty="0" smtClean="0"/>
              <a:t> </a:t>
            </a:r>
            <a:r>
              <a:rPr lang="bn-BD" sz="3200" b="1" dirty="0" smtClean="0"/>
              <a:t>      </a:t>
            </a:r>
            <a:r>
              <a:rPr lang="en-US" sz="2800" b="1" dirty="0" smtClean="0">
                <a:latin typeface="NikoshBAN" pitchFamily="2" charset="0"/>
                <a:cs typeface="NikoshBAN" pitchFamily="2" charset="0"/>
              </a:rPr>
              <a:t>৮. </a:t>
            </a:r>
            <a:r>
              <a:rPr lang="en-US" sz="2800" b="1" dirty="0" err="1" smtClean="0">
                <a:latin typeface="NikoshBAN" pitchFamily="2" charset="0"/>
                <a:cs typeface="NikoshBAN" pitchFamily="2" charset="0"/>
              </a:rPr>
              <a:t>আর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কেউ</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অণু</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পরিমাণ</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মন্দ</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কাজ</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তাও</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দেখতে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পাবে</a:t>
            </a:r>
            <a:r>
              <a:rPr lang="en-US" sz="2800" b="1" dirty="0" smtClean="0">
                <a:latin typeface="NikoshBAN" pitchFamily="2" charset="0"/>
                <a:cs typeface="NikoshBAN" pitchFamily="2" charset="0"/>
              </a:rPr>
              <a:t>। </a:t>
            </a:r>
          </a:p>
          <a:p>
            <a:endParaRPr lang="en-US" sz="2800" b="1" dirty="0" smtClean="0">
              <a:latin typeface="NikoshBAN" pitchFamily="2" charset="0"/>
              <a:cs typeface="NikoshBAN" pitchFamily="2" charset="0"/>
            </a:endParaRPr>
          </a:p>
          <a:p>
            <a:endParaRPr lang="en-US" sz="2800" b="1" dirty="0">
              <a:latin typeface="NikoshBAN" pitchFamily="2" charset="0"/>
              <a:cs typeface="NikoshBAN" pitchFamily="2" charset="0"/>
            </a:endParaRPr>
          </a:p>
        </p:txBody>
      </p:sp>
      <p:sp>
        <p:nvSpPr>
          <p:cNvPr id="5" name="TextBox 4"/>
          <p:cNvSpPr txBox="1"/>
          <p:nvPr/>
        </p:nvSpPr>
        <p:spPr>
          <a:xfrm>
            <a:off x="152400" y="482560"/>
            <a:ext cx="3429000" cy="1015663"/>
          </a:xfrm>
          <a:prstGeom prst="rect">
            <a:avLst/>
          </a:prstGeom>
          <a:noFill/>
        </p:spPr>
        <p:txBody>
          <a:bodyPr wrap="square" rtlCol="0">
            <a:spAutoFit/>
          </a:bodyPr>
          <a:lstStyle/>
          <a:p>
            <a:r>
              <a:rPr lang="en-US" sz="6000" b="1" dirty="0" err="1" smtClean="0">
                <a:latin typeface="NikoshBAN" panose="02000000000000000000" pitchFamily="2" charset="0"/>
                <a:cs typeface="NikoshBAN" panose="02000000000000000000" pitchFamily="2" charset="0"/>
              </a:rPr>
              <a:t>বাংলা</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অনুবাদ</a:t>
            </a:r>
            <a:r>
              <a:rPr lang="en-US" sz="6000" b="1" dirty="0" smtClean="0">
                <a:latin typeface="NikoshBAN" panose="02000000000000000000" pitchFamily="2" charset="0"/>
                <a:cs typeface="NikoshBAN" panose="02000000000000000000" pitchFamily="2" charset="0"/>
              </a:rPr>
              <a:t> </a:t>
            </a:r>
            <a:endParaRPr lang="en-US" sz="6000" b="1"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3">
                                            <p:txEl>
                                              <p:pRg st="5" end="5"/>
                                            </p:txEl>
                                          </p:spTgt>
                                        </p:tgtEl>
                                      </p:cBhvr>
                                    </p:animEffect>
                                  </p:childTnLst>
                                </p:cTn>
                              </p:par>
                              <p:par>
                                <p:cTn id="57" presetID="54" presetClass="entr" presetSubtype="0" accel="100000" fill="hold" nodeType="with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 calcmode="lin" valueType="num">
                                      <p:cBhvr>
                                        <p:cTn id="59"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0"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1"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2"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3" dur="5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4" presetClass="entr" presetSubtype="0" accel="100000" fill="hold"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500" fill="hold"/>
                                        <p:tgtEl>
                                          <p:spTgt spid="3">
                                            <p:txEl>
                                              <p:pRg st="7" end="7"/>
                                            </p:txEl>
                                          </p:spTgt>
                                        </p:tgtEl>
                                        <p:attrNameLst>
                                          <p:attrName>ppt_w</p:attrName>
                                        </p:attrNameLst>
                                      </p:cBhvr>
                                      <p:tavLst>
                                        <p:tav tm="0">
                                          <p:val>
                                            <p:strVal val="#ppt_w*0.05"/>
                                          </p:val>
                                        </p:tav>
                                        <p:tav tm="100000">
                                          <p:val>
                                            <p:strVal val="#ppt_w"/>
                                          </p:val>
                                        </p:tav>
                                      </p:tavLst>
                                    </p:anim>
                                    <p:anim calcmode="lin" valueType="num">
                                      <p:cBhvr>
                                        <p:cTn id="69"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0"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71"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72" dur="5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4" presetClass="entr" presetSubtype="0" accel="100000" fill="hold"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 calcmode="lin" valueType="num">
                                      <p:cBhvr>
                                        <p:cTn id="77" dur="500" fill="hold"/>
                                        <p:tgtEl>
                                          <p:spTgt spid="3">
                                            <p:txEl>
                                              <p:pRg st="8" end="8"/>
                                            </p:txEl>
                                          </p:spTgt>
                                        </p:tgtEl>
                                        <p:attrNameLst>
                                          <p:attrName>ppt_w</p:attrName>
                                        </p:attrNameLst>
                                      </p:cBhvr>
                                      <p:tavLst>
                                        <p:tav tm="0">
                                          <p:val>
                                            <p:strVal val="#ppt_w*0.05"/>
                                          </p:val>
                                        </p:tav>
                                        <p:tav tm="100000">
                                          <p:val>
                                            <p:strVal val="#ppt_w"/>
                                          </p:val>
                                        </p:tav>
                                      </p:tavLst>
                                    </p:anim>
                                    <p:anim calcmode="lin" valueType="num">
                                      <p:cBhvr>
                                        <p:cTn id="78" dur="5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79" dur="5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80" dur="5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8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11734800" cy="6555641"/>
          </a:xfrm>
          <a:prstGeom prst="rect">
            <a:avLst/>
          </a:prstGeom>
          <a:solidFill>
            <a:srgbClr val="FFFF00"/>
          </a:solidFill>
        </p:spPr>
        <p:txBody>
          <a:bodyPr wrap="square" rtlCol="0">
            <a:spAutoFit/>
          </a:bodyPr>
          <a:lstStyle/>
          <a:p>
            <a:r>
              <a:rPr lang="bn-BD" sz="4400" b="1" dirty="0" smtClean="0">
                <a:latin typeface="NikoshBAN" pitchFamily="2" charset="0"/>
                <a:cs typeface="NikoshBAN" pitchFamily="2" charset="0"/>
              </a:rPr>
              <a:t>শিক্ষাঃ</a:t>
            </a:r>
            <a:r>
              <a:rPr lang="bn-BD" sz="2800" b="1" dirty="0" smtClean="0">
                <a:latin typeface="NikoshBAN" pitchFamily="2" charset="0"/>
                <a:cs typeface="NikoshBAN" pitchFamily="2" charset="0"/>
              </a:rPr>
              <a:t> </a:t>
            </a:r>
            <a:r>
              <a:rPr lang="bn-BD" sz="3600" b="1" dirty="0" smtClean="0">
                <a:latin typeface="NikoshBAN" pitchFamily="2" charset="0"/>
                <a:cs typeface="NikoshBAN" pitchFamily="2" charset="0"/>
              </a:rPr>
              <a:t>এ সূরার শিক্ষা নিন্মরূপ- </a:t>
            </a:r>
          </a:p>
          <a:p>
            <a:r>
              <a:rPr lang="bn-BD" sz="3600" b="1" dirty="0" smtClean="0">
                <a:latin typeface="NikoshBAN" pitchFamily="2" charset="0"/>
                <a:cs typeface="NikoshBAN" pitchFamily="2" charset="0"/>
              </a:rPr>
              <a:t> </a:t>
            </a:r>
          </a:p>
          <a:p>
            <a:pPr>
              <a:buFont typeface="Wingdings" pitchFamily="2" charset="2"/>
              <a:buChar char="v"/>
            </a:pPr>
            <a:r>
              <a:rPr lang="bn-BD" sz="4000" b="1" dirty="0" smtClean="0">
                <a:latin typeface="NikoshBAN" pitchFamily="2" charset="0"/>
                <a:cs typeface="NikoshBAN" pitchFamily="2" charset="0"/>
              </a:rPr>
              <a:t>কিয়ামতে পৃথিবীর অবস্থ হবে ভয়াবহ। সমস্ত কিছুই ধ্বংস হয়ে যাবে।</a:t>
            </a:r>
          </a:p>
          <a:p>
            <a:endParaRPr lang="bn-BD" sz="4000" b="1" dirty="0" smtClean="0">
              <a:latin typeface="NikoshBAN" pitchFamily="2" charset="0"/>
              <a:cs typeface="NikoshBAN" pitchFamily="2" charset="0"/>
            </a:endParaRPr>
          </a:p>
          <a:p>
            <a:pPr>
              <a:buFont typeface="Wingdings" pitchFamily="2" charset="2"/>
              <a:buChar char="v"/>
            </a:pPr>
            <a:r>
              <a:rPr lang="bn-BD" sz="4000" b="1" dirty="0" smtClean="0">
                <a:latin typeface="NikoshBAN" pitchFamily="2" charset="0"/>
                <a:cs typeface="NikoshBAN" pitchFamily="2" charset="0"/>
              </a:rPr>
              <a:t>মানুষ মৃত্যুর পর পুনরায় জীবিত হবে। </a:t>
            </a:r>
          </a:p>
          <a:p>
            <a:endParaRPr lang="bn-BD" sz="4000" b="1" dirty="0" smtClean="0">
              <a:latin typeface="NikoshBAN" pitchFamily="2" charset="0"/>
              <a:cs typeface="NikoshBAN" pitchFamily="2" charset="0"/>
            </a:endParaRPr>
          </a:p>
          <a:p>
            <a:pPr>
              <a:buFont typeface="Wingdings" pitchFamily="2" charset="2"/>
              <a:buChar char="v"/>
            </a:pPr>
            <a:r>
              <a:rPr lang="bn-BD" sz="4000" b="1" dirty="0" smtClean="0">
                <a:latin typeface="NikoshBAN" pitchFamily="2" charset="0"/>
                <a:cs typeface="NikoshBAN" pitchFamily="2" charset="0"/>
              </a:rPr>
              <a:t>হাশরের ময়দানে মানুষ নিজ নিজ আমলনামা দেখতে পাবে। </a:t>
            </a:r>
          </a:p>
          <a:p>
            <a:pPr>
              <a:buFont typeface="Wingdings" pitchFamily="2" charset="2"/>
              <a:buChar char="v"/>
            </a:pPr>
            <a:endParaRPr lang="bn-BD" sz="4000" b="1" dirty="0" smtClean="0">
              <a:latin typeface="NikoshBAN" pitchFamily="2" charset="0"/>
              <a:cs typeface="NikoshBAN" pitchFamily="2" charset="0"/>
            </a:endParaRPr>
          </a:p>
          <a:p>
            <a:pPr>
              <a:buFont typeface="Wingdings" pitchFamily="2" charset="2"/>
              <a:buChar char="v"/>
            </a:pPr>
            <a:r>
              <a:rPr lang="bn-BD" sz="4000" b="1" dirty="0" smtClean="0">
                <a:latin typeface="NikoshBAN" pitchFamily="2" charset="0"/>
                <a:cs typeface="NikoshBAN" pitchFamily="2" charset="0"/>
              </a:rPr>
              <a:t>ক্ষুদ্র ক্ষুদ্র পাপ বা পুণ্য কোনো কিছুই এ আমলনামা থেকে বাদ পড়বে না।</a:t>
            </a:r>
            <a:r>
              <a:rPr lang="bn-BD" sz="3200" b="1" dirty="0" smtClean="0">
                <a:latin typeface="NikoshBAN" pitchFamily="2" charset="0"/>
                <a:cs typeface="NikoshBAN" pitchFamily="2" charset="0"/>
              </a:rPr>
              <a:t> </a:t>
            </a:r>
            <a:endParaRPr lang="en-US" sz="3200" b="1" dirty="0" smtClean="0">
              <a:latin typeface="NikoshBAN" pitchFamily="2" charset="0"/>
              <a:cs typeface="NikoshBAN" pitchFamily="2" charset="0"/>
            </a:endParaRPr>
          </a:p>
          <a:p>
            <a:pPr>
              <a:buFont typeface="Wingdings" pitchFamily="2" charset="2"/>
              <a:buChar char="v"/>
            </a:pPr>
            <a:endParaRPr lang="en-US" sz="3200" b="1" dirty="0">
              <a:latin typeface="NikoshBAN" pitchFamily="2" charset="0"/>
              <a:cs typeface="NikoshBAN" pitchFamily="2" charset="0"/>
            </a:endParaRPr>
          </a:p>
          <a:p>
            <a:r>
              <a:rPr lang="bn-BD"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1000"/>
                                        <p:tgtEl>
                                          <p:spTgt spid="2">
                                            <p:txEl>
                                              <p:pRg st="4" end="4"/>
                                            </p:txEl>
                                          </p:spTgt>
                                        </p:tgtEl>
                                      </p:cBhvr>
                                    </p:animEffect>
                                    <p:anim calcmode="lin" valueType="num">
                                      <p:cBhvr>
                                        <p:cTn id="1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1000"/>
                                        <p:tgtEl>
                                          <p:spTgt spid="2">
                                            <p:txEl>
                                              <p:pRg st="6" end="6"/>
                                            </p:txEl>
                                          </p:spTgt>
                                        </p:tgtEl>
                                      </p:cBhvr>
                                    </p:animEffect>
                                    <p:anim calcmode="lin" valueType="num">
                                      <p:cBhvr>
                                        <p:cTn id="2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1000"/>
                                        <p:tgtEl>
                                          <p:spTgt spid="2">
                                            <p:txEl>
                                              <p:pRg st="8" end="8"/>
                                            </p:txEl>
                                          </p:spTgt>
                                        </p:tgtEl>
                                      </p:cBhvr>
                                    </p:animEffect>
                                    <p:anim calcmode="lin" valueType="num">
                                      <p:cBhvr>
                                        <p:cTn id="3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Effect transition="in" filter="fade">
                                      <p:cBhvr>
                                        <p:cTn id="39" dur="1000"/>
                                        <p:tgtEl>
                                          <p:spTgt spid="2">
                                            <p:txEl>
                                              <p:pRg st="10" end="10"/>
                                            </p:txEl>
                                          </p:spTgt>
                                        </p:tgtEl>
                                      </p:cBhvr>
                                    </p:animEffect>
                                    <p:anim calcmode="lin" valueType="num">
                                      <p:cBhvr>
                                        <p:cTn id="40"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
                                            <p:txEl>
                                              <p:pRg st="10" end="10"/>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022671"/>
            <a:ext cx="3090911" cy="1015663"/>
          </a:xfrm>
          <a:prstGeom prst="rect">
            <a:avLst/>
          </a:prstGeom>
          <a:solidFill>
            <a:srgbClr val="FFFF00"/>
          </a:solidFill>
        </p:spPr>
        <p:txBody>
          <a:bodyPr wrap="none">
            <a:spAutoFit/>
          </a:bodyPr>
          <a:lstStyle/>
          <a:p>
            <a:r>
              <a:rPr lang="en-US" sz="6000" b="1" dirty="0" err="1">
                <a:latin typeface="NikoshBAN" panose="02000000000000000000" pitchFamily="2" charset="0"/>
                <a:cs typeface="NikoshBAN" panose="02000000000000000000" pitchFamily="2" charset="0"/>
              </a:rPr>
              <a:t>বাড়ির</a:t>
            </a:r>
            <a:r>
              <a:rPr lang="en-US" sz="6000" b="1" dirty="0">
                <a:latin typeface="NikoshBAN" panose="02000000000000000000" pitchFamily="2" charset="0"/>
                <a:cs typeface="NikoshBAN" panose="02000000000000000000" pitchFamily="2" charset="0"/>
              </a:rPr>
              <a:t> </a:t>
            </a:r>
            <a:r>
              <a:rPr lang="en-US" sz="6000" b="1" dirty="0" err="1">
                <a:latin typeface="NikoshBAN" panose="02000000000000000000" pitchFamily="2" charset="0"/>
                <a:cs typeface="NikoshBAN" panose="02000000000000000000" pitchFamily="2" charset="0"/>
              </a:rPr>
              <a:t>কাজ</a:t>
            </a:r>
            <a:r>
              <a:rPr lang="en-US" sz="6000" b="1" dirty="0">
                <a:latin typeface="NikoshBAN" panose="02000000000000000000" pitchFamily="2" charset="0"/>
                <a:cs typeface="NikoshBAN" panose="02000000000000000000" pitchFamily="2" charset="0"/>
              </a:rPr>
              <a:t> </a:t>
            </a:r>
          </a:p>
        </p:txBody>
      </p:sp>
      <p:sp>
        <p:nvSpPr>
          <p:cNvPr id="4" name="TextBox 3"/>
          <p:cNvSpPr txBox="1"/>
          <p:nvPr/>
        </p:nvSpPr>
        <p:spPr>
          <a:xfrm>
            <a:off x="1219200" y="6248400"/>
            <a:ext cx="10134600" cy="707886"/>
          </a:xfrm>
          <a:prstGeom prst="rect">
            <a:avLst/>
          </a:prstGeom>
          <a:noFill/>
        </p:spPr>
        <p:txBody>
          <a:bodyPr wrap="square" rtlCol="0">
            <a:spAutoFit/>
          </a:bodyPr>
          <a:lstStyle/>
          <a:p>
            <a:r>
              <a:rPr lang="en-US" sz="4000" b="1" dirty="0" err="1" smtClean="0">
                <a:latin typeface="NikoshBAN" panose="02000000000000000000" pitchFamily="2" charset="0"/>
                <a:cs typeface="NikoshBAN" panose="02000000000000000000" pitchFamily="2" charset="0"/>
              </a:rPr>
              <a:t>পরকালিন</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মুক্তির</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ক্ষেত্রে</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সুরা</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আল-যিলযালের</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ভুমিকা</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ব্যাখ্যা</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কর</a:t>
            </a:r>
            <a:r>
              <a:rPr lang="en-US" sz="4000" b="1" dirty="0" smtClean="0">
                <a:latin typeface="NikoshBAN" panose="02000000000000000000" pitchFamily="2" charset="0"/>
                <a:cs typeface="NikoshBAN" panose="02000000000000000000" pitchFamily="2" charset="0"/>
              </a:rPr>
              <a:t>।  </a:t>
            </a:r>
            <a:endParaRPr lang="en-US" sz="4000" b="1"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106" y="290053"/>
            <a:ext cx="10917494" cy="4717870"/>
          </a:xfrm>
          <a:prstGeom prst="rect">
            <a:avLst/>
          </a:prstGeom>
        </p:spPr>
      </p:pic>
    </p:spTree>
    <p:extLst>
      <p:ext uri="{BB962C8B-B14F-4D97-AF65-F5344CB8AC3E}">
        <p14:creationId xmlns:p14="http://schemas.microsoft.com/office/powerpoint/2010/main" val="229762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8600"/>
            <a:ext cx="11430000" cy="4953000"/>
          </a:xfrm>
          <a:prstGeom prst="rect">
            <a:avLst/>
          </a:prstGeom>
        </p:spPr>
      </p:pic>
      <p:sp>
        <p:nvSpPr>
          <p:cNvPr id="3" name="TextBox 2"/>
          <p:cNvSpPr txBox="1"/>
          <p:nvPr/>
        </p:nvSpPr>
        <p:spPr>
          <a:xfrm>
            <a:off x="457200" y="4800600"/>
            <a:ext cx="11430000" cy="2646878"/>
          </a:xfrm>
          <a:prstGeom prst="rect">
            <a:avLst/>
          </a:prstGeom>
          <a:noFill/>
        </p:spPr>
        <p:txBody>
          <a:bodyPr wrap="square" rtlCol="0">
            <a:spAutoFit/>
          </a:bodyPr>
          <a:lstStyle/>
          <a:p>
            <a:r>
              <a:rPr lang="en-US" sz="16600" b="1" dirty="0" err="1" smtClean="0">
                <a:solidFill>
                  <a:srgbClr val="7030A0"/>
                </a:solidFill>
                <a:latin typeface="NikoshBAN" panose="02000000000000000000" pitchFamily="2" charset="0"/>
                <a:cs typeface="NikoshBAN" panose="02000000000000000000" pitchFamily="2" charset="0"/>
              </a:rPr>
              <a:t>সবাইকে</a:t>
            </a:r>
            <a:r>
              <a:rPr lang="en-US" sz="16600" b="1" dirty="0" smtClean="0">
                <a:solidFill>
                  <a:srgbClr val="7030A0"/>
                </a:solidFill>
                <a:latin typeface="NikoshBAN" panose="02000000000000000000" pitchFamily="2" charset="0"/>
                <a:cs typeface="NikoshBAN" panose="02000000000000000000" pitchFamily="2" charset="0"/>
              </a:rPr>
              <a:t> </a:t>
            </a:r>
            <a:r>
              <a:rPr lang="en-US" sz="16600" b="1" dirty="0" err="1" smtClean="0">
                <a:solidFill>
                  <a:srgbClr val="7030A0"/>
                </a:solidFill>
                <a:latin typeface="NikoshBAN" panose="02000000000000000000" pitchFamily="2" charset="0"/>
                <a:cs typeface="NikoshBAN" panose="02000000000000000000" pitchFamily="2" charset="0"/>
              </a:rPr>
              <a:t>ধন্যবাদ</a:t>
            </a:r>
            <a:r>
              <a:rPr lang="en-US" sz="16600" b="1" dirty="0" smtClean="0">
                <a:solidFill>
                  <a:srgbClr val="7030A0"/>
                </a:solidFill>
                <a:latin typeface="NikoshBAN" panose="02000000000000000000" pitchFamily="2" charset="0"/>
                <a:cs typeface="NikoshBAN" panose="02000000000000000000" pitchFamily="2" charset="0"/>
              </a:rPr>
              <a:t> </a:t>
            </a:r>
            <a:endParaRPr lang="en-US" sz="166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85024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86200" y="1143000"/>
            <a:ext cx="7467600" cy="4062651"/>
          </a:xfrm>
          <a:prstGeom prst="rect">
            <a:avLst/>
          </a:prstGeom>
        </p:spPr>
        <p:txBody>
          <a:bodyPr wrap="square">
            <a:spAutoFit/>
          </a:bodyPr>
          <a:lstStyle/>
          <a:p>
            <a:pPr algn="ctr"/>
            <a:r>
              <a:rPr lang="en-US" sz="6000" b="1" dirty="0" err="1">
                <a:latin typeface="NikoshBAN" pitchFamily="2" charset="0"/>
                <a:cs typeface="NikoshBAN" pitchFamily="2" charset="0"/>
              </a:rPr>
              <a:t>মোহাম্মদ</a:t>
            </a:r>
            <a:r>
              <a:rPr lang="en-US" sz="6000" b="1" dirty="0">
                <a:latin typeface="NikoshBAN" pitchFamily="2" charset="0"/>
                <a:cs typeface="NikoshBAN" pitchFamily="2" charset="0"/>
              </a:rPr>
              <a:t> </a:t>
            </a:r>
            <a:r>
              <a:rPr lang="en-US" sz="6000" b="1" dirty="0" err="1">
                <a:latin typeface="NikoshBAN" pitchFamily="2" charset="0"/>
                <a:cs typeface="NikoshBAN" pitchFamily="2" charset="0"/>
              </a:rPr>
              <a:t>শেহাবুদ্দীন</a:t>
            </a:r>
            <a:endParaRPr lang="bn-BD" sz="6000" b="1" dirty="0">
              <a:latin typeface="NikoshBAN" pitchFamily="2" charset="0"/>
              <a:cs typeface="NikoshBAN" pitchFamily="2" charset="0"/>
            </a:endParaRPr>
          </a:p>
          <a:p>
            <a:pPr algn="ctr"/>
            <a:r>
              <a:rPr lang="bn-BD" sz="5400" b="1" dirty="0">
                <a:latin typeface="NikoshBAN" pitchFamily="2" charset="0"/>
                <a:cs typeface="NikoshBAN" pitchFamily="2" charset="0"/>
              </a:rPr>
              <a:t>সহকারী শিক্ষক</a:t>
            </a:r>
          </a:p>
          <a:p>
            <a:pPr algn="ctr"/>
            <a:r>
              <a:rPr lang="en-US" sz="3600" b="1" dirty="0" err="1">
                <a:latin typeface="NikoshBAN" pitchFamily="2" charset="0"/>
                <a:cs typeface="NikoshBAN" pitchFamily="2" charset="0"/>
              </a:rPr>
              <a:t>বড়দারোগাহাট</a:t>
            </a:r>
            <a:r>
              <a:rPr lang="en-US" sz="3600" b="1" dirty="0">
                <a:latin typeface="NikoshBAN" pitchFamily="2" charset="0"/>
                <a:cs typeface="NikoshBAN" pitchFamily="2" charset="0"/>
              </a:rPr>
              <a:t> এ, </a:t>
            </a:r>
            <a:r>
              <a:rPr lang="en-US" sz="3600" b="1" dirty="0" err="1">
                <a:latin typeface="NikoshBAN" pitchFamily="2" charset="0"/>
                <a:cs typeface="NikoshBAN" pitchFamily="2" charset="0"/>
              </a:rPr>
              <a:t>আর</a:t>
            </a:r>
            <a:r>
              <a:rPr lang="en-US" sz="3600" b="1" dirty="0">
                <a:latin typeface="NikoshBAN" pitchFamily="2" charset="0"/>
                <a:cs typeface="NikoshBAN" pitchFamily="2" charset="0"/>
              </a:rPr>
              <a:t> </a:t>
            </a:r>
            <a:r>
              <a:rPr lang="en-US" sz="3600" b="1" dirty="0" err="1">
                <a:latin typeface="NikoshBAN" pitchFamily="2" charset="0"/>
                <a:cs typeface="NikoshBAN" pitchFamily="2" charset="0"/>
              </a:rPr>
              <a:t>মেমোরিয়াল</a:t>
            </a:r>
            <a:r>
              <a:rPr lang="bn-BD" sz="3600" b="1" dirty="0">
                <a:latin typeface="NikoshBAN" pitchFamily="2" charset="0"/>
                <a:cs typeface="NikoshBAN" pitchFamily="2" charset="0"/>
              </a:rPr>
              <a:t> উচ্চ বিদ্যালয়।</a:t>
            </a:r>
          </a:p>
          <a:p>
            <a:pPr algn="ctr"/>
            <a:r>
              <a:rPr lang="en-US" sz="5400" b="1" dirty="0" err="1">
                <a:latin typeface="NikoshBAN" pitchFamily="2" charset="0"/>
                <a:cs typeface="NikoshBAN" pitchFamily="2" charset="0"/>
              </a:rPr>
              <a:t>সীতাকুণ্ড</a:t>
            </a:r>
            <a:r>
              <a:rPr lang="bn-BD" sz="5400" b="1" dirty="0">
                <a:latin typeface="NikoshBAN" pitchFamily="2" charset="0"/>
                <a:cs typeface="NikoshBAN" pitchFamily="2" charset="0"/>
              </a:rPr>
              <a:t>,চট্টগ্রাম। </a:t>
            </a:r>
          </a:p>
          <a:p>
            <a:pPr algn="ctr"/>
            <a:r>
              <a:rPr lang="bn-BD" sz="5400" b="1" dirty="0">
                <a:latin typeface="NikoshBAN" pitchFamily="2" charset="0"/>
                <a:cs typeface="NikoshBAN" pitchFamily="2" charset="0"/>
              </a:rPr>
              <a:t>মোবাইলঃ ০১৮১৯৩৫৩৪৭৮</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317147"/>
            <a:ext cx="3022060" cy="3714356"/>
          </a:xfrm>
          <a:prstGeom prst="rect">
            <a:avLst/>
          </a:prstGeom>
        </p:spPr>
      </p:pic>
    </p:spTree>
    <p:extLst>
      <p:ext uri="{BB962C8B-B14F-4D97-AF65-F5344CB8AC3E}">
        <p14:creationId xmlns:p14="http://schemas.microsoft.com/office/powerpoint/2010/main" val="3503965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1828800"/>
            <a:ext cx="6553200" cy="3877985"/>
          </a:xfrm>
          <a:prstGeom prst="rect">
            <a:avLst/>
          </a:prstGeom>
        </p:spPr>
        <p:txBody>
          <a:bodyPr wrap="square">
            <a:spAutoFit/>
          </a:bodyPr>
          <a:lstStyle/>
          <a:p>
            <a:pPr algn="ctr"/>
            <a:r>
              <a:rPr lang="en-US" sz="4800" b="1" dirty="0" err="1">
                <a:solidFill>
                  <a:srgbClr val="002060"/>
                </a:solidFill>
                <a:latin typeface="NikoshBAN" pitchFamily="2" charset="0"/>
                <a:cs typeface="NikoshBAN" pitchFamily="2" charset="0"/>
              </a:rPr>
              <a:t>বিষয়ঃ</a:t>
            </a:r>
            <a:r>
              <a:rPr lang="en-US" sz="4800" b="1" dirty="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ইসলাম</a:t>
            </a:r>
            <a:r>
              <a:rPr lang="en-US" sz="4800" b="1" dirty="0" smtClean="0">
                <a:solidFill>
                  <a:srgbClr val="002060"/>
                </a:solidFill>
                <a:latin typeface="NikoshBAN" pitchFamily="2" charset="0"/>
                <a:cs typeface="NikoshBAN" pitchFamily="2" charset="0"/>
              </a:rPr>
              <a:t> ও </a:t>
            </a:r>
            <a:r>
              <a:rPr lang="en-US" sz="4800" b="1" dirty="0" err="1" smtClean="0">
                <a:solidFill>
                  <a:srgbClr val="002060"/>
                </a:solidFill>
                <a:latin typeface="NikoshBAN" pitchFamily="2" charset="0"/>
                <a:cs typeface="NikoshBAN" pitchFamily="2" charset="0"/>
              </a:rPr>
              <a:t>নৈতিক</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শিক্ষা</a:t>
            </a:r>
            <a:r>
              <a:rPr lang="en-US" sz="4800" b="1" dirty="0" smtClean="0">
                <a:solidFill>
                  <a:srgbClr val="002060"/>
                </a:solidFill>
                <a:latin typeface="NikoshBAN" pitchFamily="2" charset="0"/>
                <a:cs typeface="NikoshBAN" pitchFamily="2" charset="0"/>
              </a:rPr>
              <a:t>  </a:t>
            </a:r>
            <a:endParaRPr lang="bn-BD" sz="4800" b="1" dirty="0">
              <a:solidFill>
                <a:srgbClr val="002060"/>
              </a:solidFill>
              <a:latin typeface="NikoshBAN" pitchFamily="2" charset="0"/>
              <a:cs typeface="NikoshBAN" pitchFamily="2" charset="0"/>
            </a:endParaRPr>
          </a:p>
          <a:p>
            <a:pPr algn="ctr"/>
            <a:r>
              <a:rPr lang="en-US" sz="6600" b="1" dirty="0" err="1">
                <a:solidFill>
                  <a:srgbClr val="002060"/>
                </a:solidFill>
                <a:latin typeface="NikoshBAN" pitchFamily="2" charset="0"/>
                <a:cs typeface="NikoshBAN" pitchFamily="2" charset="0"/>
              </a:rPr>
              <a:t>শ্রেণীঃ</a:t>
            </a:r>
            <a:r>
              <a:rPr lang="en-US" sz="6600" b="1" dirty="0">
                <a:solidFill>
                  <a:srgbClr val="002060"/>
                </a:solidFill>
                <a:latin typeface="NikoshBAN" pitchFamily="2" charset="0"/>
                <a:cs typeface="NikoshBAN" pitchFamily="2" charset="0"/>
              </a:rPr>
              <a:t> </a:t>
            </a:r>
            <a:r>
              <a:rPr lang="en-US" sz="6600" b="1" dirty="0" err="1" smtClean="0">
                <a:solidFill>
                  <a:srgbClr val="002060"/>
                </a:solidFill>
                <a:latin typeface="NikoshBAN" pitchFamily="2" charset="0"/>
                <a:cs typeface="NikoshBAN" pitchFamily="2" charset="0"/>
              </a:rPr>
              <a:t>অষ্টম</a:t>
            </a:r>
            <a:r>
              <a:rPr lang="en-US" sz="6600" b="1" dirty="0" smtClean="0">
                <a:solidFill>
                  <a:srgbClr val="002060"/>
                </a:solidFill>
                <a:latin typeface="NikoshBAN" pitchFamily="2" charset="0"/>
                <a:cs typeface="NikoshBAN" pitchFamily="2" charset="0"/>
              </a:rPr>
              <a:t> </a:t>
            </a:r>
            <a:r>
              <a:rPr lang="bn-BD" sz="6600" b="1" dirty="0" smtClean="0">
                <a:solidFill>
                  <a:srgbClr val="002060"/>
                </a:solidFill>
                <a:latin typeface="NikoshBAN" pitchFamily="2" charset="0"/>
                <a:cs typeface="NikoshBAN" pitchFamily="2" charset="0"/>
              </a:rPr>
              <a:t> </a:t>
            </a:r>
            <a:endParaRPr lang="en-US" sz="6600" b="1" dirty="0">
              <a:solidFill>
                <a:srgbClr val="002060"/>
              </a:solidFill>
              <a:latin typeface="NikoshBAN" pitchFamily="2" charset="0"/>
              <a:cs typeface="NikoshBAN" pitchFamily="2" charset="0"/>
            </a:endParaRPr>
          </a:p>
          <a:p>
            <a:pPr algn="ctr"/>
            <a:r>
              <a:rPr lang="en-US" sz="6600" b="1" dirty="0" smtClean="0">
                <a:solidFill>
                  <a:srgbClr val="002060"/>
                </a:solidFill>
                <a:latin typeface="NikoshBAN" pitchFamily="2" charset="0"/>
                <a:cs typeface="NikoshBAN" pitchFamily="2" charset="0"/>
              </a:rPr>
              <a:t>অধ্যায়-৩</a:t>
            </a:r>
          </a:p>
          <a:p>
            <a:pPr algn="ctr"/>
            <a:r>
              <a:rPr lang="en-US" sz="6600" b="1" dirty="0" smtClean="0">
                <a:solidFill>
                  <a:srgbClr val="002060"/>
                </a:solidFill>
                <a:latin typeface="NikoshBAN" pitchFamily="2" charset="0"/>
                <a:cs typeface="NikoshBAN" pitchFamily="2" charset="0"/>
              </a:rPr>
              <a:t>পাঠ-৭</a:t>
            </a:r>
            <a:endParaRPr lang="bn-BD" sz="66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396632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DOEL\Desktop\HADITH\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2458" y="731520"/>
            <a:ext cx="4745307" cy="62585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620000" y="3200400"/>
            <a:ext cx="3568606" cy="769441"/>
          </a:xfrm>
          <a:prstGeom prst="rect">
            <a:avLst/>
          </a:prstGeom>
        </p:spPr>
        <p:txBody>
          <a:bodyPr wrap="none">
            <a:spAutoFit/>
          </a:bodyPr>
          <a:lstStyle/>
          <a:p>
            <a:r>
              <a:rPr lang="bn-BD" sz="4400" b="1" dirty="0">
                <a:latin typeface="NikoshBAN" pitchFamily="2" charset="0"/>
                <a:cs typeface="NikoshBAN" pitchFamily="2" charset="0"/>
              </a:rPr>
              <a:t>পবিত্র হাদিস শরীফ </a:t>
            </a:r>
            <a:endParaRPr lang="en-US" sz="4400" b="1" dirty="0">
              <a:latin typeface="NikoshBAN" pitchFamily="2" charset="0"/>
              <a:cs typeface="NikoshBAN" pitchFamily="2" charset="0"/>
            </a:endParaRPr>
          </a:p>
        </p:txBody>
      </p:sp>
    </p:spTree>
    <p:extLst>
      <p:ext uri="{BB962C8B-B14F-4D97-AF65-F5344CB8AC3E}">
        <p14:creationId xmlns:p14="http://schemas.microsoft.com/office/powerpoint/2010/main" val="106445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downLef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_search_1601303752518.gif"/>
          <p:cNvPicPr>
            <a:picLocks noChangeAspect="1"/>
          </p:cNvPicPr>
          <p:nvPr/>
        </p:nvPicPr>
        <p:blipFill>
          <a:blip r:embed="rId2"/>
          <a:stretch>
            <a:fillRect/>
          </a:stretch>
        </p:blipFill>
        <p:spPr>
          <a:xfrm>
            <a:off x="3619157" y="243840"/>
            <a:ext cx="4955906" cy="68275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1219200"/>
            <a:ext cx="6934200" cy="1569660"/>
          </a:xfrm>
          <a:prstGeom prst="rect">
            <a:avLst/>
          </a:prstGeom>
          <a:noFill/>
        </p:spPr>
        <p:txBody>
          <a:bodyPr wrap="square" rtlCol="0">
            <a:spAutoFit/>
          </a:bodyPr>
          <a:lstStyle/>
          <a:p>
            <a:r>
              <a:rPr lang="en-US" sz="9600" b="1" dirty="0" err="1" smtClean="0">
                <a:solidFill>
                  <a:srgbClr val="7030A0"/>
                </a:solidFill>
                <a:latin typeface="NikoshBAN" panose="02000000000000000000" pitchFamily="2" charset="0"/>
                <a:cs typeface="NikoshBAN" panose="02000000000000000000" pitchFamily="2" charset="0"/>
              </a:rPr>
              <a:t>সূরা</a:t>
            </a:r>
            <a:r>
              <a:rPr lang="en-US" sz="9600" b="1" dirty="0" smtClean="0">
                <a:solidFill>
                  <a:srgbClr val="7030A0"/>
                </a:solidFill>
                <a:latin typeface="NikoshBAN" panose="02000000000000000000" pitchFamily="2" charset="0"/>
                <a:cs typeface="NikoshBAN" panose="02000000000000000000" pitchFamily="2" charset="0"/>
              </a:rPr>
              <a:t> </a:t>
            </a:r>
            <a:r>
              <a:rPr lang="en-US" sz="9600" b="1" dirty="0" err="1" smtClean="0">
                <a:solidFill>
                  <a:srgbClr val="7030A0"/>
                </a:solidFill>
                <a:latin typeface="NikoshBAN" panose="02000000000000000000" pitchFamily="2" charset="0"/>
                <a:cs typeface="NikoshBAN" panose="02000000000000000000" pitchFamily="2" charset="0"/>
              </a:rPr>
              <a:t>আল-যিলযাল</a:t>
            </a:r>
            <a:r>
              <a:rPr lang="en-US" sz="9600" b="1" dirty="0" smtClean="0">
                <a:solidFill>
                  <a:srgbClr val="7030A0"/>
                </a:solidFill>
                <a:latin typeface="NikoshBAN" panose="02000000000000000000" pitchFamily="2" charset="0"/>
                <a:cs typeface="NikoshBAN" panose="02000000000000000000" pitchFamily="2" charset="0"/>
              </a:rPr>
              <a:t> </a:t>
            </a:r>
            <a:endParaRPr lang="en-US" sz="9600" b="1" dirty="0">
              <a:solidFill>
                <a:srgbClr val="7030A0"/>
              </a:solidFill>
              <a:latin typeface="NikoshBAN" panose="02000000000000000000" pitchFamily="2" charset="0"/>
              <a:cs typeface="NikoshBAN" panose="02000000000000000000" pitchFamily="2" charset="0"/>
            </a:endParaRPr>
          </a:p>
        </p:txBody>
      </p:sp>
      <p:sp>
        <p:nvSpPr>
          <p:cNvPr id="2" name="TextBox 1"/>
          <p:cNvSpPr txBox="1"/>
          <p:nvPr/>
        </p:nvSpPr>
        <p:spPr>
          <a:xfrm>
            <a:off x="3352800" y="2362200"/>
            <a:ext cx="5562600" cy="1569660"/>
          </a:xfrm>
          <a:prstGeom prst="rect">
            <a:avLst/>
          </a:prstGeom>
          <a:noFill/>
        </p:spPr>
        <p:txBody>
          <a:bodyPr wrap="square" rtlCol="0">
            <a:spAutoFit/>
          </a:bodyPr>
          <a:lstStyle/>
          <a:p>
            <a:r>
              <a:rPr lang="ar-SA" sz="9600" b="1" dirty="0" smtClean="0"/>
              <a:t>سورة الزلزال</a:t>
            </a:r>
            <a:endParaRPr lang="en-US" sz="9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11506200" cy="6032421"/>
          </a:xfrm>
          <a:prstGeom prst="rect">
            <a:avLst/>
          </a:prstGeom>
          <a:solidFill>
            <a:srgbClr val="FFFF00"/>
          </a:solidFill>
        </p:spPr>
        <p:txBody>
          <a:bodyPr wrap="square">
            <a:spAutoFit/>
          </a:bodyPr>
          <a:lstStyle/>
          <a:p>
            <a:r>
              <a:rPr lang="en-US" sz="6600" b="1" dirty="0" err="1" smtClean="0">
                <a:latin typeface="NikoshBAN" pitchFamily="2" charset="0"/>
                <a:cs typeface="NikoshBAN" pitchFamily="2" charset="0"/>
              </a:rPr>
              <a:t>শিখন</a:t>
            </a:r>
            <a:r>
              <a:rPr lang="en-US" sz="6600" b="1" dirty="0" smtClean="0">
                <a:latin typeface="NikoshBAN" pitchFamily="2" charset="0"/>
                <a:cs typeface="NikoshBAN" pitchFamily="2" charset="0"/>
              </a:rPr>
              <a:t> </a:t>
            </a:r>
            <a:r>
              <a:rPr lang="en-US" sz="6600" b="1" dirty="0" err="1" smtClean="0">
                <a:latin typeface="NikoshBAN" pitchFamily="2" charset="0"/>
                <a:cs typeface="NikoshBAN" pitchFamily="2" charset="0"/>
              </a:rPr>
              <a:t>ফল</a:t>
            </a:r>
            <a:endParaRPr lang="en-US" sz="6600" b="1" dirty="0" smtClean="0">
              <a:latin typeface="NikoshBAN" pitchFamily="2" charset="0"/>
              <a:cs typeface="NikoshBAN" pitchFamily="2" charset="0"/>
            </a:endParaRPr>
          </a:p>
          <a:p>
            <a:r>
              <a:rPr lang="en-US" sz="4000" b="1" dirty="0" err="1" smtClean="0">
                <a:latin typeface="NikoshBAN" pitchFamily="2" charset="0"/>
                <a:cs typeface="NikoshBAN" pitchFamily="2" charset="0"/>
              </a:rPr>
              <a:t>এই</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পাঠ</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শেষে</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শিক্ষার্থীরা</a:t>
            </a:r>
            <a:r>
              <a:rPr lang="en-US" sz="4000" b="1" dirty="0" smtClean="0">
                <a:latin typeface="NikoshBAN" pitchFamily="2" charset="0"/>
                <a:cs typeface="NikoshBAN" pitchFamily="2" charset="0"/>
              </a:rPr>
              <a:t> - -</a:t>
            </a:r>
          </a:p>
          <a:p>
            <a:pPr>
              <a:buFont typeface="Arial" pitchFamily="34" charset="0"/>
              <a:buChar char="•"/>
            </a:pPr>
            <a:r>
              <a:rPr lang="en-US" sz="4000" b="1" dirty="0" err="1" smtClean="0">
                <a:latin typeface="NikoshBAN" pitchFamily="2" charset="0"/>
                <a:cs typeface="NikoshBAN" pitchFamily="2" charset="0"/>
              </a:rPr>
              <a:t>সূরার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পরিচয়</a:t>
            </a:r>
            <a:r>
              <a:rPr lang="en-US" sz="4000" b="1" dirty="0" smtClean="0">
                <a:latin typeface="NikoshBAN" pitchFamily="2" charset="0"/>
                <a:cs typeface="NikoshBAN" pitchFamily="2" charset="0"/>
              </a:rPr>
              <a:t> ও </a:t>
            </a:r>
            <a:r>
              <a:rPr lang="en-US" sz="4000" b="1" dirty="0" err="1" smtClean="0">
                <a:latin typeface="NikoshBAN" pitchFamily="2" charset="0"/>
                <a:cs typeface="NikoshBAN" pitchFamily="2" charset="0"/>
              </a:rPr>
              <a:t>নামকরণ</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সম্পর্কে</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বলতে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a:t>
            </a:r>
          </a:p>
          <a:p>
            <a:pPr>
              <a:buFont typeface="Arial" pitchFamily="34" charset="0"/>
              <a:buChar char="•"/>
            </a:pPr>
            <a:r>
              <a:rPr lang="en-US" sz="4000" b="1" dirty="0" err="1" smtClean="0">
                <a:latin typeface="NikoshBAN" pitchFamily="2" charset="0"/>
                <a:cs typeface="NikoshBAN" pitchFamily="2" charset="0"/>
              </a:rPr>
              <a:t>শানে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নুযুল</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বর্ণনা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a:t>
            </a:r>
          </a:p>
          <a:p>
            <a:pPr>
              <a:buFont typeface="Arial" pitchFamily="34" charset="0"/>
              <a:buChar char="•"/>
            </a:pPr>
            <a:r>
              <a:rPr lang="en-US" sz="4000" b="1" dirty="0" err="1" smtClean="0">
                <a:latin typeface="NikoshBAN" pitchFamily="2" charset="0"/>
                <a:cs typeface="NikoshBAN" pitchFamily="2" charset="0"/>
              </a:rPr>
              <a:t>বাংলা</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অনুবাদ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 </a:t>
            </a:r>
            <a:r>
              <a:rPr lang="bn-BD" sz="4000" b="1" dirty="0" smtClean="0">
                <a:latin typeface="NikoshBAN" pitchFamily="2" charset="0"/>
                <a:cs typeface="NikoshBAN" pitchFamily="2" charset="0"/>
              </a:rPr>
              <a:t> </a:t>
            </a:r>
            <a:endParaRPr lang="en-US" sz="4000" b="1" dirty="0" smtClean="0">
              <a:latin typeface="NikoshBAN" pitchFamily="2" charset="0"/>
              <a:cs typeface="NikoshBAN" pitchFamily="2" charset="0"/>
            </a:endParaRPr>
          </a:p>
          <a:p>
            <a:pPr>
              <a:buFont typeface="Arial" pitchFamily="34" charset="0"/>
              <a:buChar char="•"/>
            </a:pPr>
            <a:r>
              <a:rPr lang="en-US" sz="4000" b="1" dirty="0" err="1" smtClean="0">
                <a:latin typeface="NikoshBAN" pitchFamily="2" charset="0"/>
                <a:cs typeface="NikoshBAN" pitchFamily="2" charset="0"/>
              </a:rPr>
              <a:t>এই</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সূরার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শিক্ষা</a:t>
            </a:r>
            <a:r>
              <a:rPr lang="bn-BD" sz="4000" b="1" dirty="0" smtClean="0">
                <a:latin typeface="NikoshBAN" pitchFamily="2" charset="0"/>
                <a:cs typeface="NikoshBAN" pitchFamily="2" charset="0"/>
              </a:rPr>
              <a:t>সমূহ</a:t>
            </a:r>
            <a:r>
              <a:rPr lang="en-US" sz="4000" b="1" dirty="0" smtClean="0">
                <a:latin typeface="NikoshBAN" pitchFamily="2" charset="0"/>
                <a:cs typeface="NikoshBAN" pitchFamily="2" charset="0"/>
              </a:rPr>
              <a:t> </a:t>
            </a:r>
            <a:r>
              <a:rPr lang="bn-BD" sz="4000" b="1" dirty="0" smtClean="0">
                <a:latin typeface="NikoshBAN" pitchFamily="2" charset="0"/>
                <a:cs typeface="NikoshBAN" pitchFamily="2" charset="0"/>
              </a:rPr>
              <a:t>ব্যাখ্যা</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 </a:t>
            </a:r>
          </a:p>
          <a:p>
            <a:pPr>
              <a:buFont typeface="Arial" pitchFamily="34" charset="0"/>
              <a:buChar char="•"/>
            </a:pPr>
            <a:endParaRPr lang="en-US" sz="4000" b="1" dirty="0">
              <a:latin typeface="NikoshBAN" pitchFamily="2" charset="0"/>
              <a:cs typeface="NikoshBAN" pitchFamily="2" charset="0"/>
            </a:endParaRPr>
          </a:p>
          <a:p>
            <a:pPr>
              <a:buFont typeface="Arial" pitchFamily="34" charset="0"/>
              <a:buChar char="•"/>
            </a:pPr>
            <a:endParaRPr lang="en-US" sz="4000" b="1" dirty="0" smtClean="0">
              <a:latin typeface="NikoshBAN" pitchFamily="2" charset="0"/>
              <a:cs typeface="NikoshBAN" pitchFamily="2" charset="0"/>
            </a:endParaRPr>
          </a:p>
          <a:p>
            <a:r>
              <a:rPr lang="en-US" sz="4000" b="1" dirty="0" smtClean="0">
                <a:latin typeface="NikoshBAN" pitchFamily="2" charset="0"/>
                <a:cs typeface="NikoshBAN" pitchFamily="2" charset="0"/>
              </a:rPr>
              <a:t> </a:t>
            </a:r>
            <a:r>
              <a:rPr lang="bn-BD" sz="4000" b="1" dirty="0" smtClean="0">
                <a:latin typeface="NikoshBAN" pitchFamily="2" charset="0"/>
                <a:cs typeface="NikoshBAN" pitchFamily="2" charset="0"/>
              </a:rPr>
              <a:t> </a:t>
            </a:r>
            <a:endParaRPr lang="en-US" sz="4000" b="1"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1475740"/>
            <a:ext cx="8413355" cy="5078313"/>
          </a:xfrm>
          <a:prstGeom prst="rect">
            <a:avLst/>
          </a:prstGeom>
          <a:solidFill>
            <a:srgbClr val="FFFF00"/>
          </a:solidFill>
        </p:spPr>
        <p:txBody>
          <a:bodyPr wrap="square" rtlCol="0">
            <a:spAutoFit/>
          </a:bodyPr>
          <a:lstStyle/>
          <a:p>
            <a:r>
              <a:rPr lang="en-US" sz="6000" b="1" dirty="0" err="1" smtClean="0">
                <a:latin typeface="NikoshBAN" pitchFamily="2" charset="0"/>
                <a:cs typeface="NikoshBAN" pitchFamily="2" charset="0"/>
              </a:rPr>
              <a:t>পরিচয়</a:t>
            </a:r>
            <a:r>
              <a:rPr lang="en-US" sz="6000" b="1" dirty="0" smtClean="0">
                <a:latin typeface="NikoshBAN" pitchFamily="2" charset="0"/>
                <a:cs typeface="NikoshBAN" pitchFamily="2" charset="0"/>
              </a:rPr>
              <a:t> </a:t>
            </a:r>
          </a:p>
          <a:p>
            <a:r>
              <a:rPr lang="en-US" sz="4400" b="1" dirty="0" err="1" smtClean="0">
                <a:latin typeface="NikoshBAN" pitchFamily="2" charset="0"/>
                <a:cs typeface="NikoshBAN" pitchFamily="2" charset="0"/>
              </a:rPr>
              <a:t>আল</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কুরআনের</a:t>
            </a:r>
            <a:r>
              <a:rPr lang="en-US" sz="4400" b="1" dirty="0" smtClean="0">
                <a:latin typeface="NikoshBAN" pitchFamily="2" charset="0"/>
                <a:cs typeface="NikoshBAN" pitchFamily="2" charset="0"/>
              </a:rPr>
              <a:t> ৯৯ </a:t>
            </a:r>
            <a:r>
              <a:rPr lang="en-US" sz="4400" b="1" dirty="0" err="1" smtClean="0">
                <a:latin typeface="NikoshBAN" pitchFamily="2" charset="0"/>
                <a:cs typeface="NikoshBAN" pitchFamily="2" charset="0"/>
              </a:rPr>
              <a:t>তম</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সূরা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আল-যিলযাল</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এটি</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মাদানি</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সূরার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অন্তর্গত</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এর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আয়াত</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সংখ্যা</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আটটি</a:t>
            </a:r>
            <a:r>
              <a:rPr lang="en-US" sz="4400" b="1" dirty="0" smtClean="0">
                <a:latin typeface="NikoshBAN" pitchFamily="2" charset="0"/>
                <a:cs typeface="NikoshBAN" pitchFamily="2" charset="0"/>
              </a:rPr>
              <a:t>। এ </a:t>
            </a:r>
            <a:r>
              <a:rPr lang="en-US" sz="4400" b="1" dirty="0" err="1" smtClean="0">
                <a:latin typeface="NikoshBAN" pitchFamily="2" charset="0"/>
                <a:cs typeface="NikoshBAN" pitchFamily="2" charset="0"/>
              </a:rPr>
              <a:t>সূরায়</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কিয়ামতের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অবস্থা</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বর্ণনা</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করা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হয়েছে</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সূরার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প্রথম</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আয়াতে</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উল্লিখিত</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যিলযাল</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শব্দ</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থেকে</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এর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নাম</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রাখা</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হয়েছে</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সূরা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আল-যিলযাল</a:t>
            </a:r>
            <a:r>
              <a:rPr lang="en-US" sz="4400" b="1" dirty="0" smtClean="0">
                <a:latin typeface="NikoshBAN" pitchFamily="2" charset="0"/>
                <a:cs typeface="NikoshBAN" pitchFamily="2" charset="0"/>
              </a:rPr>
              <a:t>।</a:t>
            </a:r>
          </a:p>
          <a:p>
            <a:r>
              <a:rPr lang="en-US" sz="4400" b="1" dirty="0" smtClean="0">
                <a:latin typeface="NikoshBAN" pitchFamily="2" charset="0"/>
                <a:cs typeface="NikoshBAN" pitchFamily="2" charset="0"/>
              </a:rPr>
              <a:t>   </a:t>
            </a:r>
            <a:endParaRPr lang="en-US" sz="4400" b="1" dirty="0">
              <a:latin typeface="NikoshBAN" pitchFamily="2" charset="0"/>
              <a:cs typeface="NikoshBAN" pitchFamily="2" charset="0"/>
            </a:endParaRPr>
          </a:p>
        </p:txBody>
      </p:sp>
      <p:pic>
        <p:nvPicPr>
          <p:cNvPr id="3" name="Picture 2" descr="image_search_1601303752518.gif"/>
          <p:cNvPicPr>
            <a:picLocks noChangeAspect="1"/>
          </p:cNvPicPr>
          <p:nvPr/>
        </p:nvPicPr>
        <p:blipFill>
          <a:blip r:embed="rId2"/>
          <a:stretch>
            <a:fillRect/>
          </a:stretch>
        </p:blipFill>
        <p:spPr>
          <a:xfrm>
            <a:off x="152400" y="1463039"/>
            <a:ext cx="3541847" cy="50910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11811000" cy="5816977"/>
          </a:xfrm>
          <a:prstGeom prst="rect">
            <a:avLst/>
          </a:prstGeom>
          <a:solidFill>
            <a:srgbClr val="FFFF00"/>
          </a:solidFill>
        </p:spPr>
        <p:txBody>
          <a:bodyPr wrap="square" rtlCol="0">
            <a:spAutoFit/>
          </a:bodyPr>
          <a:lstStyle/>
          <a:p>
            <a:r>
              <a:rPr lang="bn-BD" sz="4800" b="1" dirty="0" smtClean="0">
                <a:latin typeface="NikoshBAN" pitchFamily="2" charset="0"/>
                <a:cs typeface="NikoshBAN" pitchFamily="2" charset="0"/>
              </a:rPr>
              <a:t>শানে নুযুল</a:t>
            </a:r>
          </a:p>
          <a:p>
            <a:r>
              <a:rPr lang="bn-BD" sz="3600" b="1" dirty="0" smtClean="0">
                <a:latin typeface="NikoshBAN" pitchFamily="2" charset="0"/>
                <a:cs typeface="NikoshBAN" pitchFamily="2" charset="0"/>
              </a:rPr>
              <a:t>একদা জনৈক ব্যক্তি একজন ফকিরকে অতি অল্প পরিমাণ খাদ্য দান করে। অতঃপর সে বলল যে, এ সামান্য দানে কি সাওয়াব হবে?</a:t>
            </a:r>
          </a:p>
          <a:p>
            <a:r>
              <a:rPr lang="bn-BD" sz="3600" b="1" dirty="0" smtClean="0">
                <a:latin typeface="NikoshBAN" pitchFamily="2" charset="0"/>
                <a:cs typeface="NikoshBAN" pitchFamily="2" charset="0"/>
              </a:rPr>
              <a:t>অপর এক ব্যক্তি ছোট ছোট গুনাহ করত। এগুলো থেকে বিরত থাকত না। বরং সে এগুলোকে অবহেলা করত। আর এগুলোর কোনো গুরুত্ব দিতনা।</a:t>
            </a:r>
          </a:p>
          <a:p>
            <a:r>
              <a:rPr lang="bn-BD" sz="3600" b="1" dirty="0" smtClean="0">
                <a:latin typeface="NikoshBAN" pitchFamily="2" charset="0"/>
                <a:cs typeface="NikoshBAN" pitchFamily="2" charset="0"/>
              </a:rPr>
              <a:t>এ দুই অবস্থার পরিপ্রেক্ষিতে আল্লাহ তায়ালা এ সূরা নাযিল করেন। আর সকলকে জানিয়ে দেন যে, পাপ বা পুণ্য যত ছোটই হোক না কেন কিয়ামতে তার জন্য জবাবদিহি করতে হবে। অতঃপর এগুলোর জন্য  পুরস্কার বা শাস্তি ভোগ করতে হবে।</a:t>
            </a:r>
            <a:endParaRPr lang="en-US" sz="3600" b="1" dirty="0" smtClean="0">
              <a:latin typeface="NikoshBAN" pitchFamily="2" charset="0"/>
              <a:cs typeface="NikoshBAN" pitchFamily="2" charset="0"/>
            </a:endParaRPr>
          </a:p>
          <a:p>
            <a:r>
              <a:rPr lang="bn-BD" sz="3600" b="1" dirty="0" smtClean="0">
                <a:latin typeface="NikoshBAN" pitchFamily="2" charset="0"/>
                <a:cs typeface="NikoshBAN" pitchFamily="2" charset="0"/>
              </a:rPr>
              <a:t> </a:t>
            </a:r>
            <a:endParaRPr lang="en-US" sz="3600" b="1" dirty="0" smtClean="0">
              <a:latin typeface="NikoshBAN" pitchFamily="2" charset="0"/>
              <a:cs typeface="NikoshBAN" pitchFamily="2" charset="0"/>
            </a:endParaRPr>
          </a:p>
          <a:p>
            <a:endParaRPr lang="en-US" sz="3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p:cTn id="1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2" end="2"/>
                                            </p:txEl>
                                          </p:spTgt>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p:cTn id="1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3" end="3"/>
                                            </p:txEl>
                                          </p:spTgt>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TotalTime>
  <Words>415</Words>
  <Application>Microsoft Office PowerPoint</Application>
  <PresentationFormat>Custom</PresentationFormat>
  <Paragraphs>54</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ArhialkhanMJ</vt:lpstr>
      <vt:lpstr>Arial</vt:lpstr>
      <vt:lpstr>Bahnschrift Light</vt:lpstr>
      <vt:lpstr>Bahnschrift SemiLight</vt:lpstr>
      <vt:lpstr>Calibri</vt:lpstr>
      <vt:lpstr>NikoshBAN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91</cp:revision>
  <dcterms:created xsi:type="dcterms:W3CDTF">2006-08-16T00:00:00Z</dcterms:created>
  <dcterms:modified xsi:type="dcterms:W3CDTF">2020-10-03T17:05:34Z</dcterms:modified>
</cp:coreProperties>
</file>