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9" r:id="rId2"/>
    <p:sldId id="257" r:id="rId3"/>
    <p:sldId id="290" r:id="rId4"/>
    <p:sldId id="288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92" r:id="rId17"/>
    <p:sldId id="284" r:id="rId18"/>
    <p:sldId id="285" r:id="rId19"/>
    <p:sldId id="286" r:id="rId20"/>
  </p:sldIdLst>
  <p:sldSz cx="12801600" cy="9601200" type="A3"/>
  <p:notesSz cx="6858000" cy="9144000"/>
  <p:defaultTextStyle>
    <a:defPPr>
      <a:defRPr lang="en-US"/>
    </a:defPPr>
    <a:lvl1pPr marL="0" algn="l" defTabSz="12217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883" algn="l" defTabSz="12217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766" algn="l" defTabSz="12217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649" algn="l" defTabSz="12217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532" algn="l" defTabSz="12217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415" algn="l" defTabSz="12217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298" algn="l" defTabSz="12217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182" algn="l" defTabSz="12217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064" algn="l" defTabSz="12217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422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D8D81-BE07-48B8-83AC-A43E2041E389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A6963-F083-4D9F-9199-254EB7854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2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7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610883" algn="l" defTabSz="12217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221766" algn="l" defTabSz="12217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832649" algn="l" defTabSz="12217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443532" algn="l" defTabSz="12217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3054415" algn="l" defTabSz="12217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665298" algn="l" defTabSz="12217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276182" algn="l" defTabSz="12217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887064" algn="l" defTabSz="12217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6963-F083-4D9F-9199-254EB78542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9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0106-DBB1-4CC9-B58C-0EF7DC45556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203A-9116-4E69-928D-88A271253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0106-DBB1-4CC9-B58C-0EF7DC45556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203A-9116-4E69-928D-88A271253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2" y="537845"/>
            <a:ext cx="4031615" cy="114703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0106-DBB1-4CC9-B58C-0EF7DC45556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203A-9116-4E69-928D-88A271253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0106-DBB1-4CC9-B58C-0EF7DC45556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203A-9116-4E69-928D-88A271253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4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2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8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7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7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6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5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4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4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0106-DBB1-4CC9-B58C-0EF7DC45556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203A-9116-4E69-928D-88A271253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0106-DBB1-4CC9-B58C-0EF7DC45556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203A-9116-4E69-928D-88A271253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0106-DBB1-4CC9-B58C-0EF7DC45556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203A-9116-4E69-928D-88A271253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0106-DBB1-4CC9-B58C-0EF7DC45556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203A-9116-4E69-928D-88A271253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0106-DBB1-4CC9-B58C-0EF7DC45556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203A-9116-4E69-928D-88A271253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0106-DBB1-4CC9-B58C-0EF7DC45556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203A-9116-4E69-928D-88A271253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926" indent="0">
              <a:buNone/>
              <a:defRPr sz="3900"/>
            </a:lvl2pPr>
            <a:lvl3pPr marL="1279852" indent="0">
              <a:buNone/>
              <a:defRPr sz="3400"/>
            </a:lvl3pPr>
            <a:lvl4pPr marL="1919778" indent="0">
              <a:buNone/>
              <a:defRPr sz="2800"/>
            </a:lvl4pPr>
            <a:lvl5pPr marL="2559705" indent="0">
              <a:buNone/>
              <a:defRPr sz="2800"/>
            </a:lvl5pPr>
            <a:lvl6pPr marL="3199631" indent="0">
              <a:buNone/>
              <a:defRPr sz="2800"/>
            </a:lvl6pPr>
            <a:lvl7pPr marL="3839559" indent="0">
              <a:buNone/>
              <a:defRPr sz="2800"/>
            </a:lvl7pPr>
            <a:lvl8pPr marL="4479485" indent="0">
              <a:buNone/>
              <a:defRPr sz="2800"/>
            </a:lvl8pPr>
            <a:lvl9pPr marL="5119411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0106-DBB1-4CC9-B58C-0EF7DC45556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203A-9116-4E69-928D-88A271253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85" tIns="63994" rIns="127985" bIns="6399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7985" tIns="63994" rIns="127985" bIns="639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E0106-DBB1-4CC9-B58C-0EF7DC45556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203A-9116-4E69-928D-88A271253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127985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45" indent="-479945" algn="l" defTabSz="1279852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81" indent="-399953" algn="l" defTabSz="1279852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816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742" indent="-319963" algn="l" defTabSz="127985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668" indent="-319963" algn="l" defTabSz="127985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594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520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449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375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6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78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0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3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559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48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1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666" t="5555" r="7500" b="5555"/>
          <a:stretch>
            <a:fillRect/>
          </a:stretch>
        </p:blipFill>
        <p:spPr bwMode="auto">
          <a:xfrm>
            <a:off x="853440" y="533400"/>
            <a:ext cx="10988040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20440" y="3187898"/>
            <a:ext cx="8427720" cy="148348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8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1" y="304701"/>
            <a:ext cx="11582400" cy="1859657"/>
          </a:xfrm>
          <a:prstGeom prst="rect">
            <a:avLst/>
          </a:prstGeom>
        </p:spPr>
        <p:txBody>
          <a:bodyPr wrap="square" lIns="165274" tIns="82636" rIns="165274" bIns="82636">
            <a:spAutoFit/>
          </a:bodyPr>
          <a:lstStyle/>
          <a:p>
            <a:r>
              <a:rPr lang="en-US" sz="5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en-US" sz="5500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238</a:t>
            </a:r>
            <a:r>
              <a:rPr lang="en-US" sz="5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 </a:t>
            </a:r>
            <a:r>
              <a:rPr lang="bn-IN" sz="5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হার্টে পেইসমেকার বসাতে ব্যবহার করা হয়।</a:t>
            </a:r>
            <a:endParaRPr lang="en-US" sz="5500" dirty="0">
              <a:solidFill>
                <a:srgbClr val="C0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2" y="2667001"/>
            <a:ext cx="8991599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24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i-Inse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81" y="3180024"/>
            <a:ext cx="10474720" cy="6116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2" y="1035562"/>
            <a:ext cx="8153398" cy="1140548"/>
          </a:xfrm>
          <a:prstGeom prst="rect">
            <a:avLst/>
          </a:prstGeom>
        </p:spPr>
        <p:txBody>
          <a:bodyPr wrap="square" lIns="123680" tIns="61839" rIns="123680" bIns="61839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600" baseline="-25000" dirty="0" err="1">
                <a:ln w="5080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6600" baseline="-25000" dirty="0" err="1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6600" b="1" baseline="-25000" dirty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aseline="-25000" dirty="0" err="1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6600" b="1" baseline="-25000" dirty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baseline="-25000" dirty="0" err="1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6600" b="1" baseline="-25000" dirty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baseline="-25000" dirty="0" err="1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মেরে</a:t>
            </a:r>
            <a:r>
              <a:rPr lang="en-US" sz="6600" b="1" baseline="-25000" dirty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baseline="-25000" dirty="0" err="1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6600" b="1" baseline="-25000" dirty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6600" b="1" dirty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baseline="-25000" dirty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baseline="-25000" dirty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"/>
            <a:ext cx="5638798" cy="1140548"/>
          </a:xfrm>
          <a:prstGeom prst="rect">
            <a:avLst/>
          </a:prstGeom>
        </p:spPr>
        <p:txBody>
          <a:bodyPr wrap="square" lIns="123680" tIns="61839" rIns="123680" bIns="61839">
            <a:spAutoFit/>
          </a:bodyPr>
          <a:lstStyle/>
          <a:p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3.10.2 </a:t>
            </a:r>
            <a:r>
              <a:rPr lang="bn-IN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কৃষিক্ষেত্রেঃ</a:t>
            </a:r>
            <a:endParaRPr lang="en-US" sz="6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01200" y="1402082"/>
            <a:ext cx="2834639" cy="1645918"/>
            <a:chOff x="10271761" y="1402081"/>
            <a:chExt cx="2834639" cy="1645919"/>
          </a:xfrm>
        </p:grpSpPr>
        <p:pic>
          <p:nvPicPr>
            <p:cNvPr id="8" name="Picture 7" descr="vlcsnap-2013-06-10-00h39m56s251.p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71761" y="1402081"/>
              <a:ext cx="2834639" cy="1645919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0820400" y="2133600"/>
              <a:ext cx="901508" cy="8229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695" tIns="61847" rIns="123695" bIns="61847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33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795" y="2953197"/>
            <a:ext cx="12156805" cy="6038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599" y="609601"/>
            <a:ext cx="11438106" cy="965117"/>
          </a:xfrm>
          <a:prstGeom prst="rect">
            <a:avLst/>
          </a:prstGeom>
        </p:spPr>
        <p:txBody>
          <a:bodyPr wrap="square" lIns="123680" tIns="61839" rIns="123680" bIns="61839">
            <a:spAutoFit/>
          </a:bodyPr>
          <a:lstStyle/>
          <a:p>
            <a:r>
              <a:rPr lang="en-US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5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উদ্ভিদকে</a:t>
            </a:r>
            <a:r>
              <a:rPr lang="en-US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আক্রমনকারী</a:t>
            </a:r>
            <a:r>
              <a:rPr lang="en-US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বাঁচাতে</a:t>
            </a:r>
            <a:r>
              <a:rPr lang="en-US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5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03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wing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1" y="4267201"/>
            <a:ext cx="5638800" cy="3733800"/>
          </a:xfrm>
          <a:prstGeom prst="rect">
            <a:avLst/>
          </a:prstGeom>
        </p:spPr>
      </p:pic>
      <p:pic>
        <p:nvPicPr>
          <p:cNvPr id="5" name="Picture 4" descr="geiger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942" y="4343402"/>
            <a:ext cx="5413059" cy="3657599"/>
          </a:xfrm>
          <a:prstGeom prst="rect">
            <a:avLst/>
          </a:prstGeom>
        </p:spPr>
      </p:pic>
      <p:pic>
        <p:nvPicPr>
          <p:cNvPr id="6" name="Picture 2" descr="http://ts2.mm.bing.net/th?id=HN.608055932418131553&amp;amp;pid=15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741717"/>
            <a:ext cx="2952748" cy="24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228600"/>
            <a:ext cx="11734800" cy="1448325"/>
          </a:xfrm>
          <a:prstGeom prst="rect">
            <a:avLst/>
          </a:prstGeom>
        </p:spPr>
        <p:txBody>
          <a:bodyPr wrap="square" lIns="123680" tIns="61839" rIns="123680" bIns="61839">
            <a:spAutoFit/>
          </a:bodyPr>
          <a:lstStyle/>
          <a:p>
            <a:r>
              <a:rPr lang="en-US" sz="43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43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ফলনের</a:t>
            </a:r>
            <a:r>
              <a:rPr lang="en-US" sz="43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43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43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3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3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43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n-US" sz="43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43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3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ফসফেট</a:t>
            </a:r>
            <a:r>
              <a:rPr lang="bn-IN" sz="43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ব্যবহার করা হচ্ছে।</a:t>
            </a:r>
            <a:endParaRPr lang="en-US" sz="43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3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py of fruit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EFFCE"/>
              </a:clrFrom>
              <a:clrTo>
                <a:srgbClr val="CEFF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3130" y="4724402"/>
            <a:ext cx="10157461" cy="3657599"/>
          </a:xfrm>
          <a:prstGeom prst="rect">
            <a:avLst/>
          </a:prstGeom>
        </p:spPr>
      </p:pic>
      <p:pic>
        <p:nvPicPr>
          <p:cNvPr id="5" name="Picture 4" descr="Cobul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019802"/>
            <a:ext cx="1928436" cy="1515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0399" y="7884790"/>
            <a:ext cx="2939615" cy="786605"/>
          </a:xfrm>
          <a:prstGeom prst="rect">
            <a:avLst/>
          </a:prstGeom>
          <a:noFill/>
        </p:spPr>
        <p:txBody>
          <a:bodyPr wrap="none" lIns="123680" tIns="61839" rIns="123680" bIns="61839" rtlCol="0">
            <a:spAutoFit/>
          </a:bodyPr>
          <a:lstStyle/>
          <a:p>
            <a:r>
              <a:rPr lang="en-US" sz="4300" dirty="0" err="1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512247"/>
            <a:ext cx="3895004" cy="971271"/>
          </a:xfrm>
          <a:prstGeom prst="rect">
            <a:avLst/>
          </a:prstGeom>
        </p:spPr>
        <p:txBody>
          <a:bodyPr wrap="none" lIns="123680" tIns="61839" rIns="123680" bIns="61839">
            <a:spAutoFit/>
          </a:bodyPr>
          <a:lstStyle/>
          <a:p>
            <a:r>
              <a:rPr lang="en-US" sz="5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সংরেক্ষণে</a:t>
            </a:r>
            <a:r>
              <a:rPr lang="en-US" sz="5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1" y="2219440"/>
            <a:ext cx="10965751" cy="2017712"/>
          </a:xfrm>
          <a:prstGeom prst="rect">
            <a:avLst/>
          </a:prstGeom>
        </p:spPr>
        <p:txBody>
          <a:bodyPr wrap="square" lIns="123680" tIns="61839" rIns="123680" bIns="61839">
            <a:spAutoFit/>
          </a:bodyPr>
          <a:lstStyle/>
          <a:p>
            <a:pPr algn="just"/>
            <a:r>
              <a:rPr lang="bn-IN" sz="41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সাধারনত </a:t>
            </a:r>
            <a:r>
              <a:rPr lang="en-US" sz="41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4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sz="41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1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 যে </a:t>
            </a:r>
            <a:r>
              <a:rPr lang="en-US" sz="41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গামা</a:t>
            </a:r>
            <a:r>
              <a:rPr lang="en-US" sz="41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bn-IN" sz="41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নির্গত হয় তা এসব ক্ষতিকর</a:t>
            </a:r>
            <a:r>
              <a:rPr lang="en-US" sz="41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1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ব্যাকটেরিয়াকে মেরে ফেলে। পোলট্রি ফার্মেও এ রশ্মি ব্যবহার হয় যখন কোন ব্যাকটেরিয়া জনিত রোগের উদ্ভব ঘটে ।</a:t>
            </a:r>
            <a:endParaRPr lang="en-US" sz="41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09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1" y="152400"/>
            <a:ext cx="6435764" cy="1048215"/>
          </a:xfrm>
          <a:prstGeom prst="rect">
            <a:avLst/>
          </a:prstGeom>
        </p:spPr>
        <p:txBody>
          <a:bodyPr wrap="none" lIns="123680" tIns="61839" rIns="123680" bIns="61839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3.10.3 </a:t>
            </a:r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বিদ্যুৎ উৎপাদনেঃ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219202"/>
            <a:ext cx="11277601" cy="2340877"/>
          </a:xfrm>
          <a:prstGeom prst="rect">
            <a:avLst/>
          </a:prstGeom>
        </p:spPr>
        <p:txBody>
          <a:bodyPr wrap="square" lIns="123680" tIns="61839" rIns="123680" bIns="61839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নিউক্লিয় বিক্রিয়ার সময় প্রচুর পরিমাণ তাপ উৎপন্ন হয়। এই তাপ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ডিভাইস ব্যবহার করে বিদ্যুৎ শক্তিতে রূপান্তর করা হয়।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05200"/>
            <a:ext cx="10363200" cy="50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95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3.10.4 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আইসোটোপের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11201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গামা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জিনগত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ঘটাতে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ক্যানসারের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AutoNum type="arabicPeriod"/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বোমা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তৈরীর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লিলা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মারাত্মক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জাপানের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হিরোশিমা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নাগাসাকি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জলন্ত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AutoNum type="arabicPeriod"/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বিস্ফোরণ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প্রাণহানী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AutoNum type="arabicPeriod"/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কেমোথেরাপিতে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তেজক্রিয়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AutoNum type="arabicPeriod"/>
            </a:pP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eriod"/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এক্সরেতে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তেজক্রিয়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এক্সরে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ধংস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9"/>
          <p:cNvSpPr/>
          <p:nvPr/>
        </p:nvSpPr>
        <p:spPr>
          <a:xfrm>
            <a:off x="4038600" y="228600"/>
            <a:ext cx="4038600" cy="21336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2438400"/>
            <a:ext cx="100584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3581400"/>
            <a:ext cx="1013460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95400" y="4724400"/>
            <a:ext cx="102870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ক্যান্সার নিরাময়ে কোন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ব্যাবহৃত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প্রদান করা হয়?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5400" y="5791200"/>
            <a:ext cx="10287000" cy="76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সংরক্ষনে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ব্যাবহৃত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95400" y="6934200"/>
            <a:ext cx="102870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</a:t>
            </a:r>
            <a:r>
              <a:rPr lang="en-US" sz="4000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32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bn-IN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ব্যবহার উল্লেখ কর।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76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1219200" y="533400"/>
            <a:ext cx="10334708" cy="1953308"/>
          </a:xfrm>
          <a:prstGeom prst="diamond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63500" dist="50800" dir="10800000">
              <a:schemeClr val="accent2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680" tIns="61839" rIns="123680" bIns="61839" rtlCol="0" anchor="ctr"/>
          <a:lstStyle/>
          <a:p>
            <a:pPr algn="ctr"/>
            <a:r>
              <a:rPr lang="bn-IN" sz="7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300" y="7207682"/>
            <a:ext cx="11743700" cy="1448325"/>
          </a:xfrm>
          <a:prstGeom prst="rect">
            <a:avLst/>
          </a:prstGeom>
        </p:spPr>
        <p:txBody>
          <a:bodyPr wrap="square" lIns="123680" tIns="61839" rIns="123680" bIns="61839">
            <a:spAutoFit/>
          </a:bodyPr>
          <a:lstStyle/>
          <a:p>
            <a:r>
              <a:rPr lang="bn-IN" sz="4300" b="1" spc="69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“চিকিৎসাক্ষেত্রে তেজস্ক্রিয় আইসোটোপের ব্যবহার</a:t>
            </a:r>
            <a:r>
              <a:rPr lang="en-US" sz="4300" b="1" spc="69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b="1" spc="69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বিপ্লব এনেছে”-উদ্দীপকের আলোকে বিশ্লেষণ কর।</a:t>
            </a:r>
            <a:endParaRPr lang="en-US" sz="4300" b="1" spc="69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7"/>
          <a:stretch/>
        </p:blipFill>
        <p:spPr>
          <a:xfrm>
            <a:off x="3657601" y="2459146"/>
            <a:ext cx="4885702" cy="45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11277600" cy="830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177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0" y="1066800"/>
            <a:ext cx="4267200" cy="139491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65274" tIns="82636" rIns="165274" bIns="82636">
            <a:spAutoFit/>
          </a:bodyPr>
          <a:lstStyle/>
          <a:p>
            <a:pPr algn="ctr"/>
            <a:r>
              <a:rPr lang="bn-IN" sz="8000" b="1" dirty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/>
          </a:p>
        </p:txBody>
      </p:sp>
      <p:sp>
        <p:nvSpPr>
          <p:cNvPr id="7" name="Rounded Rectangle 6"/>
          <p:cNvSpPr/>
          <p:nvPr/>
        </p:nvSpPr>
        <p:spPr>
          <a:xfrm>
            <a:off x="552450" y="3200400"/>
            <a:ext cx="5580945" cy="39931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আব্দু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রাজ্জাক</a:t>
            </a:r>
            <a:endParaRPr lang="bn-IN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ইন্সট্রাক্টর (রসায়ন)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টিএসসি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2200" y="3276600"/>
            <a:ext cx="5943601" cy="4038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bn-BD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5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5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রসায়ন-1</a:t>
            </a:r>
            <a:endParaRPr lang="bn-BD" sz="5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5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5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গঠণ</a:t>
            </a:r>
            <a:r>
              <a:rPr lang="en-US" sz="55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5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: 3.10</a:t>
            </a:r>
          </a:p>
        </p:txBody>
      </p:sp>
    </p:spTree>
    <p:extLst>
      <p:ext uri="{BB962C8B-B14F-4D97-AF65-F5344CB8AC3E}">
        <p14:creationId xmlns:p14="http://schemas.microsoft.com/office/powerpoint/2010/main" val="3359970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6580" y="1524000"/>
            <a:ext cx="5646420" cy="1446550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733800"/>
            <a:ext cx="115824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3462">
                  <a:solidFill>
                    <a:srgbClr val="A5002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rgbClr val="A5002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</a:t>
            </a:r>
            <a:r>
              <a:rPr lang="en-US" sz="8000" b="1" dirty="0">
                <a:ln w="13462">
                  <a:solidFill>
                    <a:srgbClr val="A5002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rgbClr val="A5002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আইসোটোপ</a:t>
            </a:r>
            <a:r>
              <a:rPr lang="en-US" sz="8000" b="1" dirty="0">
                <a:ln w="13462">
                  <a:solidFill>
                    <a:srgbClr val="A5002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>
                <a:ln w="13462">
                  <a:solidFill>
                    <a:srgbClr val="A5002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8000" b="1" dirty="0">
                <a:ln w="13462">
                  <a:solidFill>
                    <a:srgbClr val="A5002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rgbClr val="A5002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8000" b="1" dirty="0">
                <a:ln w="13462">
                  <a:solidFill>
                    <a:srgbClr val="A5002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8000" b="1" cap="none" spc="0" dirty="0">
              <a:ln w="13462">
                <a:solidFill>
                  <a:srgbClr val="A5002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937" y="1600201"/>
            <a:ext cx="8739550" cy="115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65274" tIns="82636" rIns="165274" bIns="82636" rtlCol="0">
            <a:spAutoFit/>
          </a:bodyPr>
          <a:lstStyle/>
          <a:p>
            <a:r>
              <a:rPr lang="en-US" sz="6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403" y="5114250"/>
            <a:ext cx="11311597" cy="905550"/>
          </a:xfrm>
          <a:prstGeom prst="rect">
            <a:avLst/>
          </a:prstGeom>
          <a:noFill/>
        </p:spPr>
        <p:txBody>
          <a:bodyPr wrap="square" lIns="165274" tIns="82636" rIns="165274" bIns="82636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তেজস্ক্রিয়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আইসোটোপের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ক্ষতিকর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প্রভাব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বর্ণনা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501" y="3133050"/>
            <a:ext cx="10388991" cy="905550"/>
          </a:xfrm>
          <a:prstGeom prst="rect">
            <a:avLst/>
          </a:prstGeom>
          <a:noFill/>
        </p:spPr>
        <p:txBody>
          <a:bodyPr wrap="square" lIns="165274" tIns="82636" rIns="165274" bIns="82636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তেজস্ক্রিয়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আইসোটোপ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কী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তা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বলতে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505" y="4123650"/>
            <a:ext cx="11256495" cy="905550"/>
          </a:xfrm>
          <a:prstGeom prst="rect">
            <a:avLst/>
          </a:prstGeom>
          <a:noFill/>
        </p:spPr>
        <p:txBody>
          <a:bodyPr wrap="square" lIns="165274" tIns="82636" rIns="165274" bIns="82636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তেজস্ক্রিয়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আইসোটোপের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ব্যবহার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5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58688"/>
            <a:ext cx="12801600" cy="4154971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স্বঃস্ফুর্তভাবে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বিটা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গামা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বিটা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গামা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নির্গমনের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তেজস্ক্রিয়তা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562600"/>
            <a:ext cx="9677400" cy="26670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79634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8443" y="320040"/>
            <a:ext cx="9543359" cy="1071750"/>
          </a:xfrm>
          <a:prstGeom prst="rect">
            <a:avLst/>
          </a:prstGeom>
        </p:spPr>
        <p:txBody>
          <a:bodyPr wrap="square" lIns="165274" tIns="82636" rIns="165274" bIns="82636">
            <a:spAutoFit/>
          </a:bodyPr>
          <a:lstStyle/>
          <a:p>
            <a:pPr algn="ctr"/>
            <a:r>
              <a:rPr lang="bn-IN" sz="59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তেজস্ক্রিয় </a:t>
            </a:r>
            <a:r>
              <a:rPr lang="en-US" sz="59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আইসোটো</a:t>
            </a:r>
            <a:r>
              <a:rPr lang="bn-IN" sz="59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পের ব্যবহার</a:t>
            </a:r>
            <a:endParaRPr lang="en-US" sz="59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796" y="1219200"/>
            <a:ext cx="5985804" cy="1074827"/>
          </a:xfrm>
          <a:prstGeom prst="rect">
            <a:avLst/>
          </a:prstGeom>
        </p:spPr>
        <p:txBody>
          <a:bodyPr wrap="square" lIns="165274" tIns="82636" rIns="165274" bIns="82636">
            <a:spAutoFit/>
          </a:bodyPr>
          <a:lstStyle/>
          <a:p>
            <a:r>
              <a:rPr lang="en-US" sz="59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3.10.1 </a:t>
            </a:r>
            <a:r>
              <a:rPr lang="bn-IN" sz="59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চিকিৎসাক্ষেত্রেঃ</a:t>
            </a:r>
            <a:endParaRPr lang="en-US" sz="5900" b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061" y="2286001"/>
            <a:ext cx="11623541" cy="20597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65274" tIns="82636" rIns="165274" bIns="82636" rtlCol="0">
            <a:spAutoFit/>
          </a:bodyPr>
          <a:lstStyle/>
          <a:p>
            <a:pPr algn="just"/>
            <a:r>
              <a:rPr lang="en-US" sz="4100" dirty="0">
                <a:solidFill>
                  <a:srgbClr val="7030A0"/>
                </a:solidFill>
              </a:rPr>
              <a:t> </a:t>
            </a:r>
            <a:r>
              <a:rPr lang="en-US" sz="4100" dirty="0" err="1">
                <a:solidFill>
                  <a:srgbClr val="00B050"/>
                </a:solidFill>
              </a:rPr>
              <a:t>i.</a:t>
            </a:r>
            <a:r>
              <a:rPr lang="en-US" sz="41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1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41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100" baseline="30000" dirty="0">
                <a:solidFill>
                  <a:srgbClr val="00B050"/>
                </a:solidFill>
              </a:rPr>
              <a:t> </a:t>
            </a:r>
            <a:r>
              <a:rPr lang="en-US" sz="4100" baseline="30000" dirty="0">
                <a:solidFill>
                  <a:srgbClr val="7030A0"/>
                </a:solidFill>
              </a:rPr>
              <a:t>99m</a:t>
            </a:r>
            <a:r>
              <a:rPr lang="en-US" sz="4100" dirty="0">
                <a:solidFill>
                  <a:srgbClr val="7030A0"/>
                </a:solidFill>
              </a:rPr>
              <a:t> </a:t>
            </a:r>
            <a:r>
              <a:rPr lang="en-US" sz="4100" dirty="0" err="1">
                <a:solidFill>
                  <a:srgbClr val="7030A0"/>
                </a:solidFill>
              </a:rPr>
              <a:t>Tc</a:t>
            </a:r>
            <a:r>
              <a:rPr lang="en-US" sz="4100" dirty="0">
                <a:solidFill>
                  <a:srgbClr val="7030A0"/>
                </a:solidFill>
              </a:rPr>
              <a:t> </a:t>
            </a:r>
            <a:r>
              <a:rPr lang="en-US" sz="4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en-US" sz="4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দেহের হাড় বেড়ে যাওয়া কোথায়,কেন ব্যাথা হচ্ছে তা নির্ণয়ের জন্য ইনজেকশন দিলে বেশ কিছু সময় পরে পর্দায় দেখা যায় হাড়ের কোথায় কী সমস্যা আছে।</a:t>
            </a:r>
            <a:endParaRPr lang="en-US" sz="4100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7" y="4702494"/>
            <a:ext cx="5388842" cy="451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96" y="4645696"/>
            <a:ext cx="5120640" cy="45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554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lcsnap-2013-06-12-09h16m49s2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114800"/>
            <a:ext cx="7471806" cy="470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" y="228600"/>
            <a:ext cx="12210757" cy="1490325"/>
          </a:xfrm>
          <a:prstGeom prst="rect">
            <a:avLst/>
          </a:prstGeom>
        </p:spPr>
        <p:txBody>
          <a:bodyPr wrap="square" lIns="165274" tIns="82636" rIns="165274" bIns="82636">
            <a:spAutoFit/>
          </a:bodyPr>
          <a:lstStyle/>
          <a:p>
            <a:r>
              <a:rPr lang="en-US" sz="43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43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43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নিরাময়ে</a:t>
            </a:r>
            <a:r>
              <a:rPr lang="en-US" sz="43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3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43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Co </a:t>
            </a:r>
            <a:r>
              <a:rPr lang="bn-IN" sz="43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 নির্গত গামা রশ্মি নিক্ষেপ করে</a:t>
            </a:r>
            <a:r>
              <a:rPr lang="en-US" sz="43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ক্যান্সার কোষগুলোকে ধ্বংস করা হয়।  </a:t>
            </a:r>
            <a:endParaRPr lang="en-US" sz="43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48599" y="4343399"/>
            <a:ext cx="4365108" cy="4481663"/>
            <a:chOff x="5371680" y="2165066"/>
            <a:chExt cx="3352800" cy="253365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680" y="2165066"/>
              <a:ext cx="3352800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477000" y="2798946"/>
              <a:ext cx="1946462" cy="42629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4300" b="1" spc="91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ক্যান্সার</a:t>
              </a:r>
              <a:r>
                <a:rPr lang="bn-IN" sz="4300" b="1" spc="91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কোষ</a:t>
              </a:r>
              <a:endParaRPr lang="en-US" sz="4300" b="1" spc="9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26703" y="4168150"/>
              <a:ext cx="2283382" cy="42629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bn-IN" sz="4300" b="1" spc="272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স্বাভাবিক কোষ</a:t>
              </a:r>
              <a:endParaRPr lang="en-US" sz="4300" b="1" spc="272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105381" y="2295575"/>
            <a:ext cx="2670954" cy="828606"/>
          </a:xfrm>
          <a:prstGeom prst="rect">
            <a:avLst/>
          </a:prstGeom>
        </p:spPr>
        <p:txBody>
          <a:bodyPr wrap="none" lIns="165274" tIns="82636" rIns="165274" bIns="82636">
            <a:spAutoFit/>
          </a:bodyPr>
          <a:lstStyle/>
          <a:p>
            <a:r>
              <a:rPr lang="bn-IN" sz="4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গামা রশ্মি</a:t>
            </a:r>
            <a:r>
              <a:rPr lang="bn-IN" sz="4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4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00" dirty="0">
              <a:solidFill>
                <a:srgbClr val="002060"/>
              </a:solidFill>
            </a:endParaRPr>
          </a:p>
        </p:txBody>
      </p:sp>
      <p:pic>
        <p:nvPicPr>
          <p:cNvPr id="13" name="Picture 2" descr="E:\Images\Gif\Gamma_ray_Burst_hd72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12" y="1622490"/>
            <a:ext cx="2995016" cy="24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3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81001"/>
            <a:ext cx="12268200" cy="905550"/>
          </a:xfrm>
          <a:prstGeom prst="rect">
            <a:avLst/>
          </a:prstGeom>
        </p:spPr>
        <p:txBody>
          <a:bodyPr wrap="square" lIns="165274" tIns="82636" rIns="165274" bIns="82636">
            <a:spAutoFit/>
          </a:bodyPr>
          <a:lstStyle/>
          <a:p>
            <a:r>
              <a:rPr lang="en-US" sz="4800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8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থাইরয়েড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কোষ-কলা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5869" y="7643476"/>
            <a:ext cx="3349025" cy="967105"/>
          </a:xfrm>
          <a:prstGeom prst="rect">
            <a:avLst/>
          </a:prstGeom>
        </p:spPr>
        <p:txBody>
          <a:bodyPr wrap="none" lIns="165274" tIns="82636" rIns="165274" bIns="82636">
            <a:spAutoFit/>
          </a:bodyPr>
          <a:lstStyle/>
          <a:p>
            <a:r>
              <a:rPr lang="en-US" sz="5200" dirty="0" err="1">
                <a:latin typeface="NikoshBAN" pitchFamily="2" charset="0"/>
                <a:cs typeface="NikoshBAN" pitchFamily="2" charset="0"/>
              </a:rPr>
              <a:t>থাইরয়েড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 </a:t>
            </a:r>
            <a:endParaRPr lang="en-US" sz="5200" dirty="0"/>
          </a:p>
        </p:txBody>
      </p:sp>
      <p:pic>
        <p:nvPicPr>
          <p:cNvPr id="9" name="Picture 2" descr="E:\Images\Science\thyroid_diagra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819400"/>
            <a:ext cx="640889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Images\Science\Thyroid-Disease-Dallas-ENT-Do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743201"/>
            <a:ext cx="5051677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0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1" y="2872224"/>
            <a:ext cx="6394235" cy="497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5" y="3975847"/>
            <a:ext cx="3129071" cy="333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50812"/>
            <a:ext cx="11718388" cy="1982768"/>
          </a:xfrm>
          <a:prstGeom prst="rect">
            <a:avLst/>
          </a:prstGeom>
        </p:spPr>
        <p:txBody>
          <a:bodyPr wrap="square" lIns="165274" tIns="82636" rIns="165274" bIns="82636">
            <a:spAutoFit/>
          </a:bodyPr>
          <a:lstStyle/>
          <a:p>
            <a:r>
              <a:rPr lang="en-US" sz="5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iv. </a:t>
            </a:r>
            <a:r>
              <a:rPr lang="bn-IN" sz="5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 লিউকোমিয়া রোগের চিকিৎসায় </a:t>
            </a:r>
            <a:r>
              <a:rPr lang="en-US" sz="5900" baseline="30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en-US" sz="59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bn-IN" sz="5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ফসফেট ব্যবহৃত হয়। </a:t>
            </a:r>
            <a:endParaRPr lang="en-US" sz="5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8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478</Words>
  <Application>Microsoft Office PowerPoint</Application>
  <PresentationFormat>A3 Paper (297x420 mm)</PresentationFormat>
  <Paragraphs>58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Sohrab</dc:creator>
  <cp:lastModifiedBy>TSCM</cp:lastModifiedBy>
  <cp:revision>163</cp:revision>
  <dcterms:created xsi:type="dcterms:W3CDTF">2016-07-28T11:57:47Z</dcterms:created>
  <dcterms:modified xsi:type="dcterms:W3CDTF">2020-10-06T05:58:03Z</dcterms:modified>
</cp:coreProperties>
</file>