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14" r:id="rId2"/>
    <p:sldId id="342" r:id="rId3"/>
    <p:sldId id="343" r:id="rId4"/>
    <p:sldId id="317" r:id="rId5"/>
    <p:sldId id="334" r:id="rId6"/>
    <p:sldId id="318" r:id="rId7"/>
    <p:sldId id="319" r:id="rId8"/>
    <p:sldId id="320" r:id="rId9"/>
    <p:sldId id="322" r:id="rId10"/>
    <p:sldId id="321" r:id="rId11"/>
    <p:sldId id="340" r:id="rId12"/>
    <p:sldId id="341" r:id="rId13"/>
    <p:sldId id="324" r:id="rId14"/>
    <p:sldId id="326" r:id="rId15"/>
    <p:sldId id="327" r:id="rId16"/>
    <p:sldId id="328" r:id="rId17"/>
    <p:sldId id="329" r:id="rId18"/>
    <p:sldId id="331" r:id="rId19"/>
    <p:sldId id="332" r:id="rId20"/>
    <p:sldId id="337" r:id="rId21"/>
    <p:sldId id="338" r:id="rId22"/>
    <p:sldId id="339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19E7"/>
    <a:srgbClr val="F33B5A"/>
    <a:srgbClr val="DFF12F"/>
    <a:srgbClr val="1DE35A"/>
    <a:srgbClr val="C2290A"/>
    <a:srgbClr val="D73217"/>
    <a:srgbClr val="D6DA4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995" autoAdjust="0"/>
    <p:restoredTop sz="94803" autoAdjust="0"/>
  </p:normalViewPr>
  <p:slideViewPr>
    <p:cSldViewPr>
      <p:cViewPr varScale="1">
        <p:scale>
          <a:sx n="83" d="100"/>
          <a:sy n="83" d="100"/>
        </p:scale>
        <p:origin x="-1454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82F85D4-6163-4C75-8297-5CF6B5A1F86A}" type="datetimeFigureOut">
              <a:rPr lang="en-US"/>
              <a:pPr>
                <a:defRPr/>
              </a:pPr>
              <a:t>10/6/2020</a:t>
            </a:fld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D9D0BF9-4589-43A2-AA29-C85A585FAC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A3D09-18DA-4EC4-8B60-E6DF34DD04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B785D-5174-4CCD-884C-6AE1FEBEC4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E9019-1B46-447D-9BE7-BCB9F85EB4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EC979-04BD-4DBD-B990-AFDF119C1E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4176B-44D3-485E-ADED-910C7E22EA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3BD87-BBDA-4DB9-ADE6-05FBB244F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7EB0D-0B0D-400D-97F9-3E1A27285A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4C47E-BBCA-4F03-9666-8A3284CC5C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45DE5-9ED4-48AE-91CB-72EDDA92E2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4CA8A-638A-4C73-B6CA-F23EB805A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15A12-FE19-4545-9EE9-8359C23A33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8DBE83C-AC71-4CE5-B60F-42FE8C90CB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ame 19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3810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1" descr="image_95985_0-300x2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56627" y="235914"/>
            <a:ext cx="7106946" cy="6317286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990600" y="5715000"/>
            <a:ext cx="7162800" cy="646331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 তোমাদের স্বাগতম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38100"/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E:\New Picture Down\New folder (3)\Picture12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1"/>
            <a:ext cx="8686800" cy="6400800"/>
          </a:xfrm>
          <a:prstGeom prst="rect">
            <a:avLst/>
          </a:prstGeom>
          <a:noFill/>
        </p:spPr>
      </p:pic>
      <p:pic>
        <p:nvPicPr>
          <p:cNvPr id="4" name="Picture 6" descr="index2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685800" y="533400"/>
            <a:ext cx="3124200" cy="22995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Flowchart: Alternate Process 4"/>
          <p:cNvSpPr/>
          <p:nvPr/>
        </p:nvSpPr>
        <p:spPr>
          <a:xfrm>
            <a:off x="457200" y="3048000"/>
            <a:ext cx="3886200" cy="431800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C0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Untitled-22"/>
          <p:cNvPicPr>
            <a:picLocks noChangeAspect="1" noChangeArrowheads="1"/>
          </p:cNvPicPr>
          <p:nvPr/>
        </p:nvPicPr>
        <p:blipFill>
          <a:blip r:embed="rId4">
            <a:lum contrast="30000"/>
          </a:blip>
          <a:srcRect/>
          <a:stretch>
            <a:fillRect/>
          </a:stretch>
        </p:blipFill>
        <p:spPr bwMode="auto">
          <a:xfrm>
            <a:off x="4953000" y="2555770"/>
            <a:ext cx="3276600" cy="28340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Flowchart: Alternate Process 6"/>
          <p:cNvSpPr/>
          <p:nvPr/>
        </p:nvSpPr>
        <p:spPr>
          <a:xfrm>
            <a:off x="4724400" y="5638800"/>
            <a:ext cx="3748814" cy="478491"/>
          </a:xfrm>
          <a:prstGeom prst="flowChartAlternateProcess">
            <a:avLst/>
          </a:prstGeom>
          <a:solidFill>
            <a:srgbClr val="92D050"/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সরব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1" descr="White marble"/>
          <p:cNvSpPr>
            <a:spLocks noChangeArrowheads="1"/>
          </p:cNvSpPr>
          <p:nvPr/>
        </p:nvSpPr>
        <p:spPr bwMode="auto">
          <a:xfrm>
            <a:off x="2743200" y="381000"/>
            <a:ext cx="3044825" cy="80645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38100" algn="ctr">
            <a:solidFill>
              <a:srgbClr val="FF66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scene3d>
            <a:camera prst="perspectiveRelaxedModerately"/>
            <a:lightRig rig="threePt" dir="t"/>
          </a:scene3d>
        </p:spPr>
        <p:txBody>
          <a:bodyPr>
            <a:spAutoFit/>
          </a:bodyPr>
          <a:lstStyle/>
          <a:p>
            <a:pPr algn="ctr">
              <a:defRPr/>
            </a:pPr>
            <a:r>
              <a:rPr lang="bn-BD" sz="4000" b="1"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sz="4000" b="1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57200" y="1752600"/>
            <a:ext cx="1960563" cy="783193"/>
          </a:xfrm>
          <a:prstGeom prst="flowChartAlternateProcess">
            <a:avLst/>
          </a:prstGeom>
          <a:solidFill>
            <a:srgbClr val="00B0F0"/>
          </a:solidFill>
          <a:ln w="38100">
            <a:solidFill>
              <a:srgbClr val="FF6600"/>
            </a:solidFill>
            <a:miter lim="800000"/>
            <a:headEnd/>
            <a:tailEnd/>
          </a:ln>
          <a:scene3d>
            <a:camera prst="perspectiveRelaxedModerately"/>
            <a:lightRig rig="threePt" dir="t"/>
          </a:scene3d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>
              <a:spcBef>
                <a:spcPct val="50000"/>
              </a:spcBef>
            </a:pPr>
            <a:r>
              <a:rPr lang="bn-BD" sz="4000">
                <a:latin typeface="NikoshBAN" pitchFamily="2" charset="0"/>
                <a:cs typeface="NikoshBAN" pitchFamily="2" charset="0"/>
              </a:rPr>
              <a:t>ধলো</a:t>
            </a:r>
            <a:endParaRPr lang="en-US" sz="400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6" descr="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20368" y="1450884"/>
            <a:ext cx="1925339" cy="166714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791200" y="1600200"/>
            <a:ext cx="1752600" cy="783193"/>
          </a:xfrm>
          <a:prstGeom prst="flowChartAlternateProcess">
            <a:avLst/>
          </a:prstGeom>
          <a:solidFill>
            <a:srgbClr val="00B0F0"/>
          </a:solidFill>
          <a:ln w="38100">
            <a:solidFill>
              <a:srgbClr val="000080"/>
            </a:solidFill>
            <a:miter lim="800000"/>
            <a:headEnd/>
            <a:tailEnd/>
          </a:ln>
          <a:scene3d>
            <a:camera prst="perspectiveRelaxedModerately"/>
            <a:lightRig rig="threePt" dir="t"/>
          </a:scene3d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>
              <a:spcBef>
                <a:spcPct val="50000"/>
              </a:spcBef>
            </a:pPr>
            <a:r>
              <a:rPr lang="bn-BD" sz="4000">
                <a:latin typeface="NikoshBAN" pitchFamily="2" charset="0"/>
                <a:cs typeface="NikoshBAN" pitchFamily="2" charset="0"/>
              </a:rPr>
              <a:t>সাদা</a:t>
            </a:r>
            <a:endParaRPr lang="en-US" sz="40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09600" y="3581400"/>
            <a:ext cx="1403350" cy="783193"/>
          </a:xfrm>
          <a:prstGeom prst="flowChartAlternateProcess">
            <a:avLst/>
          </a:prstGeom>
          <a:solidFill>
            <a:srgbClr val="00B0F0"/>
          </a:solidFill>
          <a:ln w="38100">
            <a:solidFill>
              <a:srgbClr val="FF6600"/>
            </a:solidFill>
            <a:miter lim="800000"/>
            <a:headEnd/>
            <a:tailEnd/>
          </a:ln>
          <a:scene3d>
            <a:camera prst="perspectiveRelaxedModerately"/>
            <a:lightRig rig="threePt" dir="t"/>
          </a:scene3d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>
              <a:spcBef>
                <a:spcPct val="50000"/>
              </a:spcBef>
            </a:pPr>
            <a:r>
              <a:rPr lang="bn-BD" sz="4000">
                <a:latin typeface="NikoshBAN" pitchFamily="2" charset="0"/>
                <a:cs typeface="NikoshBAN" pitchFamily="2" charset="0"/>
              </a:rPr>
              <a:t>যুঝি</a:t>
            </a:r>
            <a:endParaRPr lang="en-US" sz="400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9" descr="CELEBR~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0155" y="3372148"/>
            <a:ext cx="1972845" cy="139968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5667375" y="3581400"/>
            <a:ext cx="2105025" cy="783193"/>
          </a:xfrm>
          <a:prstGeom prst="flowChartAlternateProcess">
            <a:avLst/>
          </a:prstGeom>
          <a:solidFill>
            <a:srgbClr val="00B0F0"/>
          </a:solidFill>
          <a:ln w="38100">
            <a:solidFill>
              <a:srgbClr val="000080"/>
            </a:solidFill>
            <a:miter lim="800000"/>
            <a:headEnd/>
            <a:tailEnd/>
          </a:ln>
          <a:scene3d>
            <a:camera prst="perspectiveRelaxedModerately"/>
            <a:lightRig rig="threePt" dir="t"/>
          </a:scene3d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>
              <a:spcBef>
                <a:spcPct val="50000"/>
              </a:spcBef>
            </a:pPr>
            <a:r>
              <a:rPr lang="bn-BD" sz="4000">
                <a:latin typeface="NikoshBAN" pitchFamily="2" charset="0"/>
                <a:cs typeface="NikoshBAN" pitchFamily="2" charset="0"/>
              </a:rPr>
              <a:t>যুদ্ধ করি</a:t>
            </a:r>
            <a:endParaRPr lang="en-US" sz="40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533400" y="5334000"/>
            <a:ext cx="1503363" cy="715089"/>
          </a:xfrm>
          <a:prstGeom prst="flowChartAlternateProcess">
            <a:avLst/>
          </a:prstGeom>
          <a:solidFill>
            <a:srgbClr val="00B0F0"/>
          </a:solidFill>
          <a:ln w="38100">
            <a:solidFill>
              <a:srgbClr val="FF6600"/>
            </a:solidFill>
            <a:miter lim="800000"/>
            <a:headEnd/>
            <a:tailEnd/>
          </a:ln>
          <a:scene3d>
            <a:camera prst="perspectiveRelaxedModerately"/>
            <a:lightRig rig="threePt" dir="t"/>
          </a:scene3d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>
              <a:spcBef>
                <a:spcPct val="50000"/>
              </a:spcBef>
            </a:pPr>
            <a:r>
              <a:rPr lang="bn-BD" sz="3600">
                <a:latin typeface="NikoshBAN" pitchFamily="2" charset="0"/>
                <a:cs typeface="NikoshBAN" pitchFamily="2" charset="0"/>
              </a:rPr>
              <a:t>দোসর</a:t>
            </a:r>
            <a:endParaRPr lang="en-US" sz="360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5" descr="LIBWA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80155" y="5065159"/>
            <a:ext cx="2049045" cy="1388656"/>
          </a:xfrm>
          <a:prstGeom prst="ellipse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5791200" y="5334000"/>
            <a:ext cx="2362200" cy="715089"/>
          </a:xfrm>
          <a:prstGeom prst="flowChartAlternateProcess">
            <a:avLst/>
          </a:prstGeom>
          <a:solidFill>
            <a:srgbClr val="00B0F0"/>
          </a:solidFill>
          <a:ln w="38100">
            <a:solidFill>
              <a:srgbClr val="000080"/>
            </a:solidFill>
            <a:miter lim="800000"/>
            <a:headEnd/>
            <a:tailEnd/>
          </a:ln>
          <a:scene3d>
            <a:camera prst="perspectiveRelaxedModerately"/>
            <a:lightRig rig="threePt" dir="t"/>
          </a:scene3d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>
              <a:spcBef>
                <a:spcPct val="50000"/>
              </a:spcBef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সাথি/বন্ধু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10" grpId="0" animBg="1"/>
      <p:bldP spid="11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 w="38100"/>
          <a:effectLst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Photo00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8686800" cy="6400800"/>
          </a:xfrm>
          <a:prstGeom prst="rect">
            <a:avLst/>
          </a:prstGeom>
        </p:spPr>
      </p:pic>
      <p:pic>
        <p:nvPicPr>
          <p:cNvPr id="4" name="Picture 3" descr="Untitled-1589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1905000"/>
            <a:ext cx="2971800" cy="24482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1" descr="Bouquet"/>
          <p:cNvSpPr>
            <a:spLocks noChangeArrowheads="1"/>
          </p:cNvSpPr>
          <p:nvPr/>
        </p:nvSpPr>
        <p:spPr bwMode="auto">
          <a:xfrm>
            <a:off x="2819400" y="457200"/>
            <a:ext cx="3043238" cy="806450"/>
          </a:xfrm>
          <a:prstGeom prst="roundRect">
            <a:avLst>
              <a:gd name="adj" fmla="val 16667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38100" algn="ctr">
            <a:solidFill>
              <a:srgbClr val="FF00FF"/>
            </a:solidFill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20000" dir="5400000" rotWithShape="0">
              <a:srgbClr val="000000">
                <a:alpha val="37999"/>
              </a:srgbClr>
            </a:outerShdw>
          </a:effectLst>
          <a:scene3d>
            <a:camera prst="perspectiveRelaxedModerately"/>
            <a:lightRig rig="threePt" dir="t"/>
          </a:scene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b="1" dirty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609600" y="5105400"/>
            <a:ext cx="7772400" cy="914400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১.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মানুষ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জাতি কবিতার মূল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বক্তব্য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বিশ্লেষণ কর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ame 19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3810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G:\download\allama-shof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85800"/>
            <a:ext cx="2971800" cy="16514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4" descr="C:\Users\NUC\Desktop\Captu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533400"/>
            <a:ext cx="2755895" cy="20091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5" descr="G:\download\popefrancis-520x2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06956">
            <a:off x="838200" y="3962400"/>
            <a:ext cx="2891532" cy="23014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Picture 6" descr="G:\download\IMG_20150723_2137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4191000"/>
            <a:ext cx="3352800" cy="1676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Flowchart: Alternate Process 6"/>
          <p:cNvSpPr>
            <a:spLocks noChangeArrowheads="1"/>
          </p:cNvSpPr>
          <p:nvPr/>
        </p:nvSpPr>
        <p:spPr bwMode="auto">
          <a:xfrm>
            <a:off x="685800" y="2590800"/>
            <a:ext cx="7848600" cy="1191816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rgbClr val="FF00FF"/>
            </a:solidFill>
            <a:miter lim="800000"/>
            <a:headEnd/>
            <a:tailEnd/>
          </a:ln>
          <a:scene3d>
            <a:camera prst="perspectiveRelaxedModerately"/>
            <a:lightRig rig="threePt" dir="t"/>
          </a:scene3d>
        </p:spPr>
        <p:txBody>
          <a:bodyPr wrap="square">
            <a:spAutoFit/>
          </a:bodyPr>
          <a:lstStyle/>
          <a:p>
            <a:pPr marL="342900" indent="-342900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জুড়িয়া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জাতি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জাতির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জাতি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38100"/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G:\download\580002_302313713196324_925630014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371600"/>
            <a:ext cx="2398852" cy="2819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Picture 3" descr="G:\download\51c6d6bf5e1c0-moon-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371600"/>
            <a:ext cx="2669251" cy="30420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1066800" y="4648200"/>
            <a:ext cx="2362200" cy="609600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সূর্য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24400" y="4648200"/>
            <a:ext cx="1676400" cy="685800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চন্দ্র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Alternate Process 6"/>
          <p:cNvSpPr>
            <a:spLocks noChangeArrowheads="1"/>
          </p:cNvSpPr>
          <p:nvPr/>
        </p:nvSpPr>
        <p:spPr bwMode="auto">
          <a:xfrm>
            <a:off x="1676400" y="381000"/>
            <a:ext cx="5943600" cy="646986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rgbClr val="FF00FF"/>
            </a:solidFill>
            <a:miter lim="800000"/>
            <a:headEnd/>
            <a:tailEnd/>
          </a:ln>
          <a:scene3d>
            <a:camera prst="perspectiveRelaxedModerately"/>
            <a:lightRig rig="threePt" dir="t"/>
          </a:scene3d>
        </p:spPr>
        <p:txBody>
          <a:bodyPr wrap="square">
            <a:spAutoFit/>
          </a:bodyPr>
          <a:lstStyle/>
          <a:p>
            <a:pPr marL="342900" indent="-342900"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রবি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শশী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মোদের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সাথি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 w="285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G:\download\nbn-29-05-14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304800"/>
            <a:ext cx="3886200" cy="2438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2" descr="C:\Users\NUC\Desktop\Captu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4267200"/>
            <a:ext cx="3657600" cy="21355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3" descr="C:\Users\NUC\Desktop\Captu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419600"/>
            <a:ext cx="3962400" cy="20416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Flowchart: Alternate Process 5"/>
          <p:cNvSpPr>
            <a:spLocks noChangeArrowheads="1"/>
          </p:cNvSpPr>
          <p:nvPr/>
        </p:nvSpPr>
        <p:spPr bwMode="auto">
          <a:xfrm>
            <a:off x="609600" y="2895600"/>
            <a:ext cx="7962900" cy="1191816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rgbClr val="FF00FF"/>
            </a:solidFill>
            <a:miter lim="800000"/>
            <a:headEnd/>
            <a:tailEnd/>
          </a:ln>
          <a:scene3d>
            <a:camera prst="perspectiveRelaxedModerately"/>
            <a:lightRig rig="threePt" dir="t"/>
          </a:scene3d>
        </p:spPr>
        <p:txBody>
          <a:bodyPr wrap="square">
            <a:spAutoFit/>
          </a:bodyPr>
          <a:lstStyle/>
          <a:p>
            <a:pPr marL="342900" indent="-342900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ঁ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চিবার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ঝুঝি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কালো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ধলো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বাহিরে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কেবল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G:\download\image_439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381000"/>
            <a:ext cx="2821849" cy="222884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4" name="Picture 3" descr="G:\download\resize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685800"/>
            <a:ext cx="3011054" cy="17414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G:\download\IDEA00096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4191000"/>
            <a:ext cx="2939005" cy="19812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6" name="Picture 5" descr="G:\download\jisu2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46029">
            <a:off x="5334000" y="4191000"/>
            <a:ext cx="2872178" cy="17808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Flowchart: Alternate Process 6"/>
          <p:cNvSpPr>
            <a:spLocks noChangeArrowheads="1"/>
          </p:cNvSpPr>
          <p:nvPr/>
        </p:nvSpPr>
        <p:spPr bwMode="auto">
          <a:xfrm>
            <a:off x="685800" y="2743200"/>
            <a:ext cx="7848600" cy="1219200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rgbClr val="FF00FF"/>
            </a:solidFill>
            <a:miter lim="800000"/>
            <a:headEnd/>
            <a:tailEnd/>
          </a:ln>
          <a:scene3d>
            <a:camera prst="perspectiveRelaxedModerately"/>
            <a:lightRig rig="threePt" dir="t"/>
          </a:scene3d>
        </p:spPr>
        <p:txBody>
          <a:bodyPr wrap="square">
            <a:spAutoFit/>
          </a:bodyPr>
          <a:lstStyle/>
          <a:p>
            <a:pPr marL="342900" indent="-342900"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বামুন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শুদ্র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বৃহ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ৎ 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কৃত্রিম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ভেদ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ধুলায়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লোটে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3810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 descr="Photo01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28600"/>
            <a:ext cx="8763000" cy="6400800"/>
          </a:xfrm>
          <a:prstGeom prst="rect">
            <a:avLst/>
          </a:prstGeom>
        </p:spPr>
      </p:pic>
      <p:sp>
        <p:nvSpPr>
          <p:cNvPr id="5" name="TextBox 1" descr="Bouquet"/>
          <p:cNvSpPr>
            <a:spLocks noChangeArrowheads="1"/>
          </p:cNvSpPr>
          <p:nvPr/>
        </p:nvSpPr>
        <p:spPr bwMode="auto">
          <a:xfrm>
            <a:off x="2819400" y="304800"/>
            <a:ext cx="3043238" cy="1464231"/>
          </a:xfrm>
          <a:prstGeom prst="roundRect">
            <a:avLst>
              <a:gd name="adj" fmla="val 16667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38100" algn="ctr">
            <a:solidFill>
              <a:srgbClr val="FF00FF"/>
            </a:solidFill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20000" dir="5400000" rotWithShape="0">
              <a:srgbClr val="000000">
                <a:alpha val="37999"/>
              </a:srgbClr>
            </a:outerShdw>
          </a:effectLst>
          <a:scene3d>
            <a:camera prst="perspectiveRelaxedModerately"/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2" descr="E:\New Picture Down\Picture1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2057400"/>
            <a:ext cx="3505200" cy="297173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Flowchart: Alternate Process 6"/>
          <p:cNvSpPr/>
          <p:nvPr/>
        </p:nvSpPr>
        <p:spPr>
          <a:xfrm>
            <a:off x="457200" y="5181600"/>
            <a:ext cx="8001000" cy="762000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609600" indent="-609600"/>
            <a:endParaRPr lang="bn-BD" sz="2800" b="1" dirty="0" smtClean="0">
              <a:latin typeface="NikoshBAN" pitchFamily="2" charset="0"/>
              <a:cs typeface="NikoshBAN" pitchFamily="2" charset="0"/>
            </a:endParaRPr>
          </a:p>
          <a:p>
            <a:pPr marL="609600" indent="-609600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  ১. 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“মানুষ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মানুষের জন্য’’-কথাটি ব্যাখ্যা কর।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 algn="ctr"/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38100"/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38200" y="466622"/>
            <a:ext cx="7391401" cy="4318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5" descr="Image007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371600"/>
            <a:ext cx="3733800" cy="19272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6" descr="Image00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295400"/>
            <a:ext cx="3505200" cy="19313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Rakha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3886200"/>
            <a:ext cx="3657600" cy="1981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Fisher Ma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3733800"/>
            <a:ext cx="3581400" cy="21010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 w="285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Photo01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8742554" cy="6400800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4" name="Picture 7" descr="Untitled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1752600"/>
            <a:ext cx="3810000" cy="26751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1" descr="Water droplets"/>
          <p:cNvSpPr>
            <a:spLocks noChangeArrowheads="1"/>
          </p:cNvSpPr>
          <p:nvPr/>
        </p:nvSpPr>
        <p:spPr bwMode="auto">
          <a:xfrm>
            <a:off x="2819400" y="533400"/>
            <a:ext cx="3043238" cy="806450"/>
          </a:xfrm>
          <a:prstGeom prst="roundRect">
            <a:avLst>
              <a:gd name="adj" fmla="val 16667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38100" algn="ctr">
            <a:solidFill>
              <a:srgbClr val="0000FF"/>
            </a:solidFill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20000" dir="5400000" rotWithShape="0">
              <a:srgbClr val="000000">
                <a:alpha val="37999"/>
              </a:srgbClr>
            </a:outerShdw>
          </a:effectLst>
          <a:scene3d>
            <a:camera prst="perspectiveRelaxedModerately"/>
            <a:lightRig rig="threePt" dir="t"/>
          </a:scene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b="1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000" b="1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 descr="Wallpaper04935"/>
          <p:cNvSpPr>
            <a:spLocks noChangeArrowheads="1"/>
          </p:cNvSpPr>
          <p:nvPr/>
        </p:nvSpPr>
        <p:spPr bwMode="auto">
          <a:xfrm>
            <a:off x="457200" y="4876800"/>
            <a:ext cx="8077200" cy="1219200"/>
          </a:xfrm>
          <a:prstGeom prst="roundRect">
            <a:avLst>
              <a:gd name="adj" fmla="val 28491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38100" algn="ctr">
            <a:solidFill>
              <a:srgbClr val="000080"/>
            </a:solidFill>
            <a:round/>
            <a:headEnd/>
            <a:tailEnd/>
          </a:ln>
          <a:scene3d>
            <a:camera prst="perspectiveRelaxedModerately"/>
            <a:lightRig rig="threePt" dir="t"/>
          </a:scene3d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bn-BD" sz="2800" b="1" dirty="0">
                <a:latin typeface="NikoshBAN" pitchFamily="2" charset="0"/>
                <a:cs typeface="NikoshBAN" pitchFamily="2" charset="0"/>
              </a:rPr>
              <a:t>জাতি , বর্ণভেদ </a:t>
            </a:r>
            <a:r>
              <a:rPr lang="bn-BD" sz="2800" b="1" u="sng" dirty="0" smtClean="0">
                <a:latin typeface="NikoshBAN" pitchFamily="2" charset="0"/>
                <a:cs typeface="NikoshBAN" pitchFamily="2" charset="0"/>
              </a:rPr>
              <a:t>দূ</a:t>
            </a:r>
            <a:r>
              <a:rPr lang="bn-BD" sz="2800" b="1" u="sng" dirty="0" smtClean="0">
                <a:latin typeface="NikoshBAN" pitchFamily="2" charset="0"/>
                <a:cs typeface="NikoshBAN" pitchFamily="2" charset="0"/>
              </a:rPr>
              <a:t>র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করার জন্য আমরা কী কী পন্থা  অবলম্বন করতে পারি - আলোচনা কর।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381000"/>
            <a:ext cx="45720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i="1" u="sng" dirty="0" err="1" smtClean="0">
                <a:solidFill>
                  <a:schemeClr val="tx1"/>
                </a:solidFill>
              </a:rPr>
              <a:t>পরিচিতি</a:t>
            </a:r>
            <a:r>
              <a:rPr lang="en-US" sz="6600" b="1" i="1" u="sng" dirty="0" smtClean="0">
                <a:solidFill>
                  <a:schemeClr val="tx1"/>
                </a:solidFill>
              </a:rPr>
              <a:t> </a:t>
            </a:r>
            <a:endParaRPr lang="en-US" sz="6600" b="1" i="1" u="sng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0" y="2286000"/>
            <a:ext cx="7010400" cy="3200400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</a:rPr>
              <a:t>তাহমিনা পারভীন 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</a:rPr>
              <a:t>                          সহকারী শিক্ষক   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</a:rPr>
              <a:t>ভারারুল হারান মামুদ ইসলামিয়া দাখিল মাদ্রাসা ,গাজীপুর ।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38100"/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 descr="Photo01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8686800" cy="6343650"/>
          </a:xfrm>
          <a:prstGeom prst="rect">
            <a:avLst/>
          </a:prstGeom>
        </p:spPr>
      </p:pic>
      <p:pic>
        <p:nvPicPr>
          <p:cNvPr id="10" name="Picture 7" descr="Pictur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1" y="1600200"/>
            <a:ext cx="4191000" cy="23893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TextBox 1" descr="Purple mesh"/>
          <p:cNvSpPr>
            <a:spLocks noChangeArrowheads="1"/>
          </p:cNvSpPr>
          <p:nvPr/>
        </p:nvSpPr>
        <p:spPr bwMode="auto">
          <a:xfrm>
            <a:off x="2882900" y="436007"/>
            <a:ext cx="3060700" cy="78319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57150" algn="ctr">
            <a:solidFill>
              <a:schemeClr val="bg1"/>
            </a:solidFill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20000" dir="5400000" rotWithShape="0">
              <a:srgbClr val="000000">
                <a:alpha val="37999"/>
              </a:srgbClr>
            </a:outerShdw>
          </a:effectLst>
          <a:scene3d>
            <a:camera prst="perspectiveRelaxedModerately"/>
            <a:lightRig rig="threePt" dir="t"/>
          </a:scene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b="1"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4000" b="1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 descr="darkness blues wide"/>
          <p:cNvSpPr>
            <a:spLocks noChangeArrowheads="1"/>
          </p:cNvSpPr>
          <p:nvPr/>
        </p:nvSpPr>
        <p:spPr bwMode="auto">
          <a:xfrm>
            <a:off x="533400" y="4191000"/>
            <a:ext cx="8153400" cy="1905000"/>
          </a:xfrm>
          <a:prstGeom prst="roundRect">
            <a:avLst>
              <a:gd name="adj" fmla="val 28491"/>
            </a:avLst>
          </a:prstGeom>
          <a:solidFill>
            <a:srgbClr val="92D050"/>
          </a:solidFill>
          <a:ln w="25400" algn="ctr">
            <a:solidFill>
              <a:schemeClr val="tx1"/>
            </a:solidFill>
            <a:round/>
            <a:headEnd/>
            <a:tailEnd/>
          </a:ln>
          <a:scene3d>
            <a:camera prst="perspectiveRelaxedModerately"/>
            <a:lightRig rig="threePt" dir="t"/>
          </a:scene3d>
        </p:spPr>
        <p:txBody>
          <a:bodyPr anchor="ctr"/>
          <a:lstStyle/>
          <a:p>
            <a:pPr marL="609600" indent="-609600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১.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কোন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পরিচয়ে পৃথিবীর সব মানুষ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এক?</a:t>
            </a:r>
            <a:endParaRPr lang="bn-BD" sz="3200" b="1" dirty="0" smtClean="0">
              <a:latin typeface="NikoshBAN" pitchFamily="2" charset="0"/>
              <a:cs typeface="NikoshBAN" pitchFamily="2" charset="0"/>
            </a:endParaRPr>
          </a:p>
          <a:p>
            <a:pPr marL="609600" indent="-609600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২.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সমান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রা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ঙা-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বলতে কি বুঝিয়েছেন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 w="285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 descr="Photo00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8686800" cy="6400800"/>
          </a:xfrm>
          <a:prstGeom prst="rect">
            <a:avLst/>
          </a:prstGeom>
        </p:spPr>
      </p:pic>
      <p:pic>
        <p:nvPicPr>
          <p:cNvPr id="9" name="Picture 8" descr="images ncc-0017   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1600200"/>
            <a:ext cx="4114800" cy="27369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1"/>
          <p:cNvSpPr>
            <a:spLocks noChangeArrowheads="1"/>
          </p:cNvSpPr>
          <p:nvPr/>
        </p:nvSpPr>
        <p:spPr bwMode="auto">
          <a:xfrm>
            <a:off x="2743200" y="457200"/>
            <a:ext cx="3046412" cy="825500"/>
          </a:xfrm>
          <a:prstGeom prst="roundRect">
            <a:avLst>
              <a:gd name="adj" fmla="val 16667"/>
            </a:avLst>
          </a:prstGeom>
          <a:solidFill>
            <a:srgbClr val="33CCCC"/>
          </a:solidFill>
          <a:ln w="57150" algn="ctr">
            <a:solidFill>
              <a:schemeClr val="bg1"/>
            </a:solidFill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20000" dir="5400000" rotWithShape="0">
              <a:srgbClr val="000000">
                <a:alpha val="37999"/>
              </a:srgbClr>
            </a:outerShdw>
          </a:effectLst>
          <a:scene3d>
            <a:camera prst="perspectiveRelaxedModerately"/>
            <a:lightRig rig="threePt" dir="t"/>
          </a:scene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b="1" dirty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 descr="diving_1024x768"/>
          <p:cNvSpPr>
            <a:spLocks noChangeArrowheads="1"/>
          </p:cNvSpPr>
          <p:nvPr/>
        </p:nvSpPr>
        <p:spPr bwMode="auto">
          <a:xfrm>
            <a:off x="533400" y="4572000"/>
            <a:ext cx="7696200" cy="1828800"/>
          </a:xfrm>
          <a:prstGeom prst="roundRect">
            <a:avLst>
              <a:gd name="adj" fmla="val 28491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25400" algn="ctr">
            <a:solidFill>
              <a:schemeClr val="tx1"/>
            </a:solidFill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</p:spPr>
        <p:txBody>
          <a:bodyPr anchor="ctr"/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“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মানুষে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মানুষে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ভেদাভেদ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চোখে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পড়েছে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ভেদাভেদ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ভেদাভেদ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কমিয়ে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আনা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 w="38100"/>
          <a:effectLst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Titl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10650" cy="256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 rot="21239235">
            <a:off x="246475" y="1170172"/>
            <a:ext cx="8062650" cy="51294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8991600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i="1" dirty="0" smtClean="0">
                <a:solidFill>
                  <a:schemeClr val="tx1"/>
                </a:solidFill>
              </a:rPr>
              <a:t>পাঠ পরিচিতি </a:t>
            </a:r>
          </a:p>
          <a:p>
            <a:pPr algn="ctr"/>
            <a:endParaRPr lang="bn-BD" dirty="0" smtClean="0"/>
          </a:p>
          <a:p>
            <a:pPr algn="ctr"/>
            <a:endParaRPr lang="bn-BD" dirty="0" smtClean="0"/>
          </a:p>
          <a:p>
            <a:pPr algn="ctr"/>
            <a:endParaRPr lang="bn-BD" dirty="0" smtClean="0"/>
          </a:p>
          <a:p>
            <a:r>
              <a:rPr lang="bn-BD" sz="3200" dirty="0" smtClean="0"/>
              <a:t>	</a:t>
            </a:r>
            <a:r>
              <a:rPr lang="bn-BD" sz="3200" dirty="0" smtClean="0"/>
              <a:t>		শ্রেণিঃ ষষ্ঠ</a:t>
            </a:r>
          </a:p>
          <a:p>
            <a:r>
              <a:rPr lang="bn-BD" sz="3200" dirty="0" smtClean="0"/>
              <a:t>			বিষয়ঃ বাংলা </a:t>
            </a:r>
          </a:p>
          <a:p>
            <a:r>
              <a:rPr lang="bn-BD" sz="3200" dirty="0" smtClean="0"/>
              <a:t>			পাঠঃ পদ্য </a:t>
            </a:r>
          </a:p>
          <a:p>
            <a:r>
              <a:rPr lang="bn-BD" sz="3200" dirty="0" smtClean="0"/>
              <a:t>			সময়ঃ ৪০ মিনিট </a:t>
            </a:r>
          </a:p>
          <a:p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38100"/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38200" y="609600"/>
            <a:ext cx="7391400" cy="609600"/>
          </a:xfrm>
          <a:prstGeom prst="roundRect">
            <a:avLst/>
          </a:prstGeom>
          <a:pattFill prst="pct5">
            <a:fgClr>
              <a:schemeClr val="bg1"/>
            </a:fgClr>
            <a:bgClr>
              <a:schemeClr val="bg1"/>
            </a:bgClr>
          </a:pattFill>
          <a:ln w="38100">
            <a:solidFill>
              <a:srgbClr val="C00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দেখি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s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76400"/>
            <a:ext cx="3581400" cy="18245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6" descr="Image007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447800"/>
            <a:ext cx="3581400" cy="18602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images12340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4191000"/>
            <a:ext cx="3657600" cy="1981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images189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4114800"/>
            <a:ext cx="3733800" cy="2057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38100"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Photo002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8600"/>
            <a:ext cx="8686800" cy="6400800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 flipH="1">
            <a:off x="2438400" y="457200"/>
            <a:ext cx="5867400" cy="2286000"/>
          </a:xfrm>
          <a:prstGeom prst="wedgeEllipseCallout">
            <a:avLst>
              <a:gd name="adj1" fmla="val 22601"/>
              <a:gd name="adj2" fmla="val 94256"/>
            </a:avLst>
          </a:prstGeom>
          <a:solidFill>
            <a:schemeClr val="accent6">
              <a:lumMod val="20000"/>
              <a:lumOff val="80000"/>
            </a:schemeClr>
          </a:solidFill>
          <a:ln w="57150" cmpd="thickThin">
            <a:solidFill>
              <a:srgbClr val="7030A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মিলে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নো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পর্যবেক্ষণ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1143000" y="5715000"/>
            <a:ext cx="7162800" cy="487136"/>
          </a:xfrm>
          <a:prstGeom prst="wedgeRectCallout">
            <a:avLst>
              <a:gd name="adj1" fmla="val -1102"/>
              <a:gd name="adj2" fmla="val 53853"/>
            </a:avLst>
          </a:prstGeom>
          <a:solidFill>
            <a:srgbClr val="00B0F0"/>
          </a:solid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ভিডিওটির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পারছ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286000" y="4038600"/>
          <a:ext cx="3635375" cy="1219200"/>
        </p:xfrm>
        <a:graphic>
          <a:graphicData uri="http://schemas.openxmlformats.org/presentationml/2006/ole">
            <p:oleObj spid="_x0000_s1027" name="Packager Shell Object" showAsIcon="1" r:id="rId4" imgW="2060640" imgH="682560" progId="Package">
              <p:embed/>
            </p:oleObj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828800" y="457200"/>
            <a:ext cx="5486400" cy="919401"/>
          </a:xfrm>
          <a:prstGeom prst="flowChartAlternateProcess">
            <a:avLst/>
          </a:prstGeom>
          <a:solidFill>
            <a:srgbClr val="FFC0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 w="285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1" descr="image_95985_0-300x20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524000"/>
            <a:ext cx="4419600" cy="318611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Flowchart: Alternate Process 5"/>
          <p:cNvSpPr/>
          <p:nvPr/>
        </p:nvSpPr>
        <p:spPr>
          <a:xfrm>
            <a:off x="609600" y="4953000"/>
            <a:ext cx="7696200" cy="1524000"/>
          </a:xfrm>
          <a:prstGeom prst="flowChartAlternateProcess">
            <a:avLst/>
          </a:prstGeom>
          <a:solidFill>
            <a:srgbClr val="00B0F0"/>
          </a:soli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“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জাতি</a:t>
            </a:r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”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		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সত্যেন্দ্রনাথ 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দত্ত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38100"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7400" y="609600"/>
            <a:ext cx="4572000" cy="64633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RelaxedModerately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295400" y="1524000"/>
            <a:ext cx="5791200" cy="9144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----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066800" y="3962400"/>
            <a:ext cx="6511766" cy="9906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&gt; </a:t>
            </a:r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মানুষে </a:t>
            </a:r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মানুষে ভেদাভেদ বর্ণনা করতে পারবে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143000" y="2819400"/>
            <a:ext cx="7264145" cy="9525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&gt;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কঠিন শব্দের অর্থ বলতে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143000" y="5029200"/>
            <a:ext cx="7543800" cy="9906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342900" indent="-342900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&gt; সব </a:t>
            </a:r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মানুষের রং এক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উক্তিটির ব্যাখ্যা করতে পারবে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 w="38100"/>
          <a:effectLst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Photo00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8610600" cy="64008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4" name="TextBox 1" descr="Wallpaper04935"/>
          <p:cNvSpPr>
            <a:spLocks noChangeArrowheads="1"/>
          </p:cNvSpPr>
          <p:nvPr/>
        </p:nvSpPr>
        <p:spPr bwMode="auto">
          <a:xfrm>
            <a:off x="2514600" y="228601"/>
            <a:ext cx="4267200" cy="783193"/>
          </a:xfrm>
          <a:prstGeom prst="roundRect">
            <a:avLst>
              <a:gd name="adj" fmla="val 16667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28575" algn="ctr">
            <a:solidFill>
              <a:schemeClr val="tx1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কবি</a:t>
            </a:r>
            <a:r>
              <a:rPr lang="bn-IN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14" descr="images12340112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1752600"/>
            <a:ext cx="2666999" cy="27527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867400" y="4959350"/>
            <a:ext cx="2743200" cy="1055608"/>
          </a:xfrm>
          <a:prstGeom prst="flowChartAlternateProcess">
            <a:avLst/>
          </a:prstGeom>
          <a:solidFill>
            <a:srgbClr val="92D050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bn-BD" sz="2800" b="1" dirty="0">
                <a:latin typeface="NikoshBAN" pitchFamily="2" charset="0"/>
                <a:cs typeface="NikoshBAN" pitchFamily="2" charset="0"/>
              </a:rPr>
              <a:t>সত্যেন্দ্রনাথ দত্ত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57200" y="1524000"/>
            <a:ext cx="4648200" cy="578882"/>
          </a:xfrm>
          <a:prstGeom prst="flowChartAlternateProcess">
            <a:avLst/>
          </a:prstGeom>
          <a:solidFill>
            <a:srgbClr val="92D050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bn-BD" sz="280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জন্ম: ১৮৮২ সাল, কলকাতা</a:t>
            </a:r>
            <a:endParaRPr lang="en-US" sz="280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457200" y="2362200"/>
            <a:ext cx="4648200" cy="1055608"/>
          </a:xfrm>
          <a:prstGeom prst="flowChartAlternateProcess">
            <a:avLst/>
          </a:prstGeom>
          <a:solidFill>
            <a:srgbClr val="92D050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bn-BD" sz="2800">
                <a:latin typeface="NikoshBAN" pitchFamily="2" charset="0"/>
                <a:cs typeface="NikoshBAN" pitchFamily="2" charset="0"/>
              </a:rPr>
              <a:t>গ্রন্থ: বেণু ও বীণা, কুহু ও কেকা ইত্যাদি</a:t>
            </a:r>
            <a:endParaRPr lang="en-US" sz="28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57200" y="3581400"/>
            <a:ext cx="4648200" cy="578882"/>
          </a:xfrm>
          <a:prstGeom prst="flowChartAlternateProcess">
            <a:avLst/>
          </a:prstGeom>
          <a:solidFill>
            <a:srgbClr val="92D050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bn-BD" sz="2800">
                <a:latin typeface="NikoshBAN" pitchFamily="2" charset="0"/>
                <a:cs typeface="NikoshBAN" pitchFamily="2" charset="0"/>
              </a:rPr>
              <a:t>ছদ্ম নাম: ছন্দের জাদুকর</a:t>
            </a:r>
            <a:endParaRPr lang="en-US" sz="28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457200" y="4419600"/>
            <a:ext cx="4800600" cy="1066800"/>
          </a:xfrm>
          <a:prstGeom prst="flowChartAlternateProcess">
            <a:avLst/>
          </a:prstGeom>
          <a:solidFill>
            <a:srgbClr val="92D050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কর্মজীবন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ব্যাবসা,পরে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-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সাহিত্য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কর্ম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457200" y="5638800"/>
            <a:ext cx="4800600" cy="578882"/>
          </a:xfrm>
          <a:prstGeom prst="flowChartAlternateProcess">
            <a:avLst/>
          </a:prstGeom>
          <a:solidFill>
            <a:srgbClr val="92D050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মৃত্যু: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১৯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সাল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8965" y="-4181"/>
            <a:ext cx="9135035" cy="6853517"/>
          </a:xfrm>
          <a:prstGeom prst="frame">
            <a:avLst>
              <a:gd name="adj1" fmla="val 2886"/>
            </a:avLst>
          </a:prstGeom>
          <a:ln w="285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5" descr="Rakh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81000"/>
            <a:ext cx="2582522" cy="15900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Picture 5" descr="images12340245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362200"/>
            <a:ext cx="2438400" cy="1473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1" descr="image_95985_0-300x20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4267200"/>
            <a:ext cx="2435501" cy="14784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657600" y="228600"/>
            <a:ext cx="4648200" cy="6473666"/>
          </a:xfrm>
          <a:prstGeom prst="flowChartAlternateProcess">
            <a:avLst/>
          </a:prstGeom>
          <a:noFill/>
          <a:ln w="2857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Above"/>
            <a:lightRig rig="threePt" dir="t"/>
          </a:scene3d>
        </p:spPr>
        <p:txBody>
          <a:bodyPr wrap="square">
            <a:spAutoFit/>
            <a:scene3d>
              <a:camera prst="obliqueTopRight"/>
              <a:lightRig rig="threePt" dir="t"/>
            </a:scene3d>
          </a:bodyPr>
          <a:lstStyle/>
          <a:p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জাতি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সত্যেন্দ্রনাথ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দত্ত  </a:t>
            </a: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জগ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জুড়িয়া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জাতি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আছে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জাতির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জাতি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রবি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শশী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মোদের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সাথি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।</a:t>
            </a:r>
          </a:p>
          <a:p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বাচিবার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তরে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ঝুঝি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কালো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ধলো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বাহিরে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কেবল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বামুন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শুদ্র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বৃহ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ৎ ,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ক্ষুদ্র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কৃত্রিম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ভেদ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ধুলায়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লোটে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1238</TotalTime>
  <Words>322</Words>
  <Application>Microsoft Office PowerPoint</Application>
  <PresentationFormat>On-screen Show (4:3)</PresentationFormat>
  <Paragraphs>74</Paragraphs>
  <Slides>22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Default Design</vt:lpstr>
      <vt:lpstr>Package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HARUNSIR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HARUNSIR</dc:creator>
  <cp:lastModifiedBy>DELL</cp:lastModifiedBy>
  <cp:revision>168</cp:revision>
  <dcterms:created xsi:type="dcterms:W3CDTF">2015-05-05T06:43:27Z</dcterms:created>
  <dcterms:modified xsi:type="dcterms:W3CDTF">2020-10-06T14:14:29Z</dcterms:modified>
</cp:coreProperties>
</file>