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27"/>
  </p:notesMasterIdLst>
  <p:sldIdLst>
    <p:sldId id="279" r:id="rId5"/>
    <p:sldId id="284" r:id="rId6"/>
    <p:sldId id="285" r:id="rId7"/>
    <p:sldId id="286" r:id="rId8"/>
    <p:sldId id="259" r:id="rId9"/>
    <p:sldId id="260" r:id="rId10"/>
    <p:sldId id="261" r:id="rId11"/>
    <p:sldId id="295" r:id="rId12"/>
    <p:sldId id="301" r:id="rId13"/>
    <p:sldId id="302" r:id="rId14"/>
    <p:sldId id="303" r:id="rId15"/>
    <p:sldId id="304" r:id="rId16"/>
    <p:sldId id="269" r:id="rId17"/>
    <p:sldId id="270" r:id="rId18"/>
    <p:sldId id="271" r:id="rId19"/>
    <p:sldId id="272" r:id="rId20"/>
    <p:sldId id="273" r:id="rId21"/>
    <p:sldId id="293" r:id="rId22"/>
    <p:sldId id="275" r:id="rId23"/>
    <p:sldId id="299" r:id="rId24"/>
    <p:sldId id="298"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208" autoAdjust="0"/>
  </p:normalViewPr>
  <p:slideViewPr>
    <p:cSldViewPr snapToGrid="0">
      <p:cViewPr varScale="1">
        <p:scale>
          <a:sx n="69" d="100"/>
          <a:sy n="69" d="100"/>
        </p:scale>
        <p:origin x="696" y="66"/>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9/30/2020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433839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297007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93490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6357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search">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3B65BC-ED1F-4E11-8CD2-27879C134D6C}"/>
              </a:ext>
            </a:extLst>
          </p:cNvPr>
          <p:cNvSpPr>
            <a:spLocks noGrp="1"/>
          </p:cNvSpPr>
          <p:nvPr>
            <p:ph type="ctrTitle" hasCustomPrompt="1"/>
          </p:nvPr>
        </p:nvSpPr>
        <p:spPr>
          <a:xfrm>
            <a:off x="336001" y="261000"/>
            <a:ext cx="11520000" cy="1224000"/>
          </a:xfrm>
        </p:spPr>
        <p:txBody>
          <a:bodyPr anchor="b">
            <a:noAutofit/>
          </a:bodyPr>
          <a:lstStyle>
            <a:lvl1pPr algn="l">
              <a:defRPr sz="5998">
                <a:solidFill>
                  <a:schemeClr val="accent3"/>
                </a:solidFill>
                <a:latin typeface="+mj-lt"/>
                <a:cs typeface="Arial Nova Cond" panose="020B0604020202020204" pitchFamily="34" charset="0"/>
              </a:defRPr>
            </a:lvl1pPr>
          </a:lstStyle>
          <a:p>
            <a:r>
              <a:rPr lang="en-US" dirty="0"/>
              <a:t>RESEARCH</a:t>
            </a:r>
          </a:p>
        </p:txBody>
      </p:sp>
      <p:sp>
        <p:nvSpPr>
          <p:cNvPr id="6" name="Content Placeholder 7">
            <a:extLst>
              <a:ext uri="{FF2B5EF4-FFF2-40B4-BE49-F238E27FC236}">
                <a16:creationId xmlns:a16="http://schemas.microsoft.com/office/drawing/2014/main" id="{287BCA3F-9EE5-4C8F-A070-1E38715B0063}"/>
              </a:ext>
            </a:extLst>
          </p:cNvPr>
          <p:cNvSpPr>
            <a:spLocks noGrp="1"/>
          </p:cNvSpPr>
          <p:nvPr>
            <p:ph sz="quarter" idx="10"/>
          </p:nvPr>
        </p:nvSpPr>
        <p:spPr>
          <a:xfrm>
            <a:off x="6241014" y="1628775"/>
            <a:ext cx="5614987" cy="4535488"/>
          </a:xfrm>
        </p:spPr>
        <p:txBody>
          <a:bodyPr>
            <a:normAutofit/>
          </a:bodyPr>
          <a:lstStyle>
            <a:lvl1pPr marL="0" indent="0">
              <a:buNone/>
              <a:defRPr sz="2999"/>
            </a:lvl1pPr>
            <a:lvl2pPr marL="457063" indent="0">
              <a:buNone/>
              <a:defRPr sz="2999"/>
            </a:lvl2pPr>
            <a:lvl3pPr marL="914126" indent="0">
              <a:buNone/>
              <a:defRPr sz="2999"/>
            </a:lvl3pPr>
            <a:lvl4pPr marL="1371189" indent="0">
              <a:buNone/>
              <a:defRPr sz="2999"/>
            </a:lvl4pPr>
            <a:lvl5pPr marL="1828251" indent="0">
              <a:buNone/>
              <a:defRPr sz="2999"/>
            </a:lvl5pPr>
          </a:lstStyle>
          <a:p>
            <a:pPr lvl="0"/>
            <a:r>
              <a:rPr lang="en-US"/>
              <a:t>Click to edit Master text styles</a:t>
            </a:r>
          </a:p>
        </p:txBody>
      </p:sp>
    </p:spTree>
    <p:extLst>
      <p:ext uri="{BB962C8B-B14F-4D97-AF65-F5344CB8AC3E}">
        <p14:creationId xmlns:p14="http://schemas.microsoft.com/office/powerpoint/2010/main" val="518118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12359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 id="2147483752" r:id="rId17"/>
    <p:sldLayoutId id="2147483753" r:id="rId18"/>
    <p:sldLayoutId id="2147483754" r:id="rId19"/>
    <p:sldLayoutId id="2147483755" r:id="rId20"/>
    <p:sldLayoutId id="2147483756" r:id="rId21"/>
    <p:sldLayoutId id="2147483757" r:id="rId22"/>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0.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lstStyle/>
          <a:p>
            <a:r>
              <a:rPr lang="en-US" dirty="0"/>
              <a:t>MKI</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mki@ipsc.edu.bd</a:t>
            </a:r>
            <a:endParaRPr lang="ru-RU" dirty="0"/>
          </a:p>
        </p:txBody>
      </p:sp>
      <p:sp>
        <p:nvSpPr>
          <p:cNvPr id="10" name="Subtitle 2">
            <a:extLst>
              <a:ext uri="{FF2B5EF4-FFF2-40B4-BE49-F238E27FC236}">
                <a16:creationId xmlns:a16="http://schemas.microsoft.com/office/drawing/2014/main" id="{2C2969DC-B398-49EE-840A-DB92EDC5FD9F}"/>
              </a:ext>
            </a:extLst>
          </p:cNvPr>
          <p:cNvSpPr>
            <a:spLocks noGrp="1"/>
          </p:cNvSpPr>
          <p:nvPr>
            <p:ph type="ctrTitle"/>
          </p:nvPr>
        </p:nvSpPr>
        <p:spPr>
          <a:xfrm rot="853085">
            <a:off x="7262813" y="2725738"/>
            <a:ext cx="4851400" cy="1827212"/>
          </a:xfrm>
        </p:spPr>
        <p:txBody>
          <a:bodyPr>
            <a:normAutofit/>
          </a:bodyPr>
          <a:lstStyle/>
          <a:p>
            <a:r>
              <a:rPr lang="en-US" sz="9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ru-RU"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195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872CB-E91F-4744-A69E-9F49F25EF78E}"/>
              </a:ext>
            </a:extLst>
          </p:cNvPr>
          <p:cNvSpPr>
            <a:spLocks noGrp="1"/>
          </p:cNvSpPr>
          <p:nvPr>
            <p:ph type="dt" sz="half" idx="10"/>
          </p:nvPr>
        </p:nvSpPr>
        <p:spPr/>
        <p:txBody>
          <a:bodyPr/>
          <a:lstStyle/>
          <a:p>
            <a:r>
              <a:rPr lang="en-US" noProof="0"/>
              <a:t>MM.DD.20XX</a:t>
            </a:r>
            <a:endParaRPr lang="en-US" noProof="0" dirty="0"/>
          </a:p>
        </p:txBody>
      </p:sp>
      <p:sp>
        <p:nvSpPr>
          <p:cNvPr id="3" name="Footer Placeholder 2">
            <a:extLst>
              <a:ext uri="{FF2B5EF4-FFF2-40B4-BE49-F238E27FC236}">
                <a16:creationId xmlns:a16="http://schemas.microsoft.com/office/drawing/2014/main" id="{13D57BB3-34BF-447E-A3CC-F55DA35FFB58}"/>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5B97B946-CE8D-43B5-B33C-232B30D5441F}"/>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grpSp>
        <p:nvGrpSpPr>
          <p:cNvPr id="11" name="Group 10">
            <a:extLst>
              <a:ext uri="{FF2B5EF4-FFF2-40B4-BE49-F238E27FC236}">
                <a16:creationId xmlns:a16="http://schemas.microsoft.com/office/drawing/2014/main" id="{AE78DEA6-95DA-460A-AB62-33DBFDE6CC40}"/>
              </a:ext>
            </a:extLst>
          </p:cNvPr>
          <p:cNvGrpSpPr/>
          <p:nvPr/>
        </p:nvGrpSpPr>
        <p:grpSpPr>
          <a:xfrm>
            <a:off x="2536022" y="877743"/>
            <a:ext cx="9430453" cy="4835237"/>
            <a:chOff x="5947451" y="512618"/>
            <a:chExt cx="5547969" cy="2844587"/>
          </a:xfrm>
        </p:grpSpPr>
        <p:sp>
          <p:nvSpPr>
            <p:cNvPr id="8" name="object 2">
              <a:extLst>
                <a:ext uri="{FF2B5EF4-FFF2-40B4-BE49-F238E27FC236}">
                  <a16:creationId xmlns:a16="http://schemas.microsoft.com/office/drawing/2014/main" id="{B7740D31-9467-4E0A-B0AE-A224FB1098D7}"/>
                </a:ext>
              </a:extLst>
            </p:cNvPr>
            <p:cNvSpPr/>
            <p:nvPr/>
          </p:nvSpPr>
          <p:spPr>
            <a:xfrm>
              <a:off x="5947451" y="512618"/>
              <a:ext cx="5547969" cy="1662546"/>
            </a:xfrm>
            <a:prstGeom prst="rect">
              <a:avLst/>
            </a:prstGeom>
            <a:blipFill>
              <a:blip r:embed="rId2" cstate="print"/>
              <a:stretch>
                <a:fillRect t="-22915" b="-342514"/>
              </a:stretch>
            </a:blipFill>
          </p:spPr>
          <p:txBody>
            <a:bodyPr wrap="square" lIns="0" tIns="0" rIns="0" bIns="0" rtlCol="0"/>
            <a:lstStyle/>
            <a:p>
              <a:endParaRPr/>
            </a:p>
          </p:txBody>
        </p:sp>
        <p:sp>
          <p:nvSpPr>
            <p:cNvPr id="10" name="object 2">
              <a:extLst>
                <a:ext uri="{FF2B5EF4-FFF2-40B4-BE49-F238E27FC236}">
                  <a16:creationId xmlns:a16="http://schemas.microsoft.com/office/drawing/2014/main" id="{3F52F499-7529-4A2E-9A31-C19FED9A132B}"/>
                </a:ext>
              </a:extLst>
            </p:cNvPr>
            <p:cNvSpPr/>
            <p:nvPr/>
          </p:nvSpPr>
          <p:spPr>
            <a:xfrm>
              <a:off x="5989767" y="2175164"/>
              <a:ext cx="5463336" cy="1182041"/>
            </a:xfrm>
            <a:prstGeom prst="rect">
              <a:avLst/>
            </a:prstGeom>
            <a:blipFill>
              <a:blip r:embed="rId2" cstate="print"/>
              <a:stretch>
                <a:fillRect l="1" t="-554626" r="-1550" b="-1"/>
              </a:stretch>
            </a:blipFill>
          </p:spPr>
          <p:txBody>
            <a:bodyPr wrap="square" lIns="0" tIns="0" rIns="0" bIns="0" rtlCol="0"/>
            <a:lstStyle/>
            <a:p>
              <a:endParaRPr/>
            </a:p>
          </p:txBody>
        </p:sp>
      </p:grpSp>
      <p:pic>
        <p:nvPicPr>
          <p:cNvPr id="12" name="Picture 11">
            <a:extLst>
              <a:ext uri="{FF2B5EF4-FFF2-40B4-BE49-F238E27FC236}">
                <a16:creationId xmlns:a16="http://schemas.microsoft.com/office/drawing/2014/main" id="{26F7D814-9E8C-4642-ACCB-7A97A95883F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22841" y="877743"/>
            <a:ext cx="1583049" cy="1559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329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872CB-E91F-4744-A69E-9F49F25EF78E}"/>
              </a:ext>
            </a:extLst>
          </p:cNvPr>
          <p:cNvSpPr>
            <a:spLocks noGrp="1"/>
          </p:cNvSpPr>
          <p:nvPr>
            <p:ph type="dt" sz="half" idx="10"/>
          </p:nvPr>
        </p:nvSpPr>
        <p:spPr/>
        <p:txBody>
          <a:bodyPr/>
          <a:lstStyle/>
          <a:p>
            <a:r>
              <a:rPr lang="en-US" noProof="0"/>
              <a:t>MM.DD.20XX</a:t>
            </a:r>
            <a:endParaRPr lang="en-US" noProof="0" dirty="0"/>
          </a:p>
        </p:txBody>
      </p:sp>
      <p:sp>
        <p:nvSpPr>
          <p:cNvPr id="3" name="Footer Placeholder 2">
            <a:extLst>
              <a:ext uri="{FF2B5EF4-FFF2-40B4-BE49-F238E27FC236}">
                <a16:creationId xmlns:a16="http://schemas.microsoft.com/office/drawing/2014/main" id="{13D57BB3-34BF-447E-A3CC-F55DA35FFB58}"/>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5B97B946-CE8D-43B5-B33C-232B30D5441F}"/>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grpSp>
        <p:nvGrpSpPr>
          <p:cNvPr id="7" name="Group 6">
            <a:extLst>
              <a:ext uri="{FF2B5EF4-FFF2-40B4-BE49-F238E27FC236}">
                <a16:creationId xmlns:a16="http://schemas.microsoft.com/office/drawing/2014/main" id="{0CB519C8-BC93-4659-9FF3-FA4F9D970535}"/>
              </a:ext>
            </a:extLst>
          </p:cNvPr>
          <p:cNvGrpSpPr/>
          <p:nvPr/>
        </p:nvGrpSpPr>
        <p:grpSpPr>
          <a:xfrm>
            <a:off x="3955130" y="216529"/>
            <a:ext cx="7748665" cy="6504946"/>
            <a:chOff x="6164472" y="216529"/>
            <a:chExt cx="5539323" cy="4650220"/>
          </a:xfrm>
        </p:grpSpPr>
        <p:sp>
          <p:nvSpPr>
            <p:cNvPr id="5" name="object 2">
              <a:extLst>
                <a:ext uri="{FF2B5EF4-FFF2-40B4-BE49-F238E27FC236}">
                  <a16:creationId xmlns:a16="http://schemas.microsoft.com/office/drawing/2014/main" id="{D32031D7-79D5-4D16-8D51-D61172EA02A4}"/>
                </a:ext>
              </a:extLst>
            </p:cNvPr>
            <p:cNvSpPr/>
            <p:nvPr/>
          </p:nvSpPr>
          <p:spPr>
            <a:xfrm>
              <a:off x="6164472" y="216529"/>
              <a:ext cx="5504687" cy="2881745"/>
            </a:xfrm>
            <a:prstGeom prst="rect">
              <a:avLst/>
            </a:prstGeom>
            <a:blipFill>
              <a:blip r:embed="rId2" cstate="print"/>
              <a:stretch>
                <a:fillRect t="-9323" b="-159437"/>
              </a:stretch>
            </a:blipFill>
          </p:spPr>
          <p:txBody>
            <a:bodyPr wrap="square" lIns="0" tIns="0" rIns="0" bIns="0" rtlCol="0"/>
            <a:lstStyle/>
            <a:p>
              <a:endParaRPr/>
            </a:p>
          </p:txBody>
        </p:sp>
        <p:sp>
          <p:nvSpPr>
            <p:cNvPr id="6" name="object 2">
              <a:extLst>
                <a:ext uri="{FF2B5EF4-FFF2-40B4-BE49-F238E27FC236}">
                  <a16:creationId xmlns:a16="http://schemas.microsoft.com/office/drawing/2014/main" id="{AFE95FEB-821A-4EB8-9707-46D79E7F6C97}"/>
                </a:ext>
              </a:extLst>
            </p:cNvPr>
            <p:cNvSpPr/>
            <p:nvPr/>
          </p:nvSpPr>
          <p:spPr>
            <a:xfrm>
              <a:off x="6199108" y="3098274"/>
              <a:ext cx="5504687" cy="1768475"/>
            </a:xfrm>
            <a:prstGeom prst="rect">
              <a:avLst/>
            </a:prstGeom>
            <a:blipFill>
              <a:blip r:embed="rId2" cstate="print"/>
              <a:stretch>
                <a:fillRect t="-211835" b="-126110"/>
              </a:stretch>
            </a:blipFill>
          </p:spPr>
          <p:txBody>
            <a:bodyPr wrap="square" lIns="0" tIns="0" rIns="0" bIns="0" rtlCol="0"/>
            <a:lstStyle/>
            <a:p>
              <a:endParaRPr/>
            </a:p>
          </p:txBody>
        </p:sp>
      </p:grpSp>
      <p:sp>
        <p:nvSpPr>
          <p:cNvPr id="15" name="object 2">
            <a:extLst>
              <a:ext uri="{FF2B5EF4-FFF2-40B4-BE49-F238E27FC236}">
                <a16:creationId xmlns:a16="http://schemas.microsoft.com/office/drawing/2014/main" id="{F76F107C-F89D-4914-A1AD-1049DC3302DB}"/>
              </a:ext>
            </a:extLst>
          </p:cNvPr>
          <p:cNvSpPr/>
          <p:nvPr/>
        </p:nvSpPr>
        <p:spPr>
          <a:xfrm>
            <a:off x="391181" y="1856511"/>
            <a:ext cx="3190219" cy="2105890"/>
          </a:xfrm>
          <a:prstGeom prst="rect">
            <a:avLst/>
          </a:prstGeom>
          <a:blipFill>
            <a:blip r:embed="rId2" cstate="print"/>
            <a:stretch>
              <a:fillRect l="-5195" t="-255276" r="-67354" b="-12500"/>
            </a:stretch>
          </a:blipFill>
        </p:spPr>
        <p:txBody>
          <a:bodyPr wrap="square" lIns="0" tIns="0" rIns="0" bIns="0" rtlCol="0"/>
          <a:lstStyle/>
          <a:p>
            <a:endParaRPr/>
          </a:p>
        </p:txBody>
      </p:sp>
    </p:spTree>
    <p:extLst>
      <p:ext uri="{BB962C8B-B14F-4D97-AF65-F5344CB8AC3E}">
        <p14:creationId xmlns:p14="http://schemas.microsoft.com/office/powerpoint/2010/main" val="399377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872CB-E91F-4744-A69E-9F49F25EF78E}"/>
              </a:ext>
            </a:extLst>
          </p:cNvPr>
          <p:cNvSpPr>
            <a:spLocks noGrp="1"/>
          </p:cNvSpPr>
          <p:nvPr>
            <p:ph type="dt" sz="half" idx="10"/>
          </p:nvPr>
        </p:nvSpPr>
        <p:spPr/>
        <p:txBody>
          <a:bodyPr/>
          <a:lstStyle/>
          <a:p>
            <a:r>
              <a:rPr lang="en-US" noProof="0"/>
              <a:t>MM.DD.20XX</a:t>
            </a:r>
            <a:endParaRPr lang="en-US" noProof="0" dirty="0"/>
          </a:p>
        </p:txBody>
      </p:sp>
      <p:sp>
        <p:nvSpPr>
          <p:cNvPr id="3" name="Footer Placeholder 2">
            <a:extLst>
              <a:ext uri="{FF2B5EF4-FFF2-40B4-BE49-F238E27FC236}">
                <a16:creationId xmlns:a16="http://schemas.microsoft.com/office/drawing/2014/main" id="{13D57BB3-34BF-447E-A3CC-F55DA35FFB58}"/>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5B97B946-CE8D-43B5-B33C-232B30D5441F}"/>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grpSp>
        <p:nvGrpSpPr>
          <p:cNvPr id="12" name="Group 11">
            <a:extLst>
              <a:ext uri="{FF2B5EF4-FFF2-40B4-BE49-F238E27FC236}">
                <a16:creationId xmlns:a16="http://schemas.microsoft.com/office/drawing/2014/main" id="{349CB4A5-17B8-4992-A27A-4CDA3C843319}"/>
              </a:ext>
            </a:extLst>
          </p:cNvPr>
          <p:cNvGrpSpPr/>
          <p:nvPr/>
        </p:nvGrpSpPr>
        <p:grpSpPr>
          <a:xfrm>
            <a:off x="2743200" y="509154"/>
            <a:ext cx="9448800" cy="5839692"/>
            <a:chOff x="6380978" y="429491"/>
            <a:chExt cx="5536387" cy="2419639"/>
          </a:xfrm>
        </p:grpSpPr>
        <p:sp>
          <p:nvSpPr>
            <p:cNvPr id="8" name="object 2">
              <a:extLst>
                <a:ext uri="{FF2B5EF4-FFF2-40B4-BE49-F238E27FC236}">
                  <a16:creationId xmlns:a16="http://schemas.microsoft.com/office/drawing/2014/main" id="{2F1B7F66-5078-448E-AC88-6F311DFF9166}"/>
                </a:ext>
              </a:extLst>
            </p:cNvPr>
            <p:cNvSpPr/>
            <p:nvPr/>
          </p:nvSpPr>
          <p:spPr>
            <a:xfrm>
              <a:off x="6380978" y="429491"/>
              <a:ext cx="5536387" cy="1593273"/>
            </a:xfrm>
            <a:prstGeom prst="rect">
              <a:avLst/>
            </a:prstGeom>
            <a:blipFill>
              <a:blip r:embed="rId2" cstate="print"/>
              <a:stretch>
                <a:fillRect t="-20293" b="-364358"/>
              </a:stretch>
            </a:blipFill>
          </p:spPr>
          <p:txBody>
            <a:bodyPr wrap="square" lIns="0" tIns="0" rIns="0" bIns="0" rtlCol="0"/>
            <a:lstStyle/>
            <a:p>
              <a:endParaRPr dirty="0"/>
            </a:p>
          </p:txBody>
        </p:sp>
        <p:sp>
          <p:nvSpPr>
            <p:cNvPr id="10" name="object 2">
              <a:extLst>
                <a:ext uri="{FF2B5EF4-FFF2-40B4-BE49-F238E27FC236}">
                  <a16:creationId xmlns:a16="http://schemas.microsoft.com/office/drawing/2014/main" id="{B177A634-FC33-4D21-A50C-E189244A958B}"/>
                </a:ext>
              </a:extLst>
            </p:cNvPr>
            <p:cNvSpPr/>
            <p:nvPr/>
          </p:nvSpPr>
          <p:spPr>
            <a:xfrm>
              <a:off x="6380978" y="1976293"/>
              <a:ext cx="5536387" cy="872837"/>
            </a:xfrm>
            <a:prstGeom prst="rect">
              <a:avLst/>
            </a:prstGeom>
            <a:blipFill>
              <a:blip r:embed="rId2" cstate="print"/>
              <a:stretch>
                <a:fillRect t="-498941" b="-285736"/>
              </a:stretch>
            </a:blipFill>
          </p:spPr>
          <p:txBody>
            <a:bodyPr wrap="square" lIns="0" tIns="0" rIns="0" bIns="0" rtlCol="0"/>
            <a:lstStyle/>
            <a:p>
              <a:endParaRPr/>
            </a:p>
          </p:txBody>
        </p:sp>
      </p:grpSp>
      <p:sp>
        <p:nvSpPr>
          <p:cNvPr id="13" name="object 2">
            <a:extLst>
              <a:ext uri="{FF2B5EF4-FFF2-40B4-BE49-F238E27FC236}">
                <a16:creationId xmlns:a16="http://schemas.microsoft.com/office/drawing/2014/main" id="{F8A354EA-0CF8-49A1-8E1C-988216A52244}"/>
              </a:ext>
            </a:extLst>
          </p:cNvPr>
          <p:cNvSpPr/>
          <p:nvPr/>
        </p:nvSpPr>
        <p:spPr>
          <a:xfrm>
            <a:off x="166255" y="1925782"/>
            <a:ext cx="2286000" cy="1659745"/>
          </a:xfrm>
          <a:prstGeom prst="rect">
            <a:avLst/>
          </a:prstGeom>
          <a:blipFill>
            <a:blip r:embed="rId2" cstate="print"/>
            <a:stretch>
              <a:fillRect t="-106065" r="-101822" b="-160497"/>
            </a:stretch>
          </a:blipFill>
        </p:spPr>
        <p:txBody>
          <a:bodyPr wrap="square" lIns="0" tIns="0" rIns="0" bIns="0" rtlCol="0"/>
          <a:lstStyle/>
          <a:p>
            <a:endParaRPr dirty="0"/>
          </a:p>
        </p:txBody>
      </p:sp>
    </p:spTree>
    <p:extLst>
      <p:ext uri="{BB962C8B-B14F-4D97-AF65-F5344CB8AC3E}">
        <p14:creationId xmlns:p14="http://schemas.microsoft.com/office/powerpoint/2010/main" val="33654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1483" y="-35454"/>
            <a:ext cx="9144000" cy="100434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11453" y="143551"/>
            <a:ext cx="5070619" cy="646331"/>
          </a:xfrm>
          <a:prstGeom prst="rect">
            <a:avLst/>
          </a:prstGeom>
        </p:spPr>
        <p:txBody>
          <a:bodyPr wrap="none">
            <a:spAutoFit/>
          </a:bodyPr>
          <a:lstStyle/>
          <a:p>
            <a:pPr algn="ctr"/>
            <a:r>
              <a:rPr lang="en-US" sz="3600" b="1" dirty="0" err="1">
                <a:solidFill>
                  <a:srgbClr val="FFFF00"/>
                </a:solidFill>
                <a:latin typeface="NikoshBAN" pitchFamily="2" charset="0"/>
                <a:cs typeface="NikoshBAN" pitchFamily="2" charset="0"/>
              </a:rPr>
              <a:t>বাংলাদেশের</a:t>
            </a:r>
            <a:r>
              <a:rPr lang="en-US" sz="3600" b="1" dirty="0">
                <a:solidFill>
                  <a:srgbClr val="FFFF00"/>
                </a:solidFill>
                <a:latin typeface="NikoshBAN" pitchFamily="2" charset="0"/>
                <a:cs typeface="NikoshBAN" pitchFamily="2" charset="0"/>
              </a:rPr>
              <a:t> </a:t>
            </a:r>
            <a:r>
              <a:rPr lang="en-US" sz="3600" b="1" dirty="0" err="1">
                <a:solidFill>
                  <a:srgbClr val="FFFF00"/>
                </a:solidFill>
                <a:latin typeface="NikoshBAN" pitchFamily="2" charset="0"/>
                <a:cs typeface="NikoshBAN" pitchFamily="2" charset="0"/>
              </a:rPr>
              <a:t>কিছু</a:t>
            </a:r>
            <a:r>
              <a:rPr lang="en-US" sz="3600" b="1" dirty="0">
                <a:solidFill>
                  <a:srgbClr val="FFFF00"/>
                </a:solidFill>
                <a:latin typeface="NikoshBAN" pitchFamily="2" charset="0"/>
                <a:cs typeface="NikoshBAN" pitchFamily="2" charset="0"/>
              </a:rPr>
              <a:t> </a:t>
            </a:r>
            <a:r>
              <a:rPr lang="en-US" sz="3600" b="1" dirty="0" err="1">
                <a:solidFill>
                  <a:srgbClr val="FFFF00"/>
                </a:solidFill>
                <a:latin typeface="NikoshBAN" pitchFamily="2" charset="0"/>
                <a:cs typeface="NikoshBAN" pitchFamily="2" charset="0"/>
              </a:rPr>
              <a:t>বিখ্যাত</a:t>
            </a:r>
            <a:r>
              <a:rPr lang="en-US" sz="3600" b="1" dirty="0">
                <a:solidFill>
                  <a:srgbClr val="FFFF00"/>
                </a:solidFill>
                <a:latin typeface="NikoshBAN" pitchFamily="2" charset="0"/>
                <a:cs typeface="NikoshBAN" pitchFamily="2" charset="0"/>
              </a:rPr>
              <a:t> </a:t>
            </a:r>
            <a:r>
              <a:rPr lang="as-IN" sz="3600" b="1" dirty="0">
                <a:solidFill>
                  <a:srgbClr val="FFFF00"/>
                </a:solidFill>
                <a:latin typeface="NikoshBAN" panose="02000000000000000000" pitchFamily="2" charset="0"/>
                <a:cs typeface="NikoshBAN" panose="02000000000000000000" pitchFamily="2" charset="0"/>
              </a:rPr>
              <a:t>কারুশিল্প</a:t>
            </a:r>
            <a:endParaRPr lang="en-GB" sz="3600" b="1" dirty="0">
              <a:solidFill>
                <a:srgbClr val="FFFF00"/>
              </a:solidFill>
              <a:latin typeface="NikoshBAN" pitchFamily="2"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347" y="2273589"/>
            <a:ext cx="2444168" cy="1937372"/>
          </a:xfrm>
          <a:prstGeom prst="rect">
            <a:avLst/>
          </a:prstGeom>
          <a:ln>
            <a:noFill/>
          </a:ln>
          <a:effectLst>
            <a:softEdge rad="112500"/>
          </a:effectLst>
        </p:spPr>
      </p:pic>
      <p:sp>
        <p:nvSpPr>
          <p:cNvPr id="7" name="Rectangle 6"/>
          <p:cNvSpPr/>
          <p:nvPr/>
        </p:nvSpPr>
        <p:spPr>
          <a:xfrm>
            <a:off x="2364782" y="4232570"/>
            <a:ext cx="1412650" cy="584775"/>
          </a:xfrm>
          <a:prstGeom prst="rect">
            <a:avLst/>
          </a:prstGeom>
        </p:spPr>
        <p:txBody>
          <a:bodyPr wrap="square">
            <a:spAutoFit/>
          </a:bodyPr>
          <a:lstStyle/>
          <a:p>
            <a:r>
              <a:rPr lang="as-IN" sz="3200" dirty="0">
                <a:latin typeface="NikoshBAN" panose="02000000000000000000" pitchFamily="2" charset="0"/>
                <a:cs typeface="NikoshBAN" panose="02000000000000000000" pitchFamily="2" charset="0"/>
              </a:rPr>
              <a:t>রিকশা</a:t>
            </a:r>
            <a:endParaRPr lang="en-US" sz="3200" dirty="0">
              <a:latin typeface="NikoshBAN" panose="02000000000000000000" pitchFamily="2" charset="0"/>
              <a:cs typeface="NikoshBAN" panose="02000000000000000000" pitchFamily="2" charset="0"/>
            </a:endParaRPr>
          </a:p>
        </p:txBody>
      </p:sp>
      <p:sp>
        <p:nvSpPr>
          <p:cNvPr id="8" name="Rectangle 7"/>
          <p:cNvSpPr/>
          <p:nvPr/>
        </p:nvSpPr>
        <p:spPr>
          <a:xfrm>
            <a:off x="7011822" y="1739776"/>
            <a:ext cx="1412650" cy="461665"/>
          </a:xfrm>
          <a:prstGeom prst="rect">
            <a:avLst/>
          </a:prstGeom>
        </p:spPr>
        <p:txBody>
          <a:bodyPr wrap="square">
            <a:spAutoFit/>
          </a:bodyPr>
          <a:lstStyle/>
          <a:p>
            <a:r>
              <a:rPr lang="as-IN" sz="2400" b="1" dirty="0">
                <a:solidFill>
                  <a:schemeClr val="bg1"/>
                </a:solidFill>
              </a:rPr>
              <a:t>রিকশা</a:t>
            </a:r>
            <a:endParaRPr lang="en-US" sz="2400" b="1" dirty="0">
              <a:solidFill>
                <a:schemeClr val="bg1"/>
              </a:solidFill>
            </a:endParaRPr>
          </a:p>
        </p:txBody>
      </p:sp>
      <p:sp>
        <p:nvSpPr>
          <p:cNvPr id="11" name="TextBox 10"/>
          <p:cNvSpPr txBox="1"/>
          <p:nvPr/>
        </p:nvSpPr>
        <p:spPr>
          <a:xfrm>
            <a:off x="1648347" y="5816026"/>
            <a:ext cx="1502228" cy="584775"/>
          </a:xfrm>
          <a:prstGeom prst="rect">
            <a:avLst/>
          </a:prstGeom>
          <a:noFill/>
        </p:spPr>
        <p:txBody>
          <a:bodyPr wrap="square" rtlCol="0">
            <a:spAutoFit/>
          </a:bodyPr>
          <a:lstStyle/>
          <a:p>
            <a:pPr algn="ctr"/>
            <a:r>
              <a:rPr lang="en-US" sz="3200" dirty="0">
                <a:latin typeface="NikoshBAN" panose="02000000000000000000" pitchFamily="2" charset="0"/>
                <a:cs typeface="NikoshBAN" panose="02000000000000000000" pitchFamily="2" charset="0"/>
              </a:rPr>
              <a:t> </a:t>
            </a:r>
          </a:p>
        </p:txBody>
      </p:sp>
      <p:sp>
        <p:nvSpPr>
          <p:cNvPr id="12" name="Rectangle 11"/>
          <p:cNvSpPr/>
          <p:nvPr/>
        </p:nvSpPr>
        <p:spPr>
          <a:xfrm>
            <a:off x="4413713" y="4232570"/>
            <a:ext cx="2897022" cy="646331"/>
          </a:xfrm>
          <a:prstGeom prst="rect">
            <a:avLst/>
          </a:prstGeom>
        </p:spPr>
        <p:txBody>
          <a:bodyPr wrap="square">
            <a:spAutoFit/>
          </a:bodyPr>
          <a:lstStyle/>
          <a:p>
            <a:pPr algn="ctr"/>
            <a:r>
              <a:rPr lang="as-IN" sz="3600" dirty="0">
                <a:latin typeface="NikoshBAN" panose="02000000000000000000" pitchFamily="2" charset="0"/>
                <a:cs typeface="NikoshBAN" panose="02000000000000000000" pitchFamily="2" charset="0"/>
              </a:rPr>
              <a:t>নৌকা</a:t>
            </a:r>
            <a:endParaRPr lang="en-US" sz="3600" dirty="0"/>
          </a:p>
        </p:txBody>
      </p:sp>
      <p:sp>
        <p:nvSpPr>
          <p:cNvPr id="13" name="Rectangle 12"/>
          <p:cNvSpPr/>
          <p:nvPr/>
        </p:nvSpPr>
        <p:spPr>
          <a:xfrm>
            <a:off x="7474226" y="4170619"/>
            <a:ext cx="3010336" cy="584775"/>
          </a:xfrm>
          <a:prstGeom prst="rect">
            <a:avLst/>
          </a:prstGeom>
          <a:solidFill>
            <a:schemeClr val="bg1"/>
          </a:solidFill>
        </p:spPr>
        <p:txBody>
          <a:bodyPr wrap="square">
            <a:spAutoFit/>
          </a:bodyPr>
          <a:lstStyle/>
          <a:p>
            <a:r>
              <a:rPr lang="as-IN" sz="3200" dirty="0">
                <a:solidFill>
                  <a:srgbClr val="000000"/>
                </a:solidFill>
                <a:latin typeface="NikoshBAN" panose="02000000000000000000" pitchFamily="2" charset="0"/>
                <a:cs typeface="NikoshBAN" panose="02000000000000000000" pitchFamily="2" charset="0"/>
              </a:rPr>
              <a:t>কাঠের বেড়া ও পালঙ্ক</a:t>
            </a:r>
            <a:endParaRPr lang="en-US" sz="32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153" y="2112306"/>
            <a:ext cx="3659221" cy="2058312"/>
          </a:xfrm>
          <a:prstGeom prst="rect">
            <a:avLst/>
          </a:prstGeom>
          <a:ln>
            <a:noFill/>
          </a:ln>
          <a:effectLst>
            <a:softEdge rad="1125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1" y="1931610"/>
            <a:ext cx="2377709" cy="2239009"/>
          </a:xfrm>
          <a:prstGeom prst="rect">
            <a:avLst/>
          </a:prstGeom>
          <a:ln>
            <a:noFill/>
          </a:ln>
          <a:effectLst>
            <a:softEdge rad="112500"/>
          </a:effectLst>
        </p:spPr>
      </p:pic>
    </p:spTree>
    <p:extLst>
      <p:ext uri="{BB962C8B-B14F-4D97-AF65-F5344CB8AC3E}">
        <p14:creationId xmlns:p14="http://schemas.microsoft.com/office/powerpoint/2010/main" val="328855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0" y="-9488"/>
            <a:ext cx="9144000" cy="1004341"/>
            <a:chOff x="2803161" y="1037908"/>
            <a:chExt cx="6850505" cy="1004341"/>
          </a:xfrm>
        </p:grpSpPr>
        <p:sp>
          <p:nvSpPr>
            <p:cNvPr id="3" name="Rectangle 2"/>
            <p:cNvSpPr/>
            <p:nvPr/>
          </p:nvSpPr>
          <p:spPr>
            <a:xfrm>
              <a:off x="2803161" y="1037908"/>
              <a:ext cx="6850505" cy="100434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768936" y="1216914"/>
              <a:ext cx="918958" cy="646331"/>
            </a:xfrm>
            <a:prstGeom prst="rect">
              <a:avLst/>
            </a:prstGeom>
          </p:spPr>
          <p:txBody>
            <a:bodyPr wrap="none">
              <a:spAutoFit/>
            </a:bodyPr>
            <a:lstStyle/>
            <a:p>
              <a:pPr algn="ctr"/>
              <a:r>
                <a:rPr lang="bn-IN" sz="3600" b="1" dirty="0">
                  <a:solidFill>
                    <a:srgbClr val="FFFF00"/>
                  </a:solidFill>
                  <a:latin typeface="NikoshBAN" pitchFamily="2" charset="0"/>
                  <a:cs typeface="NikoshBAN" pitchFamily="2" charset="0"/>
                </a:rPr>
                <a:t>রিকশা </a:t>
              </a:r>
              <a:endParaRPr lang="en-GB" sz="3600" b="1" dirty="0">
                <a:solidFill>
                  <a:srgbClr val="FFFF00"/>
                </a:solidFill>
                <a:latin typeface="NikoshBAN" pitchFamily="2" charset="0"/>
                <a:cs typeface="NikoshBAN" pitchFamily="2" charset="0"/>
              </a:endParaRPr>
            </a:p>
          </p:txBody>
        </p:sp>
      </p:grpSp>
      <p:sp>
        <p:nvSpPr>
          <p:cNvPr id="5" name="Rectangle 4"/>
          <p:cNvSpPr/>
          <p:nvPr/>
        </p:nvSpPr>
        <p:spPr>
          <a:xfrm>
            <a:off x="4795673" y="1239670"/>
            <a:ext cx="5507827" cy="3843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200" dirty="0">
                <a:solidFill>
                  <a:schemeClr val="tx1"/>
                </a:solidFill>
                <a:latin typeface="NikoshBAN" panose="02000000000000000000" pitchFamily="2" charset="0"/>
                <a:cs typeface="NikoshBAN" panose="02000000000000000000" pitchFamily="2" charset="0"/>
              </a:rPr>
              <a:t>বাংলাদেশের সুন্দর কারুশিল্প হিসেবে রিকশা দেশে ও বিদেশে খ্যাতি অর্জন করেছে। তিন চাকা বিশিষ্ট রিকশা চেহারা ও আকৃতির দিক থেকে একটি শিল্পকর্ম। তদুপরি বাঁশ, প্লাস্টিক ও কাপড় দিয়ে ফুল, পাতা, পাখির নকশা কেটে সেলাই করে রিকশাকে সুন্দরভাবে সাজিয়ে তোলা হয়।</a:t>
            </a:r>
            <a:endParaRPr lang="en-US" sz="32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8501" y="1239669"/>
            <a:ext cx="2617114" cy="1745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813539" y="3287541"/>
            <a:ext cx="1412650" cy="461665"/>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রিকশা</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1648347" y="5816026"/>
            <a:ext cx="1502228" cy="584775"/>
          </a:xfrm>
          <a:prstGeom prst="rect">
            <a:avLst/>
          </a:prstGeom>
          <a:noFill/>
        </p:spPr>
        <p:txBody>
          <a:bodyPr wrap="square" rtlCol="0">
            <a:spAutoFit/>
          </a:bodyPr>
          <a:lstStyle/>
          <a:p>
            <a:pPr algn="ct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66044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1357" y="1288581"/>
            <a:ext cx="4786576" cy="5262979"/>
          </a:xfrm>
          <a:prstGeom prst="rect">
            <a:avLst/>
          </a:prstGeom>
          <a:solidFill>
            <a:schemeClr val="bg1"/>
          </a:solidFill>
        </p:spPr>
        <p:txBody>
          <a:bodyPr wrap="square">
            <a:spAutoFit/>
          </a:bodyPr>
          <a:lstStyle/>
          <a:p>
            <a:pPr algn="just"/>
            <a:r>
              <a:rPr lang="as-IN" sz="2800" dirty="0">
                <a:solidFill>
                  <a:srgbClr val="000000"/>
                </a:solidFill>
                <a:latin typeface="NikoshBAN" panose="02000000000000000000" pitchFamily="2" charset="0"/>
                <a:cs typeface="NikoshBAN" panose="02000000000000000000" pitchFamily="2" charset="0"/>
              </a:rPr>
              <a:t>নদীমাতৃক বাংলাদেশে নৌকা অত্যন্ত পরিচিত একটি বাহন। এটি শুধু জলপথের নির্ভরযোগ্য ও বহুল ব্যবহৃত বাহনই নয় বরং আমাদের কারুশিল্পেরও উজ্জ্বল নিদর্শন। নৌকা তার চেহারার কারণে ভিন্ন ভিন্ন নামে পরিচিত। যেমন-গয়না, পানসি, বজরা, কোশা, সারঙ্গ, সাম্পান, দ্বীপ, জেলেনাও ইত্যাদি। অতীতে ময়ূরপঙ্খী, টিয়াঠোঁটি প্রভৃতিনামের  বিভিন্ন রকমের  নৌকা ছিল। গলুই ও অন্যান্য অংশের গড়ন ময়ূর, টিয়া ইত্যাদি পাখির অনুকরণে করা হতো।</a:t>
            </a:r>
            <a:endParaRPr lang="en-US" sz="2800" dirty="0">
              <a:latin typeface="NikoshBAN" panose="02000000000000000000" pitchFamily="2" charset="0"/>
              <a:cs typeface="NikoshBAN" panose="02000000000000000000" pitchFamily="2" charset="0"/>
            </a:endParaRPr>
          </a:p>
        </p:txBody>
      </p:sp>
      <p:sp>
        <p:nvSpPr>
          <p:cNvPr id="5" name="Rounded Rectangle 4"/>
          <p:cNvSpPr/>
          <p:nvPr/>
        </p:nvSpPr>
        <p:spPr>
          <a:xfrm>
            <a:off x="1524000" y="0"/>
            <a:ext cx="9144000" cy="79083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400" dirty="0">
                <a:solidFill>
                  <a:srgbClr val="FFFF00"/>
                </a:solidFill>
                <a:latin typeface="NikoshBAN" panose="02000000000000000000" pitchFamily="2" charset="0"/>
                <a:cs typeface="NikoshBAN" panose="02000000000000000000" pitchFamily="2" charset="0"/>
              </a:rPr>
              <a:t>নৌকা</a:t>
            </a:r>
            <a:endParaRPr lang="en-US" sz="4400"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068" y="2035024"/>
            <a:ext cx="3402889" cy="1914125"/>
          </a:xfrm>
          <a:prstGeom prst="rect">
            <a:avLst/>
          </a:prstGeom>
          <a:ln>
            <a:noFill/>
          </a:ln>
          <a:effectLst>
            <a:softEdge rad="112500"/>
          </a:effectLst>
        </p:spPr>
      </p:pic>
      <p:sp>
        <p:nvSpPr>
          <p:cNvPr id="7" name="Rectangle 6"/>
          <p:cNvSpPr/>
          <p:nvPr/>
        </p:nvSpPr>
        <p:spPr>
          <a:xfrm>
            <a:off x="2849186" y="3949148"/>
            <a:ext cx="1412650" cy="707886"/>
          </a:xfrm>
          <a:prstGeom prst="rect">
            <a:avLst/>
          </a:prstGeom>
        </p:spPr>
        <p:txBody>
          <a:bodyPr wrap="square">
            <a:spAutoFit/>
          </a:bodyPr>
          <a:lstStyle/>
          <a:p>
            <a:pPr algn="ctr"/>
            <a:r>
              <a:rPr lang="as-IN" sz="4000" dirty="0">
                <a:latin typeface="NikoshBAN" panose="02000000000000000000" pitchFamily="2" charset="0"/>
                <a:cs typeface="NikoshBAN" panose="02000000000000000000" pitchFamily="2" charset="0"/>
              </a:rPr>
              <a:t>নৌকা</a:t>
            </a:r>
            <a:endParaRPr lang="en-US" sz="4000" dirty="0"/>
          </a:p>
        </p:txBody>
      </p:sp>
    </p:spTree>
    <p:extLst>
      <p:ext uri="{BB962C8B-B14F-4D97-AF65-F5344CB8AC3E}">
        <p14:creationId xmlns:p14="http://schemas.microsoft.com/office/powerpoint/2010/main" val="24539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8667" y="4765944"/>
            <a:ext cx="2611612" cy="523220"/>
          </a:xfrm>
          <a:prstGeom prst="rect">
            <a:avLst/>
          </a:prstGeom>
        </p:spPr>
        <p:txBody>
          <a:bodyPr wrap="none">
            <a:spAutoFit/>
          </a:bodyPr>
          <a:lstStyle/>
          <a:p>
            <a:r>
              <a:rPr lang="as-IN" sz="2800" dirty="0">
                <a:solidFill>
                  <a:srgbClr val="000000"/>
                </a:solidFill>
                <a:latin typeface="NikoshBAN" panose="02000000000000000000" pitchFamily="2" charset="0"/>
                <a:cs typeface="NikoshBAN" panose="02000000000000000000" pitchFamily="2" charset="0"/>
              </a:rPr>
              <a:t>কাঠের বেড়া ও পালঙ্ক</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5645626" y="1209563"/>
            <a:ext cx="4786424" cy="5509200"/>
          </a:xfrm>
          <a:prstGeom prst="rect">
            <a:avLst/>
          </a:prstGeom>
          <a:solidFill>
            <a:schemeClr val="bg1"/>
          </a:solidFill>
        </p:spPr>
        <p:txBody>
          <a:bodyPr wrap="square">
            <a:spAutoFit/>
          </a:bodyPr>
          <a:lstStyle/>
          <a:p>
            <a:pPr algn="just"/>
            <a:r>
              <a:rPr lang="as-IN" sz="3200" dirty="0">
                <a:solidFill>
                  <a:srgbClr val="000000"/>
                </a:solidFill>
                <a:latin typeface="NikoshBAN" panose="02000000000000000000" pitchFamily="2" charset="0"/>
                <a:cs typeface="NikoshBAN" panose="02000000000000000000" pitchFamily="2" charset="0"/>
              </a:rPr>
              <a:t>কাঠের তৈরি বেড়া ও খাট-পালঙ্ক বাংলাদেশের অতি প্রাচীন কারুশিল্প। কাঠের বেড়াতে সুন্দর কারুকাজ করে তাতে সিংহ, হাতির মুখ, পদ্ম ইত্যাদি মোটিফের ব্যবহার করা হতো। কাঠের বেড়া একদা ফরিদপুর অঞ্চলের একটি জনপ্রিয় শিল্প ছিল। দরজার তোরণের দুপাশে লতা-পাতা মাঝখানে থাকে দুটি সিংহ। গ্রাম অঞ্চলে সচরাচর একজোড়া ময়ূর দিয়ে খাট-পালঙ্কের মাথার দিকের কাঠ অলংকৃতকরা হয়।</a:t>
            </a:r>
            <a:endParaRPr lang="en-US" sz="3200" dirty="0">
              <a:latin typeface="NikoshBAN" panose="02000000000000000000" pitchFamily="2" charset="0"/>
              <a:cs typeface="NikoshBAN" panose="02000000000000000000" pitchFamily="2" charset="0"/>
            </a:endParaRPr>
          </a:p>
        </p:txBody>
      </p:sp>
      <p:sp>
        <p:nvSpPr>
          <p:cNvPr id="4" name="Rounded Rectangle 3"/>
          <p:cNvSpPr/>
          <p:nvPr/>
        </p:nvSpPr>
        <p:spPr>
          <a:xfrm>
            <a:off x="1524000" y="1"/>
            <a:ext cx="9144000" cy="64457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600" dirty="0">
                <a:solidFill>
                  <a:srgbClr val="FFFF00"/>
                </a:solidFill>
                <a:latin typeface="NikoshBAN" panose="02000000000000000000" pitchFamily="2" charset="0"/>
                <a:cs typeface="NikoshBAN" panose="02000000000000000000" pitchFamily="2" charset="0"/>
              </a:rPr>
              <a:t>কাঠের বেড়া ও পালঙ্ক</a:t>
            </a:r>
            <a:endParaRPr lang="en-US" sz="3600" dirty="0">
              <a:solidFill>
                <a:srgbClr val="FFFF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09" y="1209564"/>
            <a:ext cx="3429000" cy="3228975"/>
          </a:xfrm>
          <a:prstGeom prst="rect">
            <a:avLst/>
          </a:prstGeom>
        </p:spPr>
      </p:pic>
    </p:spTree>
    <p:extLst>
      <p:ext uri="{BB962C8B-B14F-4D97-AF65-F5344CB8AC3E}">
        <p14:creationId xmlns:p14="http://schemas.microsoft.com/office/powerpoint/2010/main" val="60079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9144000" cy="1107996"/>
          </a:xfrm>
          <a:prstGeom prst="rect">
            <a:avLst/>
          </a:prstGeom>
          <a:solidFill>
            <a:schemeClr val="accent1">
              <a:lumMod val="50000"/>
            </a:schemeClr>
          </a:solidFill>
        </p:spPr>
        <p:txBody>
          <a:bodyPr wrap="square" rtlCol="0">
            <a:spAutoFit/>
          </a:bodyPr>
          <a:lstStyle/>
          <a:p>
            <a:pPr algn="ctr"/>
            <a:r>
              <a:rPr lang="en-US" sz="6600" dirty="0" err="1">
                <a:ln w="0"/>
                <a:solidFill>
                  <a:srgbClr val="FFFF00"/>
                </a:solidFill>
                <a:effectLst>
                  <a:outerShdw blurRad="38100" dist="19050" dir="2700000" algn="tl" rotWithShape="0">
                    <a:schemeClr val="dk1">
                      <a:alpha val="40000"/>
                    </a:schemeClr>
                  </a:outerShdw>
                </a:effectLst>
                <a:latin typeface="NikoshBAN" pitchFamily="2" charset="0"/>
                <a:cs typeface="NikoshBAN" pitchFamily="2" charset="0"/>
              </a:rPr>
              <a:t>একক</a:t>
            </a:r>
            <a:r>
              <a:rPr lang="en-US" sz="6600" dirty="0">
                <a:ln w="0"/>
                <a:solidFill>
                  <a:srgbClr val="FFFF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a:ln w="0"/>
                <a:solidFill>
                  <a:srgbClr val="FFFF00"/>
                </a:solidFill>
                <a:effectLst>
                  <a:outerShdw blurRad="38100" dist="19050" dir="2700000" algn="tl" rotWithShape="0">
                    <a:schemeClr val="dk1">
                      <a:alpha val="40000"/>
                    </a:schemeClr>
                  </a:outerShdw>
                </a:effectLst>
                <a:latin typeface="NikoshBAN" pitchFamily="2" charset="0"/>
                <a:cs typeface="NikoshBAN" pitchFamily="2" charset="0"/>
              </a:rPr>
              <a:t>কাজ</a:t>
            </a:r>
            <a:r>
              <a:rPr lang="en-US" sz="6600" dirty="0">
                <a:ln w="0"/>
                <a:solidFill>
                  <a:srgbClr val="FFFF0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GB" sz="6600" dirty="0">
              <a:ln w="0"/>
              <a:solidFill>
                <a:srgbClr val="FFFF0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TextBox 4"/>
          <p:cNvSpPr txBox="1"/>
          <p:nvPr/>
        </p:nvSpPr>
        <p:spPr>
          <a:xfrm>
            <a:off x="1669774" y="2073289"/>
            <a:ext cx="8852452" cy="1754326"/>
          </a:xfrm>
          <a:prstGeom prst="rect">
            <a:avLst/>
          </a:prstGeom>
          <a:solidFill>
            <a:schemeClr val="bg1"/>
          </a:solidFill>
        </p:spPr>
        <p:txBody>
          <a:bodyPr wrap="square" rtlCol="0">
            <a:spAutoFit/>
          </a:bodyPr>
          <a:lstStyle/>
          <a:p>
            <a:pPr algn="ctr"/>
            <a:r>
              <a:rPr lang="as-IN" sz="5400" b="1" dirty="0">
                <a:latin typeface="NikoshBAN" panose="02000000000000000000" pitchFamily="2" charset="0"/>
                <a:cs typeface="NikoshBAN" panose="02000000000000000000" pitchFamily="2" charset="0"/>
              </a:rPr>
              <a:t>বাংলাদেশের কারুশিল্প</a:t>
            </a:r>
            <a:r>
              <a:rPr lang="en-US" sz="5400" b="1" dirty="0" err="1">
                <a:latin typeface="NikoshBAN" panose="02000000000000000000" pitchFamily="2" charset="0"/>
                <a:cs typeface="NikoshBAN" panose="02000000000000000000" pitchFamily="2" charset="0"/>
              </a:rPr>
              <a:t>ের</a:t>
            </a:r>
            <a:r>
              <a:rPr lang="as-IN" sz="5400" b="1" dirty="0">
                <a:latin typeface="NikoshBAN" panose="02000000000000000000" pitchFamily="2" charset="0"/>
                <a:cs typeface="NikoshBAN" panose="02000000000000000000" pitchFamily="2" charset="0"/>
              </a:rPr>
              <a:t> </a:t>
            </a:r>
            <a:endParaRPr lang="en-GB" sz="5400" b="1" dirty="0">
              <a:ln w="18415" cmpd="sng">
                <a:solidFill>
                  <a:srgbClr val="FFFFFF"/>
                </a:solidFill>
                <a:prstDash val="solid"/>
              </a:ln>
              <a:effectLst>
                <a:outerShdw blurRad="63500" dir="3600000" algn="tl" rotWithShape="0">
                  <a:srgbClr val="000000">
                    <a:alpha val="70000"/>
                  </a:srgbClr>
                </a:outerShdw>
              </a:effectLst>
              <a:latin typeface="NikoshBAN" pitchFamily="2" charset="0"/>
              <a:cs typeface="NikoshBAN" pitchFamily="2" charset="0"/>
            </a:endParaRPr>
          </a:p>
          <a:p>
            <a:pPr algn="ctr"/>
            <a:r>
              <a:rPr lang="en-US" sz="5400" b="1" dirty="0" err="1">
                <a:latin typeface="NikoshBAN" pitchFamily="2" charset="0"/>
                <a:cs typeface="NikoshBAN" pitchFamily="2" charset="0"/>
              </a:rPr>
              <a:t>একটি</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তালিকা</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তৈরি</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কর</a:t>
            </a:r>
            <a:endParaRPr lang="en-GB" sz="5400" b="1" dirty="0">
              <a:latin typeface="NikoshBAN" pitchFamily="2" charset="0"/>
              <a:cs typeface="NikoshBAN" pitchFamily="2" charset="0"/>
            </a:endParaRPr>
          </a:p>
        </p:txBody>
      </p:sp>
    </p:spTree>
    <p:extLst>
      <p:ext uri="{BB962C8B-B14F-4D97-AF65-F5344CB8AC3E}">
        <p14:creationId xmlns:p14="http://schemas.microsoft.com/office/powerpoint/2010/main" val="15499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5A07-E484-4114-AF4A-55C98CA8BE78}"/>
              </a:ext>
            </a:extLst>
          </p:cNvPr>
          <p:cNvSpPr>
            <a:spLocks noGrp="1"/>
          </p:cNvSpPr>
          <p:nvPr>
            <p:ph type="ctrTitle"/>
          </p:nvPr>
        </p:nvSpPr>
        <p:spPr>
          <a:xfrm>
            <a:off x="1588" y="894"/>
            <a:ext cx="12188825" cy="1011119"/>
          </a:xfr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a:lstStyle/>
          <a:p>
            <a:pPr algn="ctr"/>
            <a:r>
              <a:rPr lang="en-US" sz="6598" dirty="0" err="1">
                <a:solidFill>
                  <a:schemeClr val="bg1"/>
                </a:solidFill>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মূল্যায়ন</a:t>
            </a:r>
            <a:endParaRPr lang="en-US" sz="7198"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B78AB7A7-93B8-4943-94FE-744E1CDFC963}"/>
              </a:ext>
            </a:extLst>
          </p:cNvPr>
          <p:cNvSpPr txBox="1"/>
          <p:nvPr/>
        </p:nvSpPr>
        <p:spPr>
          <a:xfrm>
            <a:off x="292426" y="1164305"/>
            <a:ext cx="8144992" cy="5632311"/>
          </a:xfrm>
          <a:prstGeom prst="rect">
            <a:avLst/>
          </a:prstGeom>
          <a:noFill/>
        </p:spPr>
        <p:txBody>
          <a:bodyPr wrap="square">
            <a:spAutoFit/>
          </a:bodyPr>
          <a:lstStyle/>
          <a:p>
            <a:r>
              <a:rPr lang="as-IN" sz="2400" dirty="0">
                <a:latin typeface="NikoshBAN" panose="02000000000000000000" pitchFamily="2" charset="0"/>
                <a:cs typeface="NikoshBAN" panose="02000000000000000000" pitchFamily="2" charset="0"/>
              </a:rPr>
              <a:t>১.দৈনন্দিন জীবনের প্রয়োজন মেটানোর তাগিদ থেকে সুন্দর্য উপভোগের জন্য যে সামগ্রী তৈরি হয় তাকে কি বলে?  </a:t>
            </a:r>
            <a:endParaRPr lang="en-US"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উওর: কারুশিল্প</a:t>
            </a:r>
          </a:p>
          <a:p>
            <a:r>
              <a:rPr lang="as-IN" sz="2400" dirty="0">
                <a:latin typeface="NikoshBAN" panose="02000000000000000000" pitchFamily="2" charset="0"/>
                <a:cs typeface="NikoshBAN" panose="02000000000000000000" pitchFamily="2" charset="0"/>
              </a:rPr>
              <a:t>২.কত বছর আগে আদিম মানুষের হাতিয়ার তৈরি করা শিখেছিল?                                                       </a:t>
            </a:r>
            <a:endParaRPr lang="en-US"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উওর:  ২৫ লাখ</a:t>
            </a:r>
          </a:p>
          <a:p>
            <a:r>
              <a:rPr lang="as-IN" sz="2400" dirty="0">
                <a:latin typeface="NikoshBAN" panose="02000000000000000000" pitchFamily="2" charset="0"/>
                <a:cs typeface="NikoshBAN" panose="02000000000000000000" pitchFamily="2" charset="0"/>
              </a:rPr>
              <a:t>৩.আদিম মানুষেরা কি দিয়ে হাতিয়া তৈরি করতো?                                                                        উওর: ধারালো পাথর</a:t>
            </a:r>
          </a:p>
          <a:p>
            <a:r>
              <a:rPr lang="as-IN" sz="2400" dirty="0">
                <a:latin typeface="NikoshBAN" panose="02000000000000000000" pitchFamily="2" charset="0"/>
                <a:cs typeface="NikoshBAN" panose="02000000000000000000" pitchFamily="2" charset="0"/>
              </a:rPr>
              <a:t>৪.বাঁশ ও বেতের কাজ কে  কি বলে?                                                                                       উওর: কারুশিল্প</a:t>
            </a:r>
          </a:p>
          <a:p>
            <a:r>
              <a:rPr lang="as-IN" sz="2400" dirty="0">
                <a:latin typeface="NikoshBAN" panose="02000000000000000000" pitchFamily="2" charset="0"/>
                <a:cs typeface="NikoshBAN" panose="02000000000000000000" pitchFamily="2" charset="0"/>
              </a:rPr>
              <a:t>৫.তাঁতের জন্য প্রসিদ্ধ কোন জেলা?                                                                                         উওর: টাঙ্গাইল</a:t>
            </a:r>
          </a:p>
          <a:p>
            <a:r>
              <a:rPr lang="as-IN" sz="2400" dirty="0">
                <a:latin typeface="NikoshBAN" panose="02000000000000000000" pitchFamily="2" charset="0"/>
                <a:cs typeface="NikoshBAN" panose="02000000000000000000" pitchFamily="2" charset="0"/>
              </a:rPr>
              <a:t>৬.তামা কাঁসার হাড়ি-পাতিল বাংলাদেশের কোন শিল্প?                                                                     উওর: কারুশিল্প </a:t>
            </a:r>
          </a:p>
          <a:p>
            <a:r>
              <a:rPr lang="as-IN" sz="2400" dirty="0">
                <a:latin typeface="NikoshBAN" panose="02000000000000000000" pitchFamily="2" charset="0"/>
                <a:cs typeface="NikoshBAN" panose="02000000000000000000" pitchFamily="2" charset="0"/>
              </a:rPr>
              <a:t>৭.বাঙালি মেয়েদের সাজ সজ্জায় কোনটির ব্যবহার অতি প্রাচীন?                                                          উওর: অলংকার </a:t>
            </a:r>
            <a:endParaRPr lang="en-US" sz="24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9EEB883E-A675-47C4-81D1-7FEBABD2AADC}"/>
              </a:ext>
            </a:extLst>
          </p:cNvPr>
          <p:cNvPicPr>
            <a:picLocks noChangeAspect="1"/>
          </p:cNvPicPr>
          <p:nvPr/>
        </p:nvPicPr>
        <p:blipFill>
          <a:blip r:embed="rId2"/>
          <a:stretch>
            <a:fillRect/>
          </a:stretch>
        </p:blipFill>
        <p:spPr>
          <a:xfrm>
            <a:off x="8118764" y="1607114"/>
            <a:ext cx="3449781" cy="5072110"/>
          </a:xfrm>
          <a:prstGeom prst="rect">
            <a:avLst/>
          </a:prstGeom>
        </p:spPr>
      </p:pic>
    </p:spTree>
    <p:extLst>
      <p:ext uri="{BB962C8B-B14F-4D97-AF65-F5344CB8AC3E}">
        <p14:creationId xmlns:p14="http://schemas.microsoft.com/office/powerpoint/2010/main" val="371183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3790" y="1698424"/>
            <a:ext cx="6902645" cy="3350654"/>
          </a:xfrm>
        </p:spPr>
        <p:txBody>
          <a:bodyPr>
            <a:noAutofit/>
          </a:bodyPr>
          <a:lstStyle/>
          <a:p>
            <a:pPr marL="0" indent="0">
              <a:buNone/>
            </a:pPr>
            <a:r>
              <a:rPr lang="as-IN" sz="3600" dirty="0">
                <a:latin typeface="NikoshBAN" panose="02000000000000000000" pitchFamily="2" charset="0"/>
                <a:cs typeface="NikoshBAN" panose="02000000000000000000" pitchFamily="2" charset="0"/>
              </a:rPr>
              <a:t>২। </a:t>
            </a:r>
            <a:r>
              <a:rPr lang="bn-IN" sz="3600" dirty="0">
                <a:latin typeface="NikoshBAN" panose="02000000000000000000" pitchFamily="2" charset="0"/>
                <a:cs typeface="NikoshBAN" panose="02000000000000000000" pitchFamily="2" charset="0"/>
              </a:rPr>
              <a:t>নিচের কোনটি কারুশিল্পের অংশ নয় ? </a:t>
            </a:r>
          </a:p>
          <a:p>
            <a:pPr marL="0" indent="0">
              <a:buNone/>
            </a:pPr>
            <a:r>
              <a:rPr lang="as-IN" sz="3600" dirty="0">
                <a:latin typeface="NikoshBAN" panose="02000000000000000000" pitchFamily="2" charset="0"/>
                <a:cs typeface="NikoshBAN" panose="02000000000000000000" pitchFamily="2" charset="0"/>
              </a:rPr>
              <a:t>ক. জামদানি শাড়ি</a:t>
            </a:r>
          </a:p>
          <a:p>
            <a:pPr marL="0" indent="0">
              <a:buNone/>
            </a:pPr>
            <a:r>
              <a:rPr lang="as-IN" sz="3600" dirty="0">
                <a:latin typeface="NikoshBAN" panose="02000000000000000000" pitchFamily="2" charset="0"/>
                <a:cs typeface="NikoshBAN" panose="02000000000000000000" pitchFamily="2" charset="0"/>
              </a:rPr>
              <a:t>খ. প্লাস্টিকের থালা-বাটি</a:t>
            </a:r>
          </a:p>
          <a:p>
            <a:pPr marL="0" indent="0">
              <a:buNone/>
            </a:pPr>
            <a:r>
              <a:rPr lang="as-IN" sz="3600" dirty="0">
                <a:latin typeface="NikoshBAN" panose="02000000000000000000" pitchFamily="2" charset="0"/>
                <a:cs typeface="NikoshBAN" panose="02000000000000000000" pitchFamily="2" charset="0"/>
              </a:rPr>
              <a:t>গ. পিতলের কলসি</a:t>
            </a:r>
          </a:p>
          <a:p>
            <a:pPr marL="0" indent="0">
              <a:buNone/>
            </a:pPr>
            <a:r>
              <a:rPr lang="as-IN" sz="3600" dirty="0">
                <a:latin typeface="NikoshBAN" panose="02000000000000000000" pitchFamily="2" charset="0"/>
                <a:cs typeface="NikoshBAN" panose="02000000000000000000" pitchFamily="2" charset="0"/>
              </a:rPr>
              <a:t>ঘ. কাঁসার বাসন</a:t>
            </a:r>
          </a:p>
          <a:p>
            <a:pPr marL="0" indent="0">
              <a:buNone/>
            </a:pPr>
            <a:endParaRPr lang="en-US" dirty="0">
              <a:latin typeface="NikoshBAN" panose="02000000000000000000" pitchFamily="2" charset="0"/>
              <a:cs typeface="NikoshBAN" panose="02000000000000000000" pitchFamily="2" charset="0"/>
            </a:endParaRPr>
          </a:p>
        </p:txBody>
      </p:sp>
      <p:sp>
        <p:nvSpPr>
          <p:cNvPr id="11" name="Rectangle 10"/>
          <p:cNvSpPr/>
          <p:nvPr/>
        </p:nvSpPr>
        <p:spPr>
          <a:xfrm>
            <a:off x="1843792" y="5174373"/>
            <a:ext cx="5287531" cy="1077218"/>
          </a:xfrm>
          <a:prstGeom prst="rect">
            <a:avLst/>
          </a:prstGeom>
        </p:spPr>
        <p:txBody>
          <a:bodyPr wrap="square">
            <a:spAutoFit/>
          </a:bodyPr>
          <a:lstStyle/>
          <a:p>
            <a:r>
              <a:rPr lang="bn-IN" sz="3200" dirty="0">
                <a:solidFill>
                  <a:srgbClr val="FF0000"/>
                </a:solidFill>
                <a:latin typeface="NikoshBAN" panose="02000000000000000000" pitchFamily="2" charset="0"/>
                <a:cs typeface="NikoshBAN" panose="02000000000000000000" pitchFamily="2" charset="0"/>
              </a:rPr>
              <a:t>সঠিক উত্তরঃ </a:t>
            </a:r>
            <a:r>
              <a:rPr lang="as-IN" sz="3200" dirty="0">
                <a:solidFill>
                  <a:srgbClr val="00B050"/>
                </a:solidFill>
                <a:latin typeface="NikoshBAN" panose="02000000000000000000" pitchFamily="2" charset="0"/>
                <a:cs typeface="NikoshBAN" panose="02000000000000000000" pitchFamily="2" charset="0"/>
              </a:rPr>
              <a:t>খ. প্লাস্টিকের থালা-বাটি</a:t>
            </a:r>
          </a:p>
          <a:p>
            <a:endParaRPr lang="en-US" sz="3200" dirty="0">
              <a:latin typeface="NikoshBAN" panose="02000000000000000000" pitchFamily="2" charset="0"/>
              <a:cs typeface="NikoshBAN" panose="02000000000000000000" pitchFamily="2" charset="0"/>
            </a:endParaRPr>
          </a:p>
        </p:txBody>
      </p:sp>
      <p:sp>
        <p:nvSpPr>
          <p:cNvPr id="12" name="Title 5"/>
          <p:cNvSpPr txBox="1">
            <a:spLocks/>
          </p:cNvSpPr>
          <p:nvPr/>
        </p:nvSpPr>
        <p:spPr>
          <a:xfrm>
            <a:off x="1524000" y="0"/>
            <a:ext cx="9144000" cy="990600"/>
          </a:xfrm>
          <a:prstGeom prst="rect">
            <a:avLst/>
          </a:prstGeom>
          <a:solidFill>
            <a:schemeClr val="accent1">
              <a:lumMod val="5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a:ln w="17780" cmpd="sng">
                  <a:solidFill>
                    <a:schemeClr val="accent1">
                      <a:tint val="3000"/>
                    </a:schemeClr>
                  </a:solidFill>
                  <a:prstDash val="solid"/>
                  <a:miter lim="800000"/>
                </a:ln>
                <a:solidFill>
                  <a:schemeClr val="bg1"/>
                </a:solidFill>
                <a:latin typeface="NikoshBAN" pitchFamily="2" charset="0"/>
                <a:cs typeface="NikoshBAN" pitchFamily="2" charset="0"/>
              </a:rPr>
              <a:t>মূল্যায়ন</a:t>
            </a:r>
            <a:r>
              <a:rPr lang="en-US" sz="7200" b="1" dirty="0">
                <a:solidFill>
                  <a:srgbClr val="FF0000"/>
                </a:solidFill>
                <a:latin typeface="SutonnyMJ" pitchFamily="2" charset="0"/>
                <a:cs typeface="SutonnyMJ" pitchFamily="2" charset="0"/>
              </a:rPr>
              <a:t> </a:t>
            </a:r>
          </a:p>
        </p:txBody>
      </p:sp>
    </p:spTree>
    <p:extLst>
      <p:ext uri="{BB962C8B-B14F-4D97-AF65-F5344CB8AC3E}">
        <p14:creationId xmlns:p14="http://schemas.microsoft.com/office/powerpoint/2010/main" val="36393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p:cNvSpPr txBox="1">
            <a:spLocks/>
          </p:cNvSpPr>
          <p:nvPr/>
        </p:nvSpPr>
        <p:spPr>
          <a:xfrm>
            <a:off x="1588" y="19966"/>
            <a:ext cx="12188824" cy="772336"/>
          </a:xfrm>
          <a:prstGeom prst="rect">
            <a:avLst/>
          </a:pr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vert="horz" lIns="68562" tIns="34282" rIns="68562" bIns="34282" rtlCol="0" anchor="ctr">
            <a:noAutofit/>
          </a:bodyPr>
          <a:lstStyle/>
          <a:p>
            <a:pPr algn="ctr">
              <a:spcBef>
                <a:spcPct val="0"/>
              </a:spcBef>
              <a:defRPr/>
            </a:pPr>
            <a:r>
              <a:rPr lang="bn-BD" sz="4499" b="1" dirty="0">
                <a:solidFill>
                  <a:srgbClr val="FFFF00"/>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rPr>
              <a:t>পরিচিতি</a:t>
            </a:r>
            <a:endParaRPr lang="en-US" sz="4499" b="1" dirty="0">
              <a:solidFill>
                <a:srgbClr val="FFFF00"/>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1000" y="1927653"/>
            <a:ext cx="1991021" cy="2582497"/>
          </a:xfrm>
          <a:prstGeom prst="rect">
            <a:avLst/>
          </a:prstGeom>
          <a:ln w="228600" cap="sq" cmpd="thickThin">
            <a:solidFill>
              <a:srgbClr val="000000"/>
            </a:solidFill>
            <a:prstDash val="solid"/>
            <a:miter lim="800000"/>
          </a:ln>
          <a:effectLst>
            <a:innerShdw blurRad="76200">
              <a:srgbClr val="000000"/>
            </a:innerShdw>
          </a:effectLst>
        </p:spPr>
      </p:pic>
      <p:sp>
        <p:nvSpPr>
          <p:cNvPr id="15" name="TextBox 14"/>
          <p:cNvSpPr txBox="1"/>
          <p:nvPr/>
        </p:nvSpPr>
        <p:spPr>
          <a:xfrm>
            <a:off x="7391063" y="4696547"/>
            <a:ext cx="3570894" cy="1630791"/>
          </a:xfrm>
          <a:prstGeom prst="rect">
            <a:avLst/>
          </a:prstGeom>
          <a:noFill/>
        </p:spPr>
        <p:txBody>
          <a:bodyPr wrap="square" rtlCol="0">
            <a:spAutoFit/>
          </a:bodyPr>
          <a:lstStyle/>
          <a:p>
            <a:pPr algn="ctr"/>
            <a:r>
              <a:rPr lang="en-US" sz="1799"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399" dirty="0" err="1">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মোঃ</a:t>
            </a:r>
            <a:r>
              <a:rPr lang="en-US" sz="2399"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399" dirty="0" err="1">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কারিদুল</a:t>
            </a:r>
            <a:r>
              <a:rPr lang="en-US" sz="2399"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399" dirty="0" err="1">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ইসলাম</a:t>
            </a:r>
            <a:endParaRPr lang="bn-IN" sz="2399"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endParaRPr>
          </a:p>
          <a:p>
            <a:pPr algn="ctr"/>
            <a:r>
              <a:rPr lang="bn-IN" sz="1600"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বিএফএ (ড্রইং এন্ড পেইন্টিং)</a:t>
            </a:r>
          </a:p>
          <a:p>
            <a:pPr algn="ctr"/>
            <a:r>
              <a:rPr lang="bn-IN" sz="1600"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এমএফএ (মেজর ইন পেইন্টিং)</a:t>
            </a:r>
            <a:endParaRPr lang="en-US" sz="1600"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endParaRPr>
          </a:p>
          <a:p>
            <a:pPr algn="ctr"/>
            <a:r>
              <a:rPr lang="en-US" sz="1600" dirty="0" err="1">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সহকারী</a:t>
            </a:r>
            <a:r>
              <a:rPr lang="en-US" sz="1600"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1600" dirty="0" err="1">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শিক্ষক</a:t>
            </a:r>
            <a:r>
              <a:rPr lang="en-US" sz="1600"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1600" dirty="0" err="1">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চারু</a:t>
            </a:r>
            <a:r>
              <a:rPr lang="en-US" sz="1600"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1600" dirty="0" err="1">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ওকারুকলা</a:t>
            </a:r>
            <a:r>
              <a:rPr lang="en-US" sz="1600"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a:t>
            </a:r>
          </a:p>
          <a:p>
            <a:pPr algn="ctr"/>
            <a:r>
              <a:rPr lang="en-US" sz="1600" dirty="0" err="1">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Ispahani</a:t>
            </a:r>
            <a:r>
              <a:rPr lang="en-US" sz="1600" dirty="0">
                <a:ln w="0"/>
                <a:solidFill>
                  <a:srgbClr val="000000"/>
                </a:solidFill>
                <a:effectLst>
                  <a:outerShdw blurRad="38100" dist="25400" dir="5400000" algn="ctr" rotWithShape="0">
                    <a:srgbClr val="6E747A">
                      <a:alpha val="43000"/>
                    </a:srgbClr>
                  </a:outerShdw>
                </a:effectLst>
                <a:latin typeface="NikoshBAN" pitchFamily="2" charset="0"/>
                <a:cs typeface="NikoshBAN" pitchFamily="2" charset="0"/>
              </a:rPr>
              <a:t> Public School &amp; College </a:t>
            </a:r>
          </a:p>
          <a:p>
            <a:pPr algn="ctr"/>
            <a:r>
              <a:rPr lang="en-US" sz="1200" dirty="0">
                <a:ln w="0"/>
                <a:solidFill>
                  <a:srgbClr val="0070C0"/>
                </a:solidFill>
                <a:effectLst>
                  <a:outerShdw blurRad="38100" dist="25400" dir="5400000" algn="ctr" rotWithShape="0">
                    <a:srgbClr val="6E747A">
                      <a:alpha val="43000"/>
                    </a:srgbClr>
                  </a:outerShdw>
                </a:effectLst>
                <a:latin typeface="NikoshBAN" pitchFamily="2" charset="0"/>
                <a:cs typeface="NikoshBAN" pitchFamily="2" charset="0"/>
              </a:rPr>
              <a:t>karidulislamartist@gmail.com</a:t>
            </a:r>
          </a:p>
        </p:txBody>
      </p:sp>
      <p:sp>
        <p:nvSpPr>
          <p:cNvPr id="16" name="Title 7"/>
          <p:cNvSpPr txBox="1">
            <a:spLocks/>
          </p:cNvSpPr>
          <p:nvPr/>
        </p:nvSpPr>
        <p:spPr>
          <a:xfrm>
            <a:off x="7764012" y="978699"/>
            <a:ext cx="2615603" cy="470664"/>
          </a:xfrm>
          <a:prstGeom prst="rect">
            <a:avLst/>
          </a:prstGeom>
          <a:solidFill>
            <a:srgbClr val="ADBE26"/>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vert="horz" lIns="68562" tIns="34282" rIns="68562" bIns="34282" rtlCol="0" anchor="ctr">
            <a:noAutofit/>
          </a:bodyPr>
          <a:lstStyle/>
          <a:p>
            <a:pPr algn="ctr">
              <a:spcBef>
                <a:spcPct val="0"/>
              </a:spcBef>
              <a:defRPr/>
            </a:pPr>
            <a:r>
              <a:rPr lang="bn-IN" sz="2999" b="1" dirty="0">
                <a:solidFill>
                  <a:schemeClr val="bg1"/>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rPr>
              <a:t>শিক্ষক পরিচিতি</a:t>
            </a:r>
            <a:endParaRPr lang="en-US" sz="2999" b="1" dirty="0">
              <a:solidFill>
                <a:schemeClr val="bg1"/>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endParaRPr>
          </a:p>
        </p:txBody>
      </p:sp>
      <p:sp>
        <p:nvSpPr>
          <p:cNvPr id="17" name="Title 7"/>
          <p:cNvSpPr txBox="1">
            <a:spLocks/>
          </p:cNvSpPr>
          <p:nvPr/>
        </p:nvSpPr>
        <p:spPr>
          <a:xfrm>
            <a:off x="2393968" y="992580"/>
            <a:ext cx="2615603" cy="470664"/>
          </a:xfrm>
          <a:prstGeom prst="rect">
            <a:avLst/>
          </a:prstGeom>
          <a:solidFill>
            <a:srgbClr val="ADBE26"/>
          </a:solidFill>
          <a:ln>
            <a:solidFill>
              <a:schemeClr val="bg1"/>
            </a:solidFill>
          </a:ln>
        </p:spPr>
        <p:style>
          <a:lnRef idx="1">
            <a:schemeClr val="accent3"/>
          </a:lnRef>
          <a:fillRef idx="2">
            <a:schemeClr val="accent3"/>
          </a:fillRef>
          <a:effectRef idx="1">
            <a:schemeClr val="accent3"/>
          </a:effectRef>
          <a:fontRef idx="minor">
            <a:schemeClr val="dk1"/>
          </a:fontRef>
        </p:style>
        <p:txBody>
          <a:bodyPr vert="horz" lIns="68562" tIns="34282" rIns="68562" bIns="34282" rtlCol="0" anchor="ctr">
            <a:noAutofit/>
          </a:bodyPr>
          <a:lstStyle/>
          <a:p>
            <a:pPr algn="ctr">
              <a:spcBef>
                <a:spcPct val="0"/>
              </a:spcBef>
              <a:defRPr/>
            </a:pPr>
            <a:r>
              <a:rPr lang="bn-IN" sz="2999" b="1" dirty="0">
                <a:solidFill>
                  <a:schemeClr val="bg1"/>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rPr>
              <a:t>পাঠ</a:t>
            </a:r>
            <a:r>
              <a:rPr lang="bn-IN" sz="2999" b="1" dirty="0">
                <a:solidFill>
                  <a:schemeClr val="tx1"/>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rPr>
              <a:t> </a:t>
            </a:r>
            <a:r>
              <a:rPr lang="bn-IN" sz="2999" b="1" dirty="0">
                <a:solidFill>
                  <a:schemeClr val="bg1"/>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rPr>
              <a:t>পরিচিতি</a:t>
            </a:r>
            <a:endParaRPr lang="en-US" sz="2999" b="1" dirty="0">
              <a:solidFill>
                <a:schemeClr val="bg1"/>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endParaRPr>
          </a:p>
        </p:txBody>
      </p:sp>
      <p:sp>
        <p:nvSpPr>
          <p:cNvPr id="18" name="TextBox 17"/>
          <p:cNvSpPr txBox="1"/>
          <p:nvPr/>
        </p:nvSpPr>
        <p:spPr>
          <a:xfrm>
            <a:off x="872836" y="4559136"/>
            <a:ext cx="5223164" cy="1569660"/>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শ্রেণি-</a:t>
            </a:r>
            <a:r>
              <a:rPr lang="en-US" sz="2400" dirty="0">
                <a:ln w="0"/>
                <a:effectLst>
                  <a:outerShdw blurRad="38100" dist="25400" dir="5400000" algn="ctr" rotWithShape="0">
                    <a:srgbClr val="6E747A">
                      <a:alpha val="43000"/>
                    </a:srgbClr>
                  </a:outerShdw>
                </a:effectLst>
                <a:latin typeface="NikoshBAN" panose="02000000000000000000" pitchFamily="2" charset="0"/>
                <a:cs typeface="NikoshBAN" pitchFamily="2" charset="0"/>
              </a:rPr>
              <a:t>6ষ্ঠ</a:t>
            </a:r>
            <a:endParaRPr lang="bn-IN" sz="2400" dirty="0">
              <a:ln w="0"/>
              <a:effectLst>
                <a:outerShdw blurRad="38100" dist="25400" dir="5400000" algn="ctr" rotWithShape="0">
                  <a:srgbClr val="6E747A">
                    <a:alpha val="43000"/>
                  </a:srgbClr>
                </a:outerShdw>
              </a:effectLst>
              <a:latin typeface="NikoshBAN" panose="02000000000000000000" pitchFamily="2" charset="0"/>
              <a:cs typeface="NikoshBAN" pitchFamily="2" charset="0"/>
            </a:endParaRPr>
          </a:p>
          <a:p>
            <a:r>
              <a:rPr lang="en-US" sz="2400" dirty="0" err="1">
                <a:latin typeface="NikoshBAN" panose="02000000000000000000" pitchFamily="2" charset="0"/>
                <a:cs typeface="NikoshBAN" panose="02000000000000000000" pitchFamily="2" charset="0"/>
              </a:rPr>
              <a:t>আজকের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পাঠঃ</a:t>
            </a:r>
            <a:r>
              <a:rPr lang="en-US" sz="2400"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বাংলাদেশের লোকশিল্প ও কারুশিল্প </a:t>
            </a:r>
            <a:endParaRPr lang="en-GB" sz="2400" b="1" dirty="0">
              <a:ln w="18415" cmpd="sng">
                <a:solidFill>
                  <a:srgbClr val="FFFFFF"/>
                </a:solidFill>
                <a:prstDash val="solid"/>
              </a:ln>
              <a:effectLst>
                <a:outerShdw blurRad="63500" dir="3600000" algn="tl" rotWithShape="0">
                  <a:srgbClr val="000000">
                    <a:alpha val="70000"/>
                  </a:srgbClr>
                </a:outerShdw>
              </a:effectLst>
              <a:latin typeface="NikoshBAN" panose="02000000000000000000" pitchFamily="2" charset="0"/>
              <a:cs typeface="NikoshBAN" pitchFamily="2" charset="0"/>
            </a:endParaRPr>
          </a:p>
          <a:p>
            <a:r>
              <a:rPr lang="en-US" sz="2400" dirty="0" err="1">
                <a:latin typeface="NikoshBAN" panose="02000000000000000000" pitchFamily="2" charset="0"/>
                <a:cs typeface="NikoshBAN" panose="02000000000000000000" pitchFamily="2" charset="0"/>
              </a:rPr>
              <a:t>বিশেষ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পাঠ</a:t>
            </a:r>
            <a:r>
              <a:rPr lang="en-US" sz="2400"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কারুশিল্প </a:t>
            </a:r>
            <a:endParaRPr lang="en-US" sz="2400" dirty="0">
              <a:latin typeface="NikoshBAN" panose="02000000000000000000" pitchFamily="2" charset="0"/>
              <a:cs typeface="NikoshBAN" panose="02000000000000000000" pitchFamily="2" charset="0"/>
            </a:endParaRPr>
          </a:p>
          <a:p>
            <a:r>
              <a:rPr lang="bn-IN" sz="2400" dirty="0">
                <a:ln w="0"/>
                <a:effectLst>
                  <a:outerShdw blurRad="38100" dist="25400" dir="5400000" algn="ctr" rotWithShape="0">
                    <a:srgbClr val="6E747A">
                      <a:alpha val="43000"/>
                    </a:srgbClr>
                  </a:outerShdw>
                </a:effectLst>
                <a:latin typeface="NikoshBAN" panose="02000000000000000000" pitchFamily="2" charset="0"/>
                <a:cs typeface="NikoshBAN" pitchFamily="2" charset="0"/>
              </a:rPr>
              <a:t>সময়ঃ ৪</a:t>
            </a:r>
            <a:r>
              <a:rPr lang="en-US" sz="2400" dirty="0">
                <a:ln w="0"/>
                <a:effectLst>
                  <a:outerShdw blurRad="38100" dist="25400" dir="5400000" algn="ctr" rotWithShape="0">
                    <a:srgbClr val="6E747A">
                      <a:alpha val="43000"/>
                    </a:srgbClr>
                  </a:outerShdw>
                </a:effectLst>
                <a:latin typeface="NikoshBAN" panose="02000000000000000000" pitchFamily="2" charset="0"/>
                <a:cs typeface="NikoshBAN" pitchFamily="2" charset="0"/>
              </a:rPr>
              <a:t>০</a:t>
            </a:r>
            <a:r>
              <a:rPr lang="bn-IN" sz="2400" dirty="0">
                <a:ln w="0"/>
                <a:effectLst>
                  <a:outerShdw blurRad="38100" dist="25400" dir="5400000" algn="ctr" rotWithShape="0">
                    <a:srgbClr val="6E747A">
                      <a:alpha val="43000"/>
                    </a:srgbClr>
                  </a:outerShdw>
                </a:effectLst>
                <a:latin typeface="NikoshBAN" panose="02000000000000000000" pitchFamily="2" charset="0"/>
                <a:cs typeface="NikoshBAN" pitchFamily="2" charset="0"/>
              </a:rPr>
              <a:t> মিনিট </a:t>
            </a:r>
          </a:p>
        </p:txBody>
      </p:sp>
      <p:sp>
        <p:nvSpPr>
          <p:cNvPr id="2" name="Rectangle 1">
            <a:extLst>
              <a:ext uri="{FF2B5EF4-FFF2-40B4-BE49-F238E27FC236}">
                <a16:creationId xmlns:a16="http://schemas.microsoft.com/office/drawing/2014/main" id="{A8AE29F7-706A-4125-82D0-38A83339BB8E}"/>
              </a:ext>
            </a:extLst>
          </p:cNvPr>
          <p:cNvSpPr/>
          <p:nvPr/>
        </p:nvSpPr>
        <p:spPr>
          <a:xfrm>
            <a:off x="6294732" y="1463245"/>
            <a:ext cx="99798" cy="4748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5" name="Picture 4">
            <a:extLst>
              <a:ext uri="{FF2B5EF4-FFF2-40B4-BE49-F238E27FC236}">
                <a16:creationId xmlns:a16="http://schemas.microsoft.com/office/drawing/2014/main" id="{5D4CC3A4-8284-4B73-9F73-0D4F80933B82}"/>
              </a:ext>
            </a:extLst>
          </p:cNvPr>
          <p:cNvPicPr>
            <a:picLocks noChangeAspect="1"/>
          </p:cNvPicPr>
          <p:nvPr/>
        </p:nvPicPr>
        <p:blipFill>
          <a:blip r:embed="rId3"/>
          <a:stretch>
            <a:fillRect/>
          </a:stretch>
        </p:blipFill>
        <p:spPr>
          <a:xfrm>
            <a:off x="1951979" y="2201565"/>
            <a:ext cx="2828925" cy="16192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8796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AB63-4D9A-4168-8377-49709E1B4186}"/>
              </a:ext>
            </a:extLst>
          </p:cNvPr>
          <p:cNvSpPr>
            <a:spLocks noGrp="1"/>
          </p:cNvSpPr>
          <p:nvPr>
            <p:ph type="title"/>
          </p:nvPr>
        </p:nvSpPr>
        <p:spPr/>
        <p:txBody>
          <a:bodyPr/>
          <a:lstStyle/>
          <a:p>
            <a:r>
              <a:rPr lang="en-US" b="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dirty="0"/>
          </a:p>
        </p:txBody>
      </p:sp>
      <p:sp>
        <p:nvSpPr>
          <p:cNvPr id="4" name="Text Placeholder 3">
            <a:extLst>
              <a:ext uri="{FF2B5EF4-FFF2-40B4-BE49-F238E27FC236}">
                <a16:creationId xmlns:a16="http://schemas.microsoft.com/office/drawing/2014/main" id="{6D48592E-C0C1-4586-A174-85F0916F4798}"/>
              </a:ext>
            </a:extLst>
          </p:cNvPr>
          <p:cNvSpPr>
            <a:spLocks noGrp="1"/>
          </p:cNvSpPr>
          <p:nvPr>
            <p:ph type="body" sz="quarter" idx="14"/>
          </p:nvPr>
        </p:nvSpPr>
        <p:spPr>
          <a:xfrm rot="720000">
            <a:off x="7233225" y="4938825"/>
            <a:ext cx="4603691" cy="1455607"/>
          </a:xfrm>
          <a:solidFill>
            <a:srgbClr val="0070C0"/>
          </a:solidFill>
        </p:spPr>
        <p:style>
          <a:lnRef idx="0">
            <a:schemeClr val="accent6"/>
          </a:lnRef>
          <a:fillRef idx="3">
            <a:schemeClr val="accent6"/>
          </a:fillRef>
          <a:effectRef idx="3">
            <a:schemeClr val="accent6"/>
          </a:effectRef>
          <a:fontRef idx="minor">
            <a:schemeClr val="lt1"/>
          </a:fontRef>
        </p:style>
        <p:txBody>
          <a:bodyPr/>
          <a:lstStyle/>
          <a:p>
            <a:pPr algn="just"/>
            <a:r>
              <a:rPr lang="as-IN" sz="2800" dirty="0">
                <a:latin typeface="NikoshBAN" panose="02000000000000000000" pitchFamily="2" charset="0"/>
                <a:cs typeface="NikoshBAN" panose="02000000000000000000" pitchFamily="2" charset="0"/>
              </a:rPr>
              <a:t>লোকশিল্প ও কারুশিল্প</a:t>
            </a:r>
            <a:r>
              <a:rPr lang="en-US" sz="2800" dirty="0" err="1">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bn-IN" sz="2800" dirty="0">
                <a:latin typeface="NikoshBAN" pitchFamily="2" charset="0"/>
                <a:cs typeface="NikoshBAN" pitchFamily="2" charset="0"/>
              </a:rPr>
              <a:t>মধ্যে পার্থক্য বিশ্লেষণ কর । </a:t>
            </a:r>
            <a:endParaRPr lang="en-GB" sz="2800" dirty="0">
              <a:latin typeface="NikoshBAN" pitchFamily="2" charset="0"/>
              <a:cs typeface="NikoshBAN" pitchFamily="2" charset="0"/>
            </a:endParaRPr>
          </a:p>
        </p:txBody>
      </p:sp>
      <p:pic>
        <p:nvPicPr>
          <p:cNvPr id="8" name="Picture Placeholder 7">
            <a:extLst>
              <a:ext uri="{FF2B5EF4-FFF2-40B4-BE49-F238E27FC236}">
                <a16:creationId xmlns:a16="http://schemas.microsoft.com/office/drawing/2014/main" id="{C16679A0-F539-4610-B0CA-BF0F152A7F9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300" r="9300"/>
          <a:stretch>
            <a:fillRect/>
          </a:stretch>
        </p:blipFill>
        <p:spPr/>
      </p:pic>
    </p:spTree>
    <p:extLst>
      <p:ext uri="{BB962C8B-B14F-4D97-AF65-F5344CB8AC3E}">
        <p14:creationId xmlns:p14="http://schemas.microsoft.com/office/powerpoint/2010/main" val="38174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inVertic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78CFC4-14B7-4E52-9162-05FE6F1144DF}"/>
              </a:ext>
            </a:extLst>
          </p:cNvPr>
          <p:cNvSpPr>
            <a:spLocks noGrp="1"/>
          </p:cNvSpPr>
          <p:nvPr>
            <p:ph type="ftr" sz="quarter" idx="11"/>
          </p:nvPr>
        </p:nvSpPr>
        <p:spPr>
          <a:xfrm>
            <a:off x="418198" y="6353976"/>
            <a:ext cx="2976870" cy="365030"/>
          </a:xfrm>
        </p:spPr>
        <p:txBody>
          <a:bodyPr/>
          <a:lstStyle/>
          <a:p>
            <a:r>
              <a:rPr lang="en-US" dirty="0"/>
              <a:t>karidulislamartist@gmail.com</a:t>
            </a:r>
            <a:endParaRPr lang="en-US" noProof="0" dirty="0"/>
          </a:p>
        </p:txBody>
      </p:sp>
      <p:sp>
        <p:nvSpPr>
          <p:cNvPr id="4" name="Slide Number Placeholder 3">
            <a:extLst>
              <a:ext uri="{FF2B5EF4-FFF2-40B4-BE49-F238E27FC236}">
                <a16:creationId xmlns:a16="http://schemas.microsoft.com/office/drawing/2014/main" id="{78F854B4-A06E-4FEB-9A2B-3D0A549235DC}"/>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5" name="Title 4">
            <a:extLst>
              <a:ext uri="{FF2B5EF4-FFF2-40B4-BE49-F238E27FC236}">
                <a16:creationId xmlns:a16="http://schemas.microsoft.com/office/drawing/2014/main" id="{4A2305EA-2EBE-4892-A9CF-64745EE82C3F}"/>
              </a:ext>
            </a:extLst>
          </p:cNvPr>
          <p:cNvSpPr>
            <a:spLocks noGrp="1"/>
          </p:cNvSpPr>
          <p:nvPr>
            <p:ph type="title"/>
          </p:nvPr>
        </p:nvSpPr>
        <p:spPr>
          <a:xfrm rot="-360000">
            <a:off x="445801" y="1058626"/>
            <a:ext cx="3932596" cy="734224"/>
          </a:xfrm>
        </p:spPr>
        <p:txBody>
          <a:bodyPr>
            <a:normAutofit/>
          </a:bodyPr>
          <a:lstStyle/>
          <a:p>
            <a:pPr algn="ctr"/>
            <a:r>
              <a:rPr lang="en-US" sz="4399"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উপসংহার</a:t>
            </a:r>
            <a:endParaRPr lang="en-US" sz="4399" dirty="0">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112255A7-D3DC-4C43-9227-661BB5063A2C}"/>
              </a:ext>
            </a:extLst>
          </p:cNvPr>
          <p:cNvSpPr>
            <a:spLocks noGrp="1"/>
          </p:cNvSpPr>
          <p:nvPr>
            <p:ph type="body" sz="quarter" idx="13"/>
          </p:nvPr>
        </p:nvSpPr>
        <p:spPr>
          <a:xfrm>
            <a:off x="736882" y="2385314"/>
            <a:ext cx="4399173" cy="2510949"/>
          </a:xfrm>
        </p:spPr>
        <p:txBody>
          <a:bodyPr>
            <a:noAutofit/>
          </a:bodyPr>
          <a:lstStyle/>
          <a:p>
            <a:r>
              <a:rPr lang="as-IN" sz="2400" dirty="0">
                <a:latin typeface="NikoshBAN" panose="02000000000000000000" pitchFamily="2" charset="0"/>
                <a:cs typeface="NikoshBAN" panose="02000000000000000000" pitchFamily="2" charset="0"/>
              </a:rPr>
              <a:t>কারুশিল্প কি তা উদাহরণসহ ব্যাখ্যা করতে পারলাম ।</a:t>
            </a:r>
          </a:p>
          <a:p>
            <a:r>
              <a:rPr lang="as-IN" sz="2400" dirty="0">
                <a:latin typeface="NikoshBAN" panose="02000000000000000000" pitchFamily="2" charset="0"/>
                <a:cs typeface="NikoshBAN" panose="02000000000000000000" pitchFamily="2" charset="0"/>
              </a:rPr>
              <a:t>বাংলাদেশের কারুশিল্পের বর্ণনা করতে পারলাম ।</a:t>
            </a:r>
          </a:p>
          <a:p>
            <a:r>
              <a:rPr lang="as-IN" sz="2400" dirty="0">
                <a:latin typeface="NikoshBAN" panose="02000000000000000000" pitchFamily="2" charset="0"/>
                <a:cs typeface="NikoshBAN" panose="02000000000000000000" pitchFamily="2" charset="0"/>
              </a:rPr>
              <a:t>লোকশিল্প ও কারুশিল্প চিনতে পারলাম ।</a:t>
            </a:r>
          </a:p>
        </p:txBody>
      </p:sp>
      <p:pic>
        <p:nvPicPr>
          <p:cNvPr id="13" name="Picture Placeholder 12">
            <a:extLst>
              <a:ext uri="{FF2B5EF4-FFF2-40B4-BE49-F238E27FC236}">
                <a16:creationId xmlns:a16="http://schemas.microsoft.com/office/drawing/2014/main" id="{EBB7BC30-0350-4F64-8177-65767D2F9B19}"/>
              </a:ext>
            </a:extLst>
          </p:cNvPr>
          <p:cNvPicPr>
            <a:picLocks noGrp="1" noChangeAspect="1"/>
          </p:cNvPicPr>
          <p:nvPr>
            <p:ph type="pic" sz="quarter" idx="14"/>
          </p:nvPr>
        </p:nvPicPr>
        <p:blipFill>
          <a:blip r:embed="rId2"/>
          <a:srcRect l="23539" r="23539"/>
          <a:stretch>
            <a:fillRect/>
          </a:stretch>
        </p:blipFill>
        <p:spPr/>
      </p:pic>
    </p:spTree>
    <p:extLst>
      <p:ext uri="{BB962C8B-B14F-4D97-AF65-F5344CB8AC3E}">
        <p14:creationId xmlns:p14="http://schemas.microsoft.com/office/powerpoint/2010/main" val="54127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2" y="1096904"/>
            <a:ext cx="6050976" cy="525847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normAutofit/>
          </a:bodyPr>
          <a:lstStyle/>
          <a:p>
            <a:r>
              <a:rPr lang="bn-IN" sz="8000" b="1" dirty="0">
                <a:latin typeface="NikoshBAN" panose="02000000000000000000" pitchFamily="2" charset="0"/>
                <a:cs typeface="NikoshBAN" panose="02000000000000000000" pitchFamily="2" charset="0"/>
              </a:rPr>
              <a:t>ধন্যবাদ</a:t>
            </a:r>
            <a:endParaRPr lang="ru-RU" sz="7200"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pPr algn="ctr"/>
            <a:r>
              <a:rPr lang="en-US" dirty="0"/>
              <a:t>MKI</a:t>
            </a:r>
            <a:endParaRPr lang="ru-RU" dirty="0"/>
          </a:p>
        </p:txBody>
      </p:sp>
    </p:spTree>
    <p:extLst>
      <p:ext uri="{BB962C8B-B14F-4D97-AF65-F5344CB8AC3E}">
        <p14:creationId xmlns:p14="http://schemas.microsoft.com/office/powerpoint/2010/main" val="23752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274820" y="950699"/>
            <a:ext cx="4407570" cy="734224"/>
          </a:xfrm>
        </p:spPr>
        <p:txBody>
          <a:bodyPr>
            <a:noAutofit/>
          </a:bodyPr>
          <a:lstStyle/>
          <a:p>
            <a:pPr algn="ctr">
              <a:lnSpc>
                <a:spcPct val="107000"/>
              </a:lnSpc>
              <a:spcBef>
                <a:spcPts val="0"/>
              </a:spcBef>
              <a:spcAft>
                <a:spcPts val="800"/>
              </a:spcAft>
            </a:pPr>
            <a:r>
              <a:rPr lang="en-US" sz="2800" b="1" cap="all" dirty="0">
                <a:ln w="0">
                  <a:noFill/>
                </a:ln>
                <a:effectLst>
                  <a:glow rad="63500">
                    <a:schemeClr val="accent1">
                      <a:satMod val="175000"/>
                      <a:alpha val="40000"/>
                    </a:schemeClr>
                  </a:glow>
                </a:effectLst>
                <a:latin typeface="NikoshBAN" pitchFamily="2" charset="0"/>
                <a:cs typeface="NikoshBAN" pitchFamily="2" charset="0"/>
              </a:rPr>
              <a:t> </a:t>
            </a:r>
            <a:r>
              <a:rPr lang="en-US" sz="2800" b="1" cap="all" dirty="0" err="1">
                <a:ln w="0">
                  <a:noFill/>
                </a:ln>
                <a:effectLst>
                  <a:glow rad="63500">
                    <a:schemeClr val="accent1">
                      <a:satMod val="175000"/>
                      <a:alpha val="40000"/>
                    </a:schemeClr>
                  </a:glow>
                </a:effectLst>
                <a:latin typeface="NikoshBAN" pitchFamily="2" charset="0"/>
                <a:cs typeface="NikoshBAN" pitchFamily="2" charset="0"/>
              </a:rPr>
              <a:t>আজকের</a:t>
            </a:r>
            <a:r>
              <a:rPr lang="en-US" sz="2800" b="1" cap="all" dirty="0">
                <a:ln w="0">
                  <a:noFill/>
                </a:ln>
                <a:effectLst>
                  <a:glow rad="63500">
                    <a:schemeClr val="accent1">
                      <a:satMod val="175000"/>
                      <a:alpha val="40000"/>
                    </a:schemeClr>
                  </a:glow>
                </a:effectLst>
                <a:latin typeface="NikoshBAN" pitchFamily="2" charset="0"/>
                <a:cs typeface="NikoshBAN" pitchFamily="2" charset="0"/>
              </a:rPr>
              <a:t> </a:t>
            </a:r>
            <a:r>
              <a:rPr lang="en-US" sz="2800" b="1" cap="all" dirty="0" err="1">
                <a:ln w="0">
                  <a:noFill/>
                </a:ln>
                <a:effectLst>
                  <a:glow rad="63500">
                    <a:schemeClr val="accent1">
                      <a:satMod val="175000"/>
                      <a:alpha val="40000"/>
                    </a:schemeClr>
                  </a:glow>
                </a:effectLst>
                <a:latin typeface="NikoshBAN" pitchFamily="2" charset="0"/>
                <a:cs typeface="NikoshBAN" pitchFamily="2" charset="0"/>
              </a:rPr>
              <a:t>পাঠ</a:t>
            </a:r>
            <a:r>
              <a:rPr lang="en-US" sz="2800" b="1" cap="all" dirty="0">
                <a:ln w="0">
                  <a:noFill/>
                </a:ln>
                <a:effectLst>
                  <a:glow rad="63500">
                    <a:schemeClr val="accent1">
                      <a:satMod val="175000"/>
                      <a:alpha val="40000"/>
                    </a:schemeClr>
                  </a:glow>
                </a:effectLst>
                <a:latin typeface="NikoshBAN" pitchFamily="2" charset="0"/>
                <a:cs typeface="NikoshBAN" pitchFamily="2" charset="0"/>
              </a:rPr>
              <a:t> </a:t>
            </a:r>
            <a:r>
              <a:rPr lang="en-US" sz="2800" b="1" cap="all" dirty="0" err="1">
                <a:ln w="0">
                  <a:noFill/>
                </a:ln>
                <a:effectLst>
                  <a:glow rad="63500">
                    <a:schemeClr val="accent1">
                      <a:satMod val="175000"/>
                      <a:alpha val="40000"/>
                    </a:schemeClr>
                  </a:glow>
                </a:effectLst>
                <a:latin typeface="NikoshBAN" pitchFamily="2" charset="0"/>
                <a:cs typeface="NikoshBAN" pitchFamily="2" charset="0"/>
              </a:rPr>
              <a:t>শেষে</a:t>
            </a:r>
            <a:r>
              <a:rPr lang="en-US" sz="2800" b="1" cap="all" dirty="0">
                <a:ln w="0">
                  <a:noFill/>
                </a:ln>
                <a:effectLst>
                  <a:glow rad="63500">
                    <a:schemeClr val="accent1">
                      <a:satMod val="175000"/>
                      <a:alpha val="40000"/>
                    </a:schemeClr>
                  </a:glow>
                </a:effectLst>
                <a:latin typeface="NikoshBAN" pitchFamily="2" charset="0"/>
                <a:cs typeface="NikoshBAN" pitchFamily="2" charset="0"/>
              </a:rPr>
              <a:t> </a:t>
            </a:r>
            <a:r>
              <a:rPr lang="en-US" sz="2800" b="1" cap="all" dirty="0" err="1">
                <a:ln w="0">
                  <a:noFill/>
                </a:ln>
                <a:effectLst>
                  <a:glow rad="63500">
                    <a:schemeClr val="accent1">
                      <a:satMod val="175000"/>
                      <a:alpha val="40000"/>
                    </a:schemeClr>
                  </a:glow>
                </a:effectLst>
                <a:latin typeface="NikoshBAN" pitchFamily="2" charset="0"/>
                <a:cs typeface="NikoshBAN" pitchFamily="2" charset="0"/>
              </a:rPr>
              <a:t>শিক্ষার্থীরা</a:t>
            </a:r>
            <a:r>
              <a:rPr lang="en-US" sz="2800" b="1" cap="all" dirty="0">
                <a:ln w="0">
                  <a:noFill/>
                </a:ln>
                <a:effectLst>
                  <a:glow rad="63500">
                    <a:schemeClr val="accent1">
                      <a:satMod val="175000"/>
                      <a:alpha val="40000"/>
                    </a:schemeClr>
                  </a:glo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endParaRP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643457" y="2286000"/>
            <a:ext cx="3912169" cy="3449782"/>
          </a:xfrm>
        </p:spPr>
        <p:txBody>
          <a:bodyPr>
            <a:noAutofit/>
          </a:bodyPr>
          <a:lstStyle/>
          <a:p>
            <a:pPr>
              <a:buNone/>
            </a:pPr>
            <a:r>
              <a:rPr lang="as-IN" sz="3200" dirty="0">
                <a:latin typeface="NikoshBAN" panose="02000000000000000000" pitchFamily="2" charset="0"/>
                <a:cs typeface="NikoshBAN" panose="02000000000000000000" pitchFamily="2" charset="0"/>
              </a:rPr>
              <a:t>১ কারুশিল্প কি তা উদাহরণসহ ব্যাখ্যা করতে পারবে ।</a:t>
            </a:r>
          </a:p>
          <a:p>
            <a:pPr>
              <a:buNone/>
            </a:pPr>
            <a:r>
              <a:rPr lang="as-IN" sz="3200" dirty="0">
                <a:latin typeface="NikoshBAN" panose="02000000000000000000" pitchFamily="2" charset="0"/>
                <a:cs typeface="NikoshBAN" panose="02000000000000000000" pitchFamily="2" charset="0"/>
              </a:rPr>
              <a:t>২. বাংলাদেশের কারুশিল্পের বর্ণনা করতে পারবে।</a:t>
            </a:r>
          </a:p>
          <a:p>
            <a:pPr>
              <a:buNone/>
            </a:pPr>
            <a:r>
              <a:rPr lang="as-IN" sz="3200" dirty="0">
                <a:latin typeface="NikoshBAN" panose="02000000000000000000" pitchFamily="2" charset="0"/>
                <a:cs typeface="NikoshBAN" panose="02000000000000000000" pitchFamily="2" charset="0"/>
              </a:rPr>
              <a:t>৩. কারুশিল্প চিনতে পারবে।</a:t>
            </a:r>
            <a:endParaRPr lang="en-US" sz="3200" dirty="0">
              <a:latin typeface="NikoshBAN" panose="02000000000000000000" pitchFamily="2" charset="0"/>
              <a:cs typeface="NikoshBAN" panose="02000000000000000000" pitchFamily="2" charset="0"/>
            </a:endParaRPr>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rot="720000">
            <a:off x="6384113" y="210363"/>
            <a:ext cx="4646489" cy="5470676"/>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Tree>
    <p:extLst>
      <p:ext uri="{BB962C8B-B14F-4D97-AF65-F5344CB8AC3E}">
        <p14:creationId xmlns:p14="http://schemas.microsoft.com/office/powerpoint/2010/main" val="325649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p:txBody>
          <a:bodyPr/>
          <a:lstStyle/>
          <a:p>
            <a:pPr algn="ctr"/>
            <a:r>
              <a:rPr lang="en-US" sz="4000" b="1"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পূর্বজ্ঞান</a:t>
            </a:r>
            <a:r>
              <a:rPr lang="en-US" sz="4000" b="1"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যাচাই</a:t>
            </a:r>
            <a:r>
              <a:rPr lang="en-US" sz="4000" b="1"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4</a:t>
            </a:fld>
            <a:endParaRPr lang="en-US" dirty="0"/>
          </a:p>
        </p:txBody>
      </p:sp>
      <p:pic>
        <p:nvPicPr>
          <p:cNvPr id="6" name="Picture Placeholder 5">
            <a:extLst>
              <a:ext uri="{FF2B5EF4-FFF2-40B4-BE49-F238E27FC236}">
                <a16:creationId xmlns:a16="http://schemas.microsoft.com/office/drawing/2014/main" id="{8455C0E7-48BB-4BBE-8F35-835DA86D369D}"/>
              </a:ext>
            </a:extLst>
          </p:cNvPr>
          <p:cNvPicPr>
            <a:picLocks noGrp="1" noChangeAspect="1"/>
          </p:cNvPicPr>
          <p:nvPr>
            <p:ph type="pic" sz="quarter" idx="13"/>
          </p:nvPr>
        </p:nvPicPr>
        <p:blipFill>
          <a:blip r:embed="rId2"/>
          <a:srcRect l="4383" r="4383"/>
          <a:stretch>
            <a:fillRect/>
          </a:stretch>
        </p:blipFill>
        <p:spPr/>
      </p:pic>
    </p:spTree>
    <p:extLst>
      <p:ext uri="{BB962C8B-B14F-4D97-AF65-F5344CB8AC3E}">
        <p14:creationId xmlns:p14="http://schemas.microsoft.com/office/powerpoint/2010/main" val="412806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5145" y="151173"/>
            <a:ext cx="5599610" cy="830997"/>
          </a:xfrm>
          <a:prstGeom prst="rect">
            <a:avLst/>
          </a:prstGeom>
        </p:spPr>
        <p:txBody>
          <a:bodyPr wrap="none">
            <a:spAutoFit/>
          </a:bodyPr>
          <a:lstStyle/>
          <a:p>
            <a:pPr algn="ctr"/>
            <a:r>
              <a:rPr lang="en-US" sz="4800" b="1" dirty="0" err="1">
                <a:latin typeface="NikoshBAN" pitchFamily="2" charset="0"/>
                <a:cs typeface="NikoshBAN" pitchFamily="2" charset="0"/>
              </a:rPr>
              <a:t>এসো</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কিছু</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আলোকচিত্র</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দেখি</a:t>
            </a:r>
            <a:r>
              <a:rPr lang="en-US" sz="4800" b="1" dirty="0">
                <a:latin typeface="NikoshBAN" pitchFamily="2" charset="0"/>
                <a:cs typeface="NikoshBAN" pitchFamily="2" charset="0"/>
              </a:rPr>
              <a:t> </a:t>
            </a:r>
            <a:endParaRPr lang="en-GB" sz="4800" b="1" dirty="0">
              <a:latin typeface="NikoshBAN" pitchFamily="2" charset="0"/>
              <a:cs typeface="NikoshBAN"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067" y="2065462"/>
            <a:ext cx="3763610" cy="2147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325" y="2065462"/>
            <a:ext cx="3758170" cy="2179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2745939" y="4926451"/>
            <a:ext cx="2398412" cy="369332"/>
          </a:xfrm>
          <a:prstGeom prst="rect">
            <a:avLst/>
          </a:prstGeom>
        </p:spPr>
        <p:txBody>
          <a:bodyPr wrap="square">
            <a:spAutoFit/>
          </a:bodyPr>
          <a:lstStyle/>
          <a:p>
            <a:r>
              <a:rPr lang="as-IN" dirty="0">
                <a:solidFill>
                  <a:srgbClr val="000000"/>
                </a:solidFill>
                <a:latin typeface="Arial" panose="020B0604020202020204" pitchFamily="34" charset="0"/>
              </a:rPr>
              <a:t>বে</a:t>
            </a:r>
            <a:r>
              <a:rPr lang="en-US" dirty="0">
                <a:solidFill>
                  <a:srgbClr val="000000"/>
                </a:solidFill>
                <a:latin typeface="Arial" panose="020B0604020202020204" pitchFamily="34" charset="0"/>
              </a:rPr>
              <a:t>ত </a:t>
            </a:r>
            <a:r>
              <a:rPr lang="en-US" dirty="0" err="1">
                <a:solidFill>
                  <a:srgbClr val="000000"/>
                </a:solidFill>
                <a:latin typeface="Arial" panose="020B0604020202020204" pitchFamily="34" charset="0"/>
              </a:rPr>
              <a:t>এর</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কাজ</a:t>
            </a:r>
            <a:endParaRPr lang="en-US" dirty="0"/>
          </a:p>
        </p:txBody>
      </p:sp>
      <p:sp>
        <p:nvSpPr>
          <p:cNvPr id="16" name="Rectangle 15"/>
          <p:cNvSpPr/>
          <p:nvPr/>
        </p:nvSpPr>
        <p:spPr>
          <a:xfrm>
            <a:off x="7942255" y="4926451"/>
            <a:ext cx="1404552" cy="369332"/>
          </a:xfrm>
          <a:prstGeom prst="rect">
            <a:avLst/>
          </a:prstGeom>
        </p:spPr>
        <p:txBody>
          <a:bodyPr wrap="none">
            <a:spAutoFit/>
          </a:bodyPr>
          <a:lstStyle/>
          <a:p>
            <a:r>
              <a:rPr lang="en-US" dirty="0" err="1">
                <a:solidFill>
                  <a:srgbClr val="000000"/>
                </a:solidFill>
                <a:latin typeface="Arial" panose="020B0604020202020204" pitchFamily="34" charset="0"/>
              </a:rPr>
              <a:t>বাঁশ</a:t>
            </a:r>
            <a:r>
              <a:rPr lang="en-US" dirty="0">
                <a:solidFill>
                  <a:srgbClr val="000000"/>
                </a:solidFill>
                <a:latin typeface="Arial" panose="020B0604020202020204" pitchFamily="34" charset="0"/>
              </a:rPr>
              <a:t> </a:t>
            </a:r>
            <a:r>
              <a:rPr lang="as-IN" dirty="0">
                <a:solidFill>
                  <a:srgbClr val="000000"/>
                </a:solidFill>
                <a:latin typeface="Arial" panose="020B0604020202020204" pitchFamily="34" charset="0"/>
              </a:rPr>
              <a:t>এর কাজ</a:t>
            </a:r>
            <a:endParaRPr lang="en-US" dirty="0"/>
          </a:p>
        </p:txBody>
      </p:sp>
    </p:spTree>
    <p:extLst>
      <p:ext uri="{BB962C8B-B14F-4D97-AF65-F5344CB8AC3E}">
        <p14:creationId xmlns:p14="http://schemas.microsoft.com/office/powerpoint/2010/main" val="341643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3723" y="4593328"/>
            <a:ext cx="3437928" cy="400110"/>
          </a:xfrm>
          <a:prstGeom prst="rect">
            <a:avLst/>
          </a:prstGeom>
          <a:noFill/>
        </p:spPr>
        <p:txBody>
          <a:bodyPr wrap="square" rtlCol="0">
            <a:spAutoFit/>
          </a:bodyPr>
          <a:lstStyle/>
          <a:p>
            <a:pPr algn="ctr"/>
            <a:r>
              <a:rPr lang="en-GB" sz="2000" dirty="0" err="1">
                <a:latin typeface="NikoshBAN" pitchFamily="2" charset="0"/>
                <a:cs typeface="NikoshBAN" pitchFamily="2" charset="0"/>
              </a:rPr>
              <a:t>কাঠের</a:t>
            </a:r>
            <a:r>
              <a:rPr lang="en-GB" sz="2000" dirty="0">
                <a:latin typeface="NikoshBAN" pitchFamily="2" charset="0"/>
                <a:cs typeface="NikoshBAN" pitchFamily="2" charset="0"/>
              </a:rPr>
              <a:t> </a:t>
            </a:r>
            <a:r>
              <a:rPr lang="en-GB" sz="2000" dirty="0" err="1">
                <a:latin typeface="NikoshBAN" pitchFamily="2" charset="0"/>
                <a:cs typeface="NikoshBAN" pitchFamily="2" charset="0"/>
              </a:rPr>
              <a:t>হাতি</a:t>
            </a:r>
            <a:endParaRPr lang="en-GB" sz="2000" dirty="0">
              <a:latin typeface="NikoshBAN" pitchFamily="2" charset="0"/>
              <a:cs typeface="NikoshBAN" pitchFamily="2" charset="0"/>
            </a:endParaRPr>
          </a:p>
        </p:txBody>
      </p:sp>
      <p:sp>
        <p:nvSpPr>
          <p:cNvPr id="7" name="TextBox 6"/>
          <p:cNvSpPr txBox="1"/>
          <p:nvPr/>
        </p:nvSpPr>
        <p:spPr>
          <a:xfrm>
            <a:off x="6650068" y="4593328"/>
            <a:ext cx="3505315" cy="400110"/>
          </a:xfrm>
          <a:prstGeom prst="rect">
            <a:avLst/>
          </a:prstGeom>
          <a:noFill/>
        </p:spPr>
        <p:txBody>
          <a:bodyPr wrap="square" rtlCol="0">
            <a:spAutoFit/>
          </a:bodyPr>
          <a:lstStyle/>
          <a:p>
            <a:pPr algn="ctr"/>
            <a:r>
              <a:rPr lang="en-GB" sz="2000" dirty="0" err="1">
                <a:latin typeface="NikoshBAN" pitchFamily="2" charset="0"/>
                <a:cs typeface="NikoshBAN" pitchFamily="2" charset="0"/>
              </a:rPr>
              <a:t>কাঠের</a:t>
            </a:r>
            <a:r>
              <a:rPr lang="en-GB" sz="2000" dirty="0">
                <a:latin typeface="NikoshBAN" pitchFamily="2" charset="0"/>
                <a:cs typeface="NikoshBAN" pitchFamily="2" charset="0"/>
              </a:rPr>
              <a:t> </a:t>
            </a:r>
            <a:r>
              <a:rPr lang="en-GB" sz="2000" dirty="0" err="1">
                <a:latin typeface="NikoshBAN" pitchFamily="2" charset="0"/>
                <a:cs typeface="NikoshBAN" pitchFamily="2" charset="0"/>
              </a:rPr>
              <a:t>ঘোড়া</a:t>
            </a:r>
            <a:endParaRPr lang="en-GB" sz="2000" dirty="0">
              <a:latin typeface="NikoshBAN" pitchFamily="2" charset="0"/>
              <a:cs typeface="NikoshBAN" pitchFamily="2" charset="0"/>
            </a:endParaRPr>
          </a:p>
        </p:txBody>
      </p:sp>
      <p:pic>
        <p:nvPicPr>
          <p:cNvPr id="3074" name="Picture 2" descr="C:\Users\ICT_LAB\Desktop\Upload Teacher Govt HOME\images.jpg"/>
          <p:cNvPicPr>
            <a:picLocks noChangeAspect="1" noChangeArrowheads="1"/>
          </p:cNvPicPr>
          <p:nvPr/>
        </p:nvPicPr>
        <p:blipFill>
          <a:blip r:embed="rId2"/>
          <a:srcRect/>
          <a:stretch>
            <a:fillRect/>
          </a:stretch>
        </p:blipFill>
        <p:spPr bwMode="auto">
          <a:xfrm>
            <a:off x="6269183" y="1446503"/>
            <a:ext cx="3886200" cy="2667000"/>
          </a:xfrm>
          <a:prstGeom prst="rect">
            <a:avLst/>
          </a:prstGeom>
          <a:ln w="228600" cap="sq" cmpd="thickThin">
            <a:solidFill>
              <a:srgbClr val="000000"/>
            </a:solidFill>
            <a:prstDash val="solid"/>
            <a:miter lim="800000"/>
          </a:ln>
          <a:effectLst>
            <a:innerShdw blurRad="76200">
              <a:srgbClr val="000000"/>
            </a:innerShdw>
          </a:effectLst>
        </p:spPr>
      </p:pic>
      <p:pic>
        <p:nvPicPr>
          <p:cNvPr id="3075" name="Picture 3" descr="C:\Users\ICT_LAB\Desktop\Upload Teacher Govt HOME\Kathr Hai.jpg"/>
          <p:cNvPicPr>
            <a:picLocks noChangeAspect="1" noChangeArrowheads="1"/>
          </p:cNvPicPr>
          <p:nvPr/>
        </p:nvPicPr>
        <p:blipFill>
          <a:blip r:embed="rId3"/>
          <a:srcRect/>
          <a:stretch>
            <a:fillRect/>
          </a:stretch>
        </p:blipFill>
        <p:spPr bwMode="auto">
          <a:xfrm>
            <a:off x="1302327" y="1446503"/>
            <a:ext cx="4191000" cy="2667000"/>
          </a:xfrm>
          <a:prstGeom prst="rect">
            <a:avLst/>
          </a:prstGeom>
          <a:ln w="228600" cap="sq" cmpd="thickThin">
            <a:solidFill>
              <a:srgbClr val="000000"/>
            </a:solidFill>
            <a:prstDash val="solid"/>
            <a:miter lim="800000"/>
          </a:ln>
          <a:effectLst>
            <a:innerShdw blurRad="76200">
              <a:srgbClr val="000000"/>
            </a:innerShdw>
          </a:effectLst>
        </p:spPr>
      </p:pic>
      <p:sp>
        <p:nvSpPr>
          <p:cNvPr id="10" name="Rectangle 9"/>
          <p:cNvSpPr/>
          <p:nvPr/>
        </p:nvSpPr>
        <p:spPr>
          <a:xfrm>
            <a:off x="3272687" y="135681"/>
            <a:ext cx="5599610" cy="830997"/>
          </a:xfrm>
          <a:prstGeom prst="rect">
            <a:avLst/>
          </a:prstGeom>
        </p:spPr>
        <p:txBody>
          <a:bodyPr wrap="none">
            <a:spAutoFit/>
          </a:bodyPr>
          <a:lstStyle/>
          <a:p>
            <a:pPr algn="ctr"/>
            <a:r>
              <a:rPr lang="en-US" sz="4800" b="1" dirty="0" err="1">
                <a:latin typeface="NikoshBAN" pitchFamily="2" charset="0"/>
                <a:cs typeface="NikoshBAN" pitchFamily="2" charset="0"/>
              </a:rPr>
              <a:t>এসো</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কিছু</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আলোকচিত্র</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দেখি</a:t>
            </a:r>
            <a:r>
              <a:rPr lang="en-US" sz="4800" b="1" dirty="0">
                <a:latin typeface="NikoshBAN" pitchFamily="2" charset="0"/>
                <a:cs typeface="NikoshBAN" pitchFamily="2" charset="0"/>
              </a:rPr>
              <a:t> </a:t>
            </a:r>
            <a:endParaRPr lang="en-GB" sz="4800" b="1"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id="{B45B4DBA-9CDD-4F19-87D4-B97F3062A1C8}"/>
              </a:ext>
            </a:extLst>
          </p:cNvPr>
          <p:cNvSpPr txBox="1"/>
          <p:nvPr/>
        </p:nvSpPr>
        <p:spPr>
          <a:xfrm>
            <a:off x="2776297" y="5473263"/>
            <a:ext cx="6096000" cy="1231106"/>
          </a:xfrm>
          <a:prstGeom prst="rect">
            <a:avLst/>
          </a:prstGeom>
          <a:noFill/>
        </p:spPr>
        <p:txBody>
          <a:bodyPr wrap="square">
            <a:spAutoFit/>
          </a:bodyPr>
          <a:lstStyle/>
          <a:p>
            <a:pPr algn="ctr"/>
            <a:r>
              <a:rPr lang="en-US" sz="2800" dirty="0" err="1">
                <a:latin typeface="NikoshBAN" panose="02000000000000000000" pitchFamily="2" charset="0"/>
                <a:cs typeface="NikoshBAN" panose="02000000000000000000" pitchFamily="2" charset="0"/>
              </a:rPr>
              <a:t>বলতো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আজকে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বিষয়ে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পড়বো</a:t>
            </a:r>
            <a:r>
              <a:rPr lang="en-US" sz="2800" dirty="0">
                <a:latin typeface="NikoshBAN" panose="02000000000000000000" pitchFamily="2" charset="0"/>
                <a:cs typeface="NikoshBAN" panose="02000000000000000000" pitchFamily="2" charset="0"/>
              </a:rPr>
              <a:t>?</a:t>
            </a:r>
          </a:p>
          <a:p>
            <a:pPr algn="ctr"/>
            <a:r>
              <a:rPr lang="en-US" sz="2800" dirty="0" err="1">
                <a:latin typeface="NikoshBAN" panose="02000000000000000000" pitchFamily="2" charset="0"/>
                <a:cs typeface="NikoshBAN" panose="02000000000000000000" pitchFamily="2" charset="0"/>
              </a:rPr>
              <a:t>উত্তর</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বাংলাদেশের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কারুশিল্পের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পরিচয়</a:t>
            </a:r>
            <a:r>
              <a:rPr lang="en-US" sz="2800" dirty="0">
                <a:latin typeface="NikoshBAN" panose="02000000000000000000" pitchFamily="2" charset="0"/>
                <a:cs typeface="NikoshBAN" panose="02000000000000000000" pitchFamily="2" charset="0"/>
              </a:rPr>
              <a:t>।</a:t>
            </a:r>
          </a:p>
          <a:p>
            <a:endParaRPr lang="en-US" dirty="0"/>
          </a:p>
        </p:txBody>
      </p:sp>
    </p:spTree>
    <p:extLst>
      <p:ext uri="{BB962C8B-B14F-4D97-AF65-F5344CB8AC3E}">
        <p14:creationId xmlns:p14="http://schemas.microsoft.com/office/powerpoint/2010/main" val="82011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arn(inVertical)">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down)">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71308"/>
            <a:ext cx="12192000" cy="7000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422563" y="875635"/>
            <a:ext cx="11346873"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s-IN" sz="8000" b="1" dirty="0">
                <a:solidFill>
                  <a:schemeClr val="accent4">
                    <a:lumMod val="40000"/>
                    <a:lumOff val="60000"/>
                  </a:schemeClr>
                </a:solidFill>
                <a:latin typeface="NikoshBAN" panose="02000000000000000000" pitchFamily="2" charset="0"/>
                <a:cs typeface="NikoshBAN" panose="02000000000000000000" pitchFamily="2" charset="0"/>
              </a:rPr>
              <a:t>বাংলাদেশের কারুশিল্প </a:t>
            </a:r>
            <a:endParaRPr lang="en-GB" sz="19900" b="1" dirty="0">
              <a:ln w="18415" cmpd="sng">
                <a:solidFill>
                  <a:srgbClr val="FFFFFF"/>
                </a:solidFill>
                <a:prstDash val="solid"/>
              </a:ln>
              <a:solidFill>
                <a:schemeClr val="accent4">
                  <a:lumMod val="40000"/>
                  <a:lumOff val="60000"/>
                </a:schemeClr>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Rectangle 3"/>
          <p:cNvSpPr/>
          <p:nvPr/>
        </p:nvSpPr>
        <p:spPr>
          <a:xfrm>
            <a:off x="4944783" y="24546"/>
            <a:ext cx="3046027" cy="1063817"/>
          </a:xfrm>
          <a:prstGeom prst="rect">
            <a:avLst/>
          </a:prstGeom>
        </p:spPr>
        <p:txBody>
          <a:bodyPr wrap="none">
            <a:spAutoFit/>
          </a:bodyPr>
          <a:lstStyle/>
          <a:p>
            <a:pPr algn="ctr">
              <a:lnSpc>
                <a:spcPct val="107000"/>
              </a:lnSpc>
              <a:spcAft>
                <a:spcPts val="800"/>
              </a:spcAft>
            </a:pPr>
            <a:r>
              <a:rPr lang="en-US" sz="5998" b="1" dirty="0" err="1">
                <a:solidFill>
                  <a:srgbClr val="FFFF00"/>
                </a:solidFill>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পাঠ</a:t>
            </a:r>
            <a:r>
              <a:rPr lang="en-US" sz="5998" b="1" dirty="0">
                <a:solidFill>
                  <a:srgbClr val="FFFF00"/>
                </a:solidFill>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5998" b="1" dirty="0" err="1">
                <a:solidFill>
                  <a:srgbClr val="FFFF00"/>
                </a:solidFill>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ঘোষণা</a:t>
            </a:r>
            <a:r>
              <a:rPr lang="en-US" sz="5998" b="1" dirty="0">
                <a:solidFill>
                  <a:srgbClr val="FFFF00"/>
                </a:solidFill>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p>
        </p:txBody>
      </p:sp>
      <p:pic>
        <p:nvPicPr>
          <p:cNvPr id="5" name="Picture Placeholder 10">
            <a:extLst>
              <a:ext uri="{FF2B5EF4-FFF2-40B4-BE49-F238E27FC236}">
                <a16:creationId xmlns:a16="http://schemas.microsoft.com/office/drawing/2014/main" id="{37E8B6C5-8F96-4A42-8566-E71CCCF358CC}"/>
              </a:ext>
            </a:extLst>
          </p:cNvPr>
          <p:cNvPicPr>
            <a:picLocks noChangeAspect="1"/>
          </p:cNvPicPr>
          <p:nvPr/>
        </p:nvPicPr>
        <p:blipFill>
          <a:blip r:embed="rId3"/>
          <a:srcRect l="4812" r="4812"/>
          <a:stretch>
            <a:fillRect/>
          </a:stretch>
        </p:blipFill>
        <p:spPr>
          <a:xfrm>
            <a:off x="2993041" y="2270378"/>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ln w="76200">
            <a:solidFill>
              <a:schemeClr val="bg1"/>
            </a:solidFill>
          </a:ln>
        </p:spPr>
      </p:pic>
    </p:spTree>
    <p:extLst>
      <p:ext uri="{BB962C8B-B14F-4D97-AF65-F5344CB8AC3E}">
        <p14:creationId xmlns:p14="http://schemas.microsoft.com/office/powerpoint/2010/main" val="270973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AA4212-FCBF-4F56-BB69-6050282BDA08}"/>
              </a:ext>
            </a:extLst>
          </p:cNvPr>
          <p:cNvSpPr>
            <a:spLocks noGrp="1"/>
          </p:cNvSpPr>
          <p:nvPr>
            <p:ph type="ftr" sz="quarter" idx="11"/>
          </p:nvPr>
        </p:nvSpPr>
        <p:spPr>
          <a:xfrm>
            <a:off x="912577" y="5945169"/>
            <a:ext cx="2939573" cy="365030"/>
          </a:xfrm>
        </p:spPr>
        <p:txBody>
          <a:bodyPr/>
          <a:lstStyle/>
          <a:p>
            <a:r>
              <a:rPr lang="en-US" dirty="0"/>
              <a:t>karidulislamartist@gmail.com</a:t>
            </a:r>
            <a:endParaRPr lang="en-US" noProof="0" dirty="0"/>
          </a:p>
        </p:txBody>
      </p:sp>
      <p:sp>
        <p:nvSpPr>
          <p:cNvPr id="3" name="Slide Number Placeholder 2">
            <a:extLst>
              <a:ext uri="{FF2B5EF4-FFF2-40B4-BE49-F238E27FC236}">
                <a16:creationId xmlns:a16="http://schemas.microsoft.com/office/drawing/2014/main" id="{53A9773D-3AA3-43FA-AD4C-02626A2F2C47}"/>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a:extLst>
              <a:ext uri="{FF2B5EF4-FFF2-40B4-BE49-F238E27FC236}">
                <a16:creationId xmlns:a16="http://schemas.microsoft.com/office/drawing/2014/main" id="{00042D9B-3293-4483-90F8-C02B3B963F00}"/>
              </a:ext>
            </a:extLst>
          </p:cNvPr>
          <p:cNvSpPr>
            <a:spLocks noGrp="1"/>
          </p:cNvSpPr>
          <p:nvPr>
            <p:ph type="title"/>
          </p:nvPr>
        </p:nvSpPr>
        <p:spPr/>
        <p:txBody>
          <a:bodyPr/>
          <a:lstStyle/>
          <a:p>
            <a:pPr algn="ctr"/>
            <a:r>
              <a:rPr lang="en-US" sz="3999"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সংক্ষিপ্ত</a:t>
            </a:r>
            <a:r>
              <a:rPr lang="en-US" sz="3999"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999" dirty="0" err="1">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আলোচনা</a:t>
            </a:r>
            <a:r>
              <a:rPr lang="en-US" sz="3999" dirty="0">
                <a:effectLst>
                  <a:outerShdw blurRad="38100" dist="38100" dir="2700000" algn="tl">
                    <a:srgbClr val="000000">
                      <a:alpha val="43137"/>
                    </a:srgbClr>
                  </a:outerShdw>
                </a:effectLst>
                <a:latin typeface="NikoshBAN" panose="02000000000000000000" pitchFamily="2" charset="0"/>
                <a:ea typeface="Calibri" panose="020F0502020204030204" pitchFamily="34" charset="0"/>
                <a:cs typeface="NikoshBAN" panose="02000000000000000000" pitchFamily="2" charset="0"/>
              </a:rPr>
              <a:t>-</a:t>
            </a:r>
            <a:endParaRPr lang="en-US"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30188DA8-E91E-4F97-AA56-7E546A335C60}"/>
              </a:ext>
            </a:extLst>
          </p:cNvPr>
          <p:cNvSpPr>
            <a:spLocks noGrp="1"/>
          </p:cNvSpPr>
          <p:nvPr>
            <p:ph type="body" sz="quarter" idx="13"/>
          </p:nvPr>
        </p:nvSpPr>
        <p:spPr>
          <a:xfrm>
            <a:off x="875388" y="1787237"/>
            <a:ext cx="10441223" cy="3862532"/>
          </a:xfrm>
          <a:solidFill>
            <a:schemeClr val="bg1"/>
          </a:solidFill>
        </p:spPr>
        <p:txBody>
          <a:bodyPr>
            <a:noAutofit/>
          </a:bodyPr>
          <a:lstStyle/>
          <a:p>
            <a:pPr algn="just">
              <a:spcBef>
                <a:spcPts val="0"/>
              </a:spcBef>
              <a:spcAft>
                <a:spcPts val="800"/>
              </a:spcAft>
            </a:pPr>
            <a:r>
              <a:rPr lang="en-US" sz="2400" b="1" dirty="0" err="1">
                <a:solidFill>
                  <a:srgbClr val="000000"/>
                </a:solidFill>
                <a:latin typeface="NikoshBAN" panose="02000000000000000000" pitchFamily="2" charset="0"/>
                <a:ea typeface="Calibri" panose="020F0502020204030204" pitchFamily="34" charset="0"/>
                <a:cs typeface="NikoshBAN" panose="02000000000000000000" pitchFamily="2" charset="0"/>
              </a:rPr>
              <a:t>তোমরা</a:t>
            </a:r>
            <a:r>
              <a:rPr lang="en-US" sz="2400" b="1" dirty="0">
                <a:solidFill>
                  <a:srgbClr val="000000"/>
                </a:solidFill>
                <a:latin typeface="NikoshBAN" panose="02000000000000000000" pitchFamily="2" charset="0"/>
                <a:ea typeface="Calibri" panose="020F0502020204030204" pitchFamily="34" charset="0"/>
                <a:cs typeface="NikoshBAN" panose="02000000000000000000" pitchFamily="2" charset="0"/>
              </a:rPr>
              <a:t> </a:t>
            </a:r>
            <a:r>
              <a:rPr lang="en-US" sz="2400" b="1" dirty="0" err="1">
                <a:solidFill>
                  <a:srgbClr val="000000"/>
                </a:solidFill>
                <a:latin typeface="NikoshBAN" panose="02000000000000000000" pitchFamily="2" charset="0"/>
                <a:ea typeface="Calibri" panose="020F0502020204030204" pitchFamily="34" charset="0"/>
                <a:cs typeface="NikoshBAN" panose="02000000000000000000" pitchFamily="2" charset="0"/>
              </a:rPr>
              <a:t>মনোযোগ</a:t>
            </a:r>
            <a:r>
              <a:rPr lang="en-US" sz="2400" b="1" dirty="0">
                <a:solidFill>
                  <a:srgbClr val="000000"/>
                </a:solidFill>
                <a:latin typeface="NikoshBAN" panose="02000000000000000000" pitchFamily="2" charset="0"/>
                <a:ea typeface="Calibri" panose="020F0502020204030204" pitchFamily="34" charset="0"/>
                <a:cs typeface="NikoshBAN" panose="02000000000000000000" pitchFamily="2" charset="0"/>
              </a:rPr>
              <a:t> </a:t>
            </a:r>
            <a:r>
              <a:rPr lang="en-US" sz="2400" b="1" dirty="0" err="1">
                <a:solidFill>
                  <a:srgbClr val="000000"/>
                </a:solidFill>
                <a:latin typeface="NikoshBAN" panose="02000000000000000000" pitchFamily="2" charset="0"/>
                <a:ea typeface="Calibri" panose="020F0502020204030204" pitchFamily="34" charset="0"/>
                <a:cs typeface="NikoshBAN" panose="02000000000000000000" pitchFamily="2" charset="0"/>
              </a:rPr>
              <a:t>সহকারে</a:t>
            </a:r>
            <a:r>
              <a:rPr lang="en-US" sz="2400" b="1" dirty="0">
                <a:solidFill>
                  <a:srgbClr val="000000"/>
                </a:solidFill>
                <a:latin typeface="NikoshBAN" panose="02000000000000000000" pitchFamily="2" charset="0"/>
                <a:ea typeface="Calibri" panose="020F0502020204030204" pitchFamily="34" charset="0"/>
                <a:cs typeface="NikoshBAN" panose="02000000000000000000" pitchFamily="2" charset="0"/>
              </a:rPr>
              <a:t> </a:t>
            </a:r>
            <a:r>
              <a:rPr lang="en-US" sz="2400" b="1" dirty="0" err="1">
                <a:solidFill>
                  <a:srgbClr val="000000"/>
                </a:solidFill>
                <a:latin typeface="NikoshBAN" panose="02000000000000000000" pitchFamily="2" charset="0"/>
                <a:ea typeface="Calibri" panose="020F0502020204030204" pitchFamily="34" charset="0"/>
                <a:cs typeface="NikoshBAN" panose="02000000000000000000" pitchFamily="2" charset="0"/>
              </a:rPr>
              <a:t>আমার</a:t>
            </a:r>
            <a:r>
              <a:rPr lang="en-US" sz="2400" b="1" dirty="0">
                <a:solidFill>
                  <a:srgbClr val="000000"/>
                </a:solidFill>
                <a:latin typeface="NikoshBAN" panose="02000000000000000000" pitchFamily="2" charset="0"/>
                <a:ea typeface="Calibri" panose="020F0502020204030204" pitchFamily="34" charset="0"/>
                <a:cs typeface="NikoshBAN" panose="02000000000000000000" pitchFamily="2" charset="0"/>
              </a:rPr>
              <a:t> </a:t>
            </a:r>
            <a:r>
              <a:rPr lang="en-US" sz="2400" b="1" dirty="0" err="1">
                <a:solidFill>
                  <a:srgbClr val="000000"/>
                </a:solidFill>
                <a:latin typeface="NikoshBAN" panose="02000000000000000000" pitchFamily="2" charset="0"/>
                <a:ea typeface="Calibri" panose="020F0502020204030204" pitchFamily="34" charset="0"/>
                <a:cs typeface="NikoshBAN" panose="02000000000000000000" pitchFamily="2" charset="0"/>
              </a:rPr>
              <a:t>কথাগুলি</a:t>
            </a:r>
            <a:r>
              <a:rPr lang="en-US" sz="2400" b="1" dirty="0">
                <a:solidFill>
                  <a:srgbClr val="000000"/>
                </a:solidFill>
                <a:latin typeface="NikoshBAN" panose="02000000000000000000" pitchFamily="2" charset="0"/>
                <a:ea typeface="Calibri" panose="020F0502020204030204" pitchFamily="34" charset="0"/>
                <a:cs typeface="NikoshBAN" panose="02000000000000000000" pitchFamily="2" charset="0"/>
              </a:rPr>
              <a:t> </a:t>
            </a:r>
            <a:r>
              <a:rPr lang="en-US" sz="2400" b="1" dirty="0" err="1">
                <a:solidFill>
                  <a:srgbClr val="000000"/>
                </a:solidFill>
                <a:latin typeface="NikoshBAN" panose="02000000000000000000" pitchFamily="2" charset="0"/>
                <a:ea typeface="Calibri" panose="020F0502020204030204" pitchFamily="34" charset="0"/>
                <a:cs typeface="NikoshBAN" panose="02000000000000000000" pitchFamily="2" charset="0"/>
              </a:rPr>
              <a:t>শুনবে</a:t>
            </a:r>
            <a:r>
              <a:rPr lang="en-US" sz="2400" b="1" dirty="0">
                <a:solidFill>
                  <a:srgbClr val="000000"/>
                </a:solidFill>
                <a:latin typeface="NikoshBAN" panose="02000000000000000000" pitchFamily="2" charset="0"/>
                <a:ea typeface="Calibri" panose="020F0502020204030204" pitchFamily="34" charset="0"/>
                <a:cs typeface="NikoshBAN" panose="02000000000000000000" pitchFamily="2" charset="0"/>
              </a:rPr>
              <a:t>।</a:t>
            </a:r>
          </a:p>
          <a:p>
            <a:pPr algn="just">
              <a:spcBef>
                <a:spcPts val="0"/>
              </a:spcBef>
              <a:spcAft>
                <a:spcPts val="800"/>
              </a:spcAft>
            </a:pPr>
            <a:r>
              <a:rPr lang="as-IN" sz="2400" dirty="0">
                <a:latin typeface="NikoshBAN" panose="02000000000000000000" pitchFamily="2" charset="0"/>
                <a:cs typeface="NikoshBAN" panose="02000000000000000000" pitchFamily="2" charset="0"/>
              </a:rPr>
              <a:t>কারুশিল্পের পরিচয়: লোকশিল্পের মতো বাংলাদেশের কারুশিল্পও আমাদের দেশের মানুষের সাথে গভীরভাবে মিশে আছে। আমাদের প্রকৃতিতে সহজে পাওয়া যায় এমন কারুশিল্পের উপাদান হচ্ছে বাঁশ, বেত ও কাঠ। তাই বাঁশ, বেত ও কাঠের তৈরি কারুশিল্প আমাদের দেশে বিকাশ লাভ করেছে এবং এর শিল্পগুণ সারা পৃথিবীতে প্রশংসিত হচ্ছে। তাছাড়া মাটির তৈরি বিভিন্ন বাসনপত্র এবং তামা, কাঁসা ও পিতলের তৈরি বিভিন্ন জিনিসপত্র আমাদের কারুশিল্পের উজ্জ্বল নিদর্শন। কারু হচ্ছে বস্তুসম্পর্কিত কলা। কারুকলার সঙ্গে সৌন্দর্য উপভোগ এবং তার বস্তুগত ব্যবহার উভয়ই সম্পর্কিত। অর্থোপার্জন কিংবা প্রাত্যহিক প্রয়োজন মেটানোর জন্য কারুকলার ব্যবহার করতে গিয়ে আমরা তার সৌন্দর্যও উপভোগ করে থাকি।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917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FA471F-B3AE-43C0-9A2C-D3E9D5E7A635}"/>
              </a:ext>
            </a:extLst>
          </p:cNvPr>
          <p:cNvSpPr>
            <a:spLocks noGrp="1"/>
          </p:cNvSpPr>
          <p:nvPr>
            <p:ph type="dt" sz="half" idx="10"/>
          </p:nvPr>
        </p:nvSpPr>
        <p:spPr/>
        <p:txBody>
          <a:bodyPr/>
          <a:lstStyle/>
          <a:p>
            <a:r>
              <a:rPr lang="en-US" noProof="0"/>
              <a:t>MM.DD.20XX</a:t>
            </a:r>
            <a:endParaRPr lang="en-US" noProof="0" dirty="0"/>
          </a:p>
        </p:txBody>
      </p:sp>
      <p:sp>
        <p:nvSpPr>
          <p:cNvPr id="3" name="Footer Placeholder 2">
            <a:extLst>
              <a:ext uri="{FF2B5EF4-FFF2-40B4-BE49-F238E27FC236}">
                <a16:creationId xmlns:a16="http://schemas.microsoft.com/office/drawing/2014/main" id="{0C0D665D-E552-4A58-86A3-082F2A64A8A1}"/>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F3784EC0-F20D-466C-B955-C699F3A01169}"/>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5" name="Title 4">
            <a:extLst>
              <a:ext uri="{FF2B5EF4-FFF2-40B4-BE49-F238E27FC236}">
                <a16:creationId xmlns:a16="http://schemas.microsoft.com/office/drawing/2014/main" id="{E9E7093C-45AD-4EB8-9D7E-87E4E17224B9}"/>
              </a:ext>
            </a:extLst>
          </p:cNvPr>
          <p:cNvSpPr>
            <a:spLocks noGrp="1"/>
          </p:cNvSpPr>
          <p:nvPr>
            <p:ph type="title"/>
          </p:nvPr>
        </p:nvSpPr>
        <p:spPr/>
        <p:txBody>
          <a:bodyPr/>
          <a:lstStyle/>
          <a:p>
            <a:r>
              <a:rPr lang="en-US" dirty="0" err="1"/>
              <a:t>নিরব</a:t>
            </a:r>
            <a:r>
              <a:rPr lang="en-US" dirty="0"/>
              <a:t> </a:t>
            </a:r>
            <a:r>
              <a:rPr lang="en-US" dirty="0" err="1"/>
              <a:t>পাঠ</a:t>
            </a:r>
            <a:endParaRPr lang="en-US" dirty="0"/>
          </a:p>
        </p:txBody>
      </p:sp>
      <p:pic>
        <p:nvPicPr>
          <p:cNvPr id="12" name="Picture 11">
            <a:extLst>
              <a:ext uri="{FF2B5EF4-FFF2-40B4-BE49-F238E27FC236}">
                <a16:creationId xmlns:a16="http://schemas.microsoft.com/office/drawing/2014/main" id="{08246B02-4470-499C-897E-92611A128CE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49100" y="2716036"/>
            <a:ext cx="3429000" cy="268420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F8007DF2-510F-4152-BD9F-2BC65CB7794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7400" y="803449"/>
            <a:ext cx="4114800" cy="239135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E20AC0E1-D6DC-43EE-AF63-B9561D5DE65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239000" y="3663200"/>
            <a:ext cx="2743200" cy="2684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98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DCE9DA-F7FD-45FA-83B7-D9813A442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Brush presentation</Template>
  <TotalTime>27</TotalTime>
  <Words>673</Words>
  <Application>Microsoft Office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Elephant</vt:lpstr>
      <vt:lpstr>Franklin Gothic Book</vt:lpstr>
      <vt:lpstr>NikoshBAN</vt:lpstr>
      <vt:lpstr>SutonnyMJ</vt:lpstr>
      <vt:lpstr>Brush</vt:lpstr>
      <vt:lpstr>স্বাগতম</vt:lpstr>
      <vt:lpstr>PowerPoint Presentation</vt:lpstr>
      <vt:lpstr> আজকের পাঠ শেষে শিক্ষার্থীরা…  </vt:lpstr>
      <vt:lpstr>পূর্বজ্ঞান যাচাই </vt:lpstr>
      <vt:lpstr>PowerPoint Presentation</vt:lpstr>
      <vt:lpstr>PowerPoint Presentation</vt:lpstr>
      <vt:lpstr>PowerPoint Presentation</vt:lpstr>
      <vt:lpstr>সংক্ষিপ্ত আলোচনা-</vt:lpstr>
      <vt:lpstr>নিরব পাঠ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vt:lpstr>
      <vt:lpstr>PowerPoint Presentation</vt:lpstr>
      <vt:lpstr>বাড়ির কাজ</vt:lpstr>
      <vt:lpstr>উপসংহার</vt:lpstr>
      <vt:lpstr>ধন্যবাদ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karidul islam</dc:creator>
  <cp:lastModifiedBy>karidul islam</cp:lastModifiedBy>
  <cp:revision>16</cp:revision>
  <dcterms:created xsi:type="dcterms:W3CDTF">2020-09-29T15:57:17Z</dcterms:created>
  <dcterms:modified xsi:type="dcterms:W3CDTF">2020-09-30T12:54:22Z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