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5" r:id="rId2"/>
    <p:sldId id="286" r:id="rId3"/>
    <p:sldId id="287" r:id="rId4"/>
    <p:sldId id="288" r:id="rId5"/>
    <p:sldId id="313" r:id="rId6"/>
    <p:sldId id="290" r:id="rId7"/>
    <p:sldId id="291" r:id="rId8"/>
    <p:sldId id="312" r:id="rId9"/>
    <p:sldId id="293" r:id="rId10"/>
    <p:sldId id="311" r:id="rId11"/>
    <p:sldId id="295" r:id="rId12"/>
    <p:sldId id="296" r:id="rId13"/>
    <p:sldId id="297" r:id="rId14"/>
    <p:sldId id="298" r:id="rId15"/>
    <p:sldId id="299" r:id="rId16"/>
    <p:sldId id="309" r:id="rId17"/>
    <p:sldId id="302" r:id="rId18"/>
    <p:sldId id="31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434" autoAdjust="0"/>
  </p:normalViewPr>
  <p:slideViewPr>
    <p:cSldViewPr snapToGrid="0">
      <p:cViewPr>
        <p:scale>
          <a:sx n="69" d="100"/>
          <a:sy n="69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30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71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469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83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646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04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15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13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191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7" y="987427"/>
            <a:ext cx="6172201" cy="4873625"/>
          </a:xfr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452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7" y="987427"/>
            <a:ext cx="6172201" cy="4873625"/>
          </a:xfr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0C9F5-8DB7-4301-BD58-6E46BF107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FABD5-1F1A-40A1-800B-0D79601A7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496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B50C9F5-8DB7-4301-BD58-6E46BF107C7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10/6/2020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D2FABD5-1F1A-40A1-800B-0D79601A732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14"/>
            </a:avLst>
          </a:prstGeom>
          <a:solidFill>
            <a:srgbClr val="1E21AE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3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12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g"/><Relationship Id="rId4" Type="http://schemas.openxmlformats.org/officeDocument/2006/relationships/image" Target="../media/image3.jpeg"/><Relationship Id="rId9" Type="http://schemas.openxmlformats.org/officeDocument/2006/relationships/image" Target="../media/image8.jpe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g"/><Relationship Id="rId3" Type="http://schemas.openxmlformats.org/officeDocument/2006/relationships/image" Target="../media/image36.jpg"/><Relationship Id="rId7" Type="http://schemas.openxmlformats.org/officeDocument/2006/relationships/image" Target="../media/image40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2.jpg"/><Relationship Id="rId3" Type="http://schemas.openxmlformats.org/officeDocument/2006/relationships/image" Target="../media/image11.jpeg"/><Relationship Id="rId7" Type="http://schemas.openxmlformats.org/officeDocument/2006/relationships/image" Target="../media/image3.jpeg"/><Relationship Id="rId12" Type="http://schemas.openxmlformats.org/officeDocument/2006/relationships/image" Target="../media/image17.jpg"/><Relationship Id="rId17" Type="http://schemas.openxmlformats.org/officeDocument/2006/relationships/image" Target="../media/image13.jpg"/><Relationship Id="rId2" Type="http://schemas.openxmlformats.org/officeDocument/2006/relationships/image" Target="../media/image10.jpeg"/><Relationship Id="rId16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5.jpg"/><Relationship Id="rId5" Type="http://schemas.openxmlformats.org/officeDocument/2006/relationships/image" Target="../media/image7.jpeg"/><Relationship Id="rId15" Type="http://schemas.openxmlformats.org/officeDocument/2006/relationships/image" Target="../media/image9.jpg"/><Relationship Id="rId10" Type="http://schemas.openxmlformats.org/officeDocument/2006/relationships/image" Target="../media/image16.jpeg"/><Relationship Id="rId4" Type="http://schemas.openxmlformats.org/officeDocument/2006/relationships/image" Target="../media/image2.jpeg"/><Relationship Id="rId9" Type="http://schemas.openxmlformats.org/officeDocument/2006/relationships/image" Target="../media/image8.jpe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26.jpeg"/><Relationship Id="rId7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27.jpeg"/><Relationship Id="rId10" Type="http://schemas.openxmlformats.org/officeDocument/2006/relationships/image" Target="../media/image13.jpg"/><Relationship Id="rId4" Type="http://schemas.openxmlformats.org/officeDocument/2006/relationships/image" Target="../media/image5.jp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lower239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8726" y="586854"/>
            <a:ext cx="2852381" cy="62002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grpSp>
        <p:nvGrpSpPr>
          <p:cNvPr id="5" name="Group 4"/>
          <p:cNvGrpSpPr/>
          <p:nvPr/>
        </p:nvGrpSpPr>
        <p:grpSpPr>
          <a:xfrm>
            <a:off x="464021" y="1241949"/>
            <a:ext cx="8161364" cy="5186150"/>
            <a:chOff x="313896" y="750626"/>
            <a:chExt cx="6741997" cy="4926843"/>
          </a:xfrm>
        </p:grpSpPr>
        <p:pic>
          <p:nvPicPr>
            <p:cNvPr id="6" name="Picture 5" descr="family-watching-tv-300a-100810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899" y="764276"/>
              <a:ext cx="1760561" cy="1665026"/>
            </a:xfrm>
            <a:prstGeom prst="rect">
              <a:avLst/>
            </a:prstGeom>
          </p:spPr>
        </p:pic>
        <p:pic>
          <p:nvPicPr>
            <p:cNvPr id="7" name="Picture 6" descr="TALKING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066832" y="764274"/>
              <a:ext cx="1822779" cy="1651379"/>
            </a:xfrm>
            <a:prstGeom prst="rect">
              <a:avLst/>
            </a:prstGeom>
          </p:spPr>
        </p:pic>
        <p:pic>
          <p:nvPicPr>
            <p:cNvPr id="8" name="Picture 7" descr="tech_bangdesh3_apr22,0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21373" y="750626"/>
              <a:ext cx="1569493" cy="166502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483" y="752850"/>
              <a:ext cx="1656763" cy="16628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896" y="2377700"/>
              <a:ext cx="1760564" cy="1634741"/>
            </a:xfrm>
            <a:prstGeom prst="rect">
              <a:avLst/>
            </a:prstGeom>
          </p:spPr>
        </p:pic>
        <p:pic>
          <p:nvPicPr>
            <p:cNvPr id="11" name="Picture 10" descr="LAB1.jpg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061013" y="2361062"/>
              <a:ext cx="1746712" cy="165138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7725" y="2347415"/>
              <a:ext cx="1637731" cy="167867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1970" y="2363557"/>
              <a:ext cx="1650275" cy="1676179"/>
            </a:xfrm>
            <a:prstGeom prst="rect">
              <a:avLst/>
            </a:prstGeom>
          </p:spPr>
        </p:pic>
        <p:pic>
          <p:nvPicPr>
            <p:cNvPr id="14" name="Picture 13" descr="harvester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7876" y="3971497"/>
              <a:ext cx="1756584" cy="1701809"/>
            </a:xfrm>
            <a:prstGeom prst="rect">
              <a:avLst/>
            </a:prstGeom>
          </p:spPr>
        </p:pic>
        <p:pic>
          <p:nvPicPr>
            <p:cNvPr id="15" name="Picture 14" descr="crane_sea_port.jpg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2047876" y="3957851"/>
              <a:ext cx="1759849" cy="1719618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2900" y="3971498"/>
              <a:ext cx="1672558" cy="1705971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31811" y="3974074"/>
              <a:ext cx="1624082" cy="1703395"/>
            </a:xfrm>
            <a:prstGeom prst="rect">
              <a:avLst/>
            </a:prstGeom>
          </p:spPr>
        </p:pic>
      </p:grpSp>
      <p:sp>
        <p:nvSpPr>
          <p:cNvPr id="18" name="Rectangle 17"/>
          <p:cNvSpPr/>
          <p:nvPr/>
        </p:nvSpPr>
        <p:spPr>
          <a:xfrm>
            <a:off x="1659986" y="107110"/>
            <a:ext cx="9045526" cy="110799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35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02569" y="3790355"/>
            <a:ext cx="9201296" cy="604082"/>
          </a:xfrm>
          <a:prstGeom prst="rect">
            <a:avLst/>
          </a:prstGeom>
          <a:ln w="12700" cmpd="thickThin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06697" y="3786098"/>
            <a:ext cx="9406260" cy="615553"/>
          </a:xfrm>
          <a:prstGeom prst="rect">
            <a:avLst/>
          </a:prstGeom>
        </p:spPr>
        <p:txBody>
          <a:bodyPr wrap="square" lIns="91440" tIns="91440" rIns="182880" bIns="91440">
            <a:spAutoFit/>
          </a:bodyPr>
          <a:lstStyle/>
          <a:p>
            <a:pPr>
              <a:defRPr/>
            </a:pP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মাদ্রাসায়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67151" y="1752965"/>
            <a:ext cx="2050473" cy="4434839"/>
            <a:chOff x="-45213" y="1278584"/>
            <a:chExt cx="2185445" cy="4434839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739119" y="1278584"/>
              <a:ext cx="774397" cy="443483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-45213" y="2509890"/>
              <a:ext cx="2185445" cy="2829988"/>
              <a:chOff x="117978" y="2318160"/>
              <a:chExt cx="2327044" cy="3043639"/>
            </a:xfrm>
          </p:grpSpPr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Notched Right Arrow 7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17978" y="2779906"/>
                <a:ext cx="2327044" cy="12888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দলীয়</a:t>
                </a:r>
                <a:endParaRPr lang="en-US" sz="420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bn-BD" sz="60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1652" y="502785"/>
            <a:ext cx="3651429" cy="188487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08131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119746" y="241379"/>
            <a:ext cx="8478981" cy="706582"/>
          </a:xfrm>
          <a:prstGeom prst="round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5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1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দৈনন্দিন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আইসিটির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ব্যবহারের</a:t>
            </a:r>
            <a:r>
              <a:rPr lang="en-US" sz="4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সুফল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71055" y="1482435"/>
            <a:ext cx="11125200" cy="4281056"/>
            <a:chOff x="1156137" y="1634835"/>
            <a:chExt cx="9519660" cy="361603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3664" y="1634835"/>
              <a:ext cx="4792133" cy="36160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137" y="1639287"/>
              <a:ext cx="4782702" cy="35941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7" name="TextBox 6"/>
          <p:cNvSpPr txBox="1"/>
          <p:nvPr/>
        </p:nvSpPr>
        <p:spPr>
          <a:xfrm>
            <a:off x="4379730" y="5991486"/>
            <a:ext cx="4234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স্বয়ংক্রিয়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অফিস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97927" y="318654"/>
            <a:ext cx="3574473" cy="665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স্বাস্থ্য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ক্ষেত্রে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72" y="1191491"/>
            <a:ext cx="11042073" cy="4100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637310" y="5430982"/>
            <a:ext cx="10903527" cy="1149928"/>
          </a:xfrm>
          <a:prstGeom prst="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দেশের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স্বাস্থ্যসেবা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সকলের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দোর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গোড়ায়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পৌঁছানোর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অনলাইনভিত্তিক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সেবা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ই-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স্বাস্থ্যসেবা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সরকারি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স্বাস্থ্যকেন্দ্রে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কর্মরত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চিকিৎসকরা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মোবাইল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ফোনের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স্বাস্থ্য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পরামর্শ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তাছাড়া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দেশের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জায়গায়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ওয়েবক্যামের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ভিডিও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শেয়ারিংয়ের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জটিল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অপারেশন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সেবা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প্রদান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হচ্ছে</a:t>
            </a:r>
            <a:r>
              <a:rPr lang="en-US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5612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7" grpId="0"/>
      <p:bldP spid="7" grpId="1"/>
      <p:bldP spid="8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6922124" y="1582263"/>
            <a:ext cx="5269876" cy="4654764"/>
            <a:chOff x="6922124" y="1486729"/>
            <a:chExt cx="5269876" cy="4654764"/>
          </a:xfrm>
        </p:grpSpPr>
        <p:pic>
          <p:nvPicPr>
            <p:cNvPr id="25" name="Picture 2" descr="C:\Users\LAB_3_User\Desktop\Rezaul\ICT Image\2_159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922124" y="1568355"/>
              <a:ext cx="4582939" cy="457313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Rectangle 25"/>
            <p:cNvSpPr/>
            <p:nvPr/>
          </p:nvSpPr>
          <p:spPr>
            <a:xfrm>
              <a:off x="7376273" y="1486729"/>
              <a:ext cx="4815727" cy="7486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বাংলাদেশ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মাদ্রাসা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বোর্ড</a:t>
              </a:r>
              <a:r>
                <a:rPr lang="en-US" sz="3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3200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NikoshBAN" pitchFamily="2" charset="0"/>
                  <a:cs typeface="NikoshBAN" pitchFamily="2" charset="0"/>
                </a:rPr>
                <a:t>ঢাকা</a:t>
              </a:r>
              <a:endParaRPr lang="en-US" sz="32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96" y="3971705"/>
            <a:ext cx="3965243" cy="2501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8" name="Rectangle 27"/>
          <p:cNvSpPr/>
          <p:nvPr/>
        </p:nvSpPr>
        <p:spPr>
          <a:xfrm>
            <a:off x="4694830" y="3490175"/>
            <a:ext cx="1487029" cy="1463964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এখন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ঘরে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বসে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পরীক্ষার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ফলাফল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পাওয়া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5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5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5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53529" y="1526688"/>
            <a:ext cx="3719442" cy="2168998"/>
            <a:chOff x="552306" y="1651379"/>
            <a:chExt cx="3719442" cy="2168998"/>
          </a:xfrm>
        </p:grpSpPr>
        <p:grpSp>
          <p:nvGrpSpPr>
            <p:cNvPr id="30" name="Group 29"/>
            <p:cNvGrpSpPr/>
            <p:nvPr/>
          </p:nvGrpSpPr>
          <p:grpSpPr>
            <a:xfrm>
              <a:off x="552306" y="1651379"/>
              <a:ext cx="3719442" cy="2168998"/>
              <a:chOff x="565954" y="1678674"/>
              <a:chExt cx="3719442" cy="2168998"/>
            </a:xfrm>
          </p:grpSpPr>
          <p:pic>
            <p:nvPicPr>
              <p:cNvPr id="32" name="Picture 3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5954" y="1678674"/>
                <a:ext cx="3719442" cy="2168998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33" name="Rectangle 32"/>
              <p:cNvSpPr/>
              <p:nvPr/>
            </p:nvSpPr>
            <p:spPr>
              <a:xfrm>
                <a:off x="696036" y="2442949"/>
                <a:ext cx="1228299" cy="30025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DAK MAD</a:t>
                </a:r>
                <a:endParaRPr lang="en-US" sz="1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1156448" y="2716306"/>
              <a:ext cx="389964" cy="3227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20</a:t>
              </a:r>
              <a:endParaRPr lang="en-US" sz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628">
            <a:off x="3041791" y="2292705"/>
            <a:ext cx="1092489" cy="910828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6628">
            <a:off x="9074201" y="4195285"/>
            <a:ext cx="1092489" cy="910828"/>
          </a:xfrm>
          <a:prstGeom prst="rect">
            <a:avLst/>
          </a:prstGeom>
        </p:spPr>
      </p:pic>
      <p:sp>
        <p:nvSpPr>
          <p:cNvPr id="41" name="Rounded Rectangle 40"/>
          <p:cNvSpPr/>
          <p:nvPr/>
        </p:nvSpPr>
        <p:spPr>
          <a:xfrm>
            <a:off x="4530438" y="332508"/>
            <a:ext cx="2978726" cy="706582"/>
          </a:xfrm>
          <a:prstGeom prst="round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শিক্ষাক্ষেত্রে</a:t>
            </a:r>
            <a:endParaRPr lang="en-US" sz="5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76792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8.33333E-7 -4.44444E-6 L 0.50951 0.0928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69" y="463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7.40741E-7 L -0.57409 0.1340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711" y="669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4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934692" y="263235"/>
            <a:ext cx="4142508" cy="706582"/>
          </a:xfrm>
          <a:prstGeom prst="round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যোগাযোগ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ক্ষেত্রে</a:t>
            </a:r>
            <a:endParaRPr lang="en-US" sz="5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clrChange>
              <a:clrFrom>
                <a:srgbClr val="8DCBF4"/>
              </a:clrFrom>
              <a:clrTo>
                <a:srgbClr val="8DCB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256" y="712432"/>
            <a:ext cx="4080000" cy="27026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5054" y="3015069"/>
            <a:ext cx="3473355" cy="1402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932" y="4610637"/>
            <a:ext cx="3542764" cy="17644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1885" y="5381587"/>
            <a:ext cx="7089914" cy="1046509"/>
          </a:xfrm>
          <a:prstGeom prst="rect">
            <a:avLst/>
          </a:prstGeom>
          <a:ln w="2857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sz="3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/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বর্তমানে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এখন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মোবাইল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ফোন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অনলাইনের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বিমান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রেল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বাসের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টিকেট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কাটা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সেবার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ফলে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কাউন্টারে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গিয়ে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নির্দিষ্ট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গন্তব্যের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টিকেট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ঘরে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বসে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কাটা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147" y="2259916"/>
            <a:ext cx="1871163" cy="11224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6" r="10837" b="14628"/>
          <a:stretch/>
        </p:blipFill>
        <p:spPr>
          <a:xfrm>
            <a:off x="1259346" y="2282382"/>
            <a:ext cx="1871163" cy="10588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325" y="2310002"/>
            <a:ext cx="1815921" cy="10689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073" y="1552040"/>
            <a:ext cx="4248149" cy="31275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26089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59259E-6 L 0.62084 -0.09815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042" y="-490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6 L 0.63711 0.1213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49" y="6065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0.65157 0.3752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578" y="1875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3283527" y="360217"/>
            <a:ext cx="5084617" cy="706582"/>
          </a:xfrm>
          <a:prstGeom prst="round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সংবাদ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প্রচার</a:t>
            </a:r>
            <a:r>
              <a:rPr lang="en-US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5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ক্ষেত্রে</a:t>
            </a:r>
            <a:endParaRPr lang="en-US" sz="5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6" descr="C:\Users\Doel-1612i3\Desktop\ytyytyttyty\ICT Image\image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793" y="1392866"/>
            <a:ext cx="3960019" cy="198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457965" y="6186286"/>
            <a:ext cx="1235298" cy="4164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ঘূর্নিঝড়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3" name="Picture 4" descr="C:\Users\Doel-1612i3\Desktop\ytyytyttyty\ICT Image\news_im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260" y="3671455"/>
            <a:ext cx="4596249" cy="2355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7509165" y="6049217"/>
            <a:ext cx="4114799" cy="5633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গভীর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সমুদ্রে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মাছ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ধরছে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জেলেরা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98908" y="3699165"/>
            <a:ext cx="4944180" cy="2452254"/>
            <a:chOff x="298908" y="3782291"/>
            <a:chExt cx="4944180" cy="2452254"/>
          </a:xfrm>
        </p:grpSpPr>
        <p:pic>
          <p:nvPicPr>
            <p:cNvPr id="16" name="Picture 15" descr="Collage-1 e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908" y="3799617"/>
              <a:ext cx="2388874" cy="243492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5" descr="C:\Users\Doel-1612i3\Desktop\ytyytyttyty\ICT Image\খারাপ-আবহাওয়া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73929" y="3782291"/>
              <a:ext cx="2569159" cy="24384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Freeform 17"/>
          <p:cNvSpPr/>
          <p:nvPr/>
        </p:nvSpPr>
        <p:spPr>
          <a:xfrm>
            <a:off x="360609" y="1662545"/>
            <a:ext cx="10432082" cy="3823855"/>
          </a:xfrm>
          <a:custGeom>
            <a:avLst/>
            <a:gdLst>
              <a:gd name="connsiteX0" fmla="*/ 0 w 7230534"/>
              <a:gd name="connsiteY0" fmla="*/ 2015070 h 2015070"/>
              <a:gd name="connsiteX1" fmla="*/ 1270000 w 7230534"/>
              <a:gd name="connsiteY1" fmla="*/ 389470 h 2015070"/>
              <a:gd name="connsiteX2" fmla="*/ 3420534 w 7230534"/>
              <a:gd name="connsiteY2" fmla="*/ 1744136 h 2015070"/>
              <a:gd name="connsiteX3" fmla="*/ 4995334 w 7230534"/>
              <a:gd name="connsiteY3" fmla="*/ 3 h 2015070"/>
              <a:gd name="connsiteX4" fmla="*/ 7230534 w 7230534"/>
              <a:gd name="connsiteY4" fmla="*/ 1727203 h 2015070"/>
              <a:gd name="connsiteX5" fmla="*/ 7230534 w 7230534"/>
              <a:gd name="connsiteY5" fmla="*/ 1727203 h 2015070"/>
              <a:gd name="connsiteX0" fmla="*/ 0 w 7230534"/>
              <a:gd name="connsiteY0" fmla="*/ 2243570 h 2243570"/>
              <a:gd name="connsiteX1" fmla="*/ 1270000 w 7230534"/>
              <a:gd name="connsiteY1" fmla="*/ 617970 h 2243570"/>
              <a:gd name="connsiteX2" fmla="*/ 3213034 w 7230534"/>
              <a:gd name="connsiteY2" fmla="*/ 60735 h 2243570"/>
              <a:gd name="connsiteX3" fmla="*/ 4995334 w 7230534"/>
              <a:gd name="connsiteY3" fmla="*/ 228503 h 2243570"/>
              <a:gd name="connsiteX4" fmla="*/ 7230534 w 7230534"/>
              <a:gd name="connsiteY4" fmla="*/ 1955703 h 2243570"/>
              <a:gd name="connsiteX5" fmla="*/ 7230534 w 7230534"/>
              <a:gd name="connsiteY5" fmla="*/ 1955703 h 2243570"/>
              <a:gd name="connsiteX0" fmla="*/ 171727 w 6036219"/>
              <a:gd name="connsiteY0" fmla="*/ 2375013 h 2375013"/>
              <a:gd name="connsiteX1" fmla="*/ 75685 w 6036219"/>
              <a:gd name="connsiteY1" fmla="*/ 617970 h 2375013"/>
              <a:gd name="connsiteX2" fmla="*/ 2018719 w 6036219"/>
              <a:gd name="connsiteY2" fmla="*/ 60735 h 2375013"/>
              <a:gd name="connsiteX3" fmla="*/ 3801019 w 6036219"/>
              <a:gd name="connsiteY3" fmla="*/ 228503 h 2375013"/>
              <a:gd name="connsiteX4" fmla="*/ 6036219 w 6036219"/>
              <a:gd name="connsiteY4" fmla="*/ 1955703 h 2375013"/>
              <a:gd name="connsiteX5" fmla="*/ 6036219 w 6036219"/>
              <a:gd name="connsiteY5" fmla="*/ 1955703 h 2375013"/>
              <a:gd name="connsiteX0" fmla="*/ 261877 w 6126369"/>
              <a:gd name="connsiteY0" fmla="*/ 2375013 h 2375013"/>
              <a:gd name="connsiteX1" fmla="*/ 116339 w 6126369"/>
              <a:gd name="connsiteY1" fmla="*/ 1621760 h 2375013"/>
              <a:gd name="connsiteX2" fmla="*/ 165835 w 6126369"/>
              <a:gd name="connsiteY2" fmla="*/ 617970 h 2375013"/>
              <a:gd name="connsiteX3" fmla="*/ 2108869 w 6126369"/>
              <a:gd name="connsiteY3" fmla="*/ 60735 h 2375013"/>
              <a:gd name="connsiteX4" fmla="*/ 3891169 w 6126369"/>
              <a:gd name="connsiteY4" fmla="*/ 228503 h 2375013"/>
              <a:gd name="connsiteX5" fmla="*/ 6126369 w 6126369"/>
              <a:gd name="connsiteY5" fmla="*/ 1955703 h 2375013"/>
              <a:gd name="connsiteX6" fmla="*/ 6126369 w 6126369"/>
              <a:gd name="connsiteY6" fmla="*/ 1955703 h 2375013"/>
              <a:gd name="connsiteX0" fmla="*/ 146261 w 6010753"/>
              <a:gd name="connsiteY0" fmla="*/ 2356431 h 2356431"/>
              <a:gd name="connsiteX1" fmla="*/ 723 w 6010753"/>
              <a:gd name="connsiteY1" fmla="*/ 1603178 h 2356431"/>
              <a:gd name="connsiteX2" fmla="*/ 568969 w 6010753"/>
              <a:gd name="connsiteY2" fmla="*/ 324553 h 2356431"/>
              <a:gd name="connsiteX3" fmla="*/ 1993253 w 6010753"/>
              <a:gd name="connsiteY3" fmla="*/ 42153 h 2356431"/>
              <a:gd name="connsiteX4" fmla="*/ 3775553 w 6010753"/>
              <a:gd name="connsiteY4" fmla="*/ 209921 h 2356431"/>
              <a:gd name="connsiteX5" fmla="*/ 6010753 w 6010753"/>
              <a:gd name="connsiteY5" fmla="*/ 1937121 h 2356431"/>
              <a:gd name="connsiteX6" fmla="*/ 6010753 w 6010753"/>
              <a:gd name="connsiteY6" fmla="*/ 1937121 h 2356431"/>
              <a:gd name="connsiteX0" fmla="*/ 146416 w 6010908"/>
              <a:gd name="connsiteY0" fmla="*/ 2487258 h 2487258"/>
              <a:gd name="connsiteX1" fmla="*/ 878 w 6010908"/>
              <a:gd name="connsiteY1" fmla="*/ 1734005 h 2487258"/>
              <a:gd name="connsiteX2" fmla="*/ 569124 w 6010908"/>
              <a:gd name="connsiteY2" fmla="*/ 455380 h 2487258"/>
              <a:gd name="connsiteX3" fmla="*/ 2287365 w 6010908"/>
              <a:gd name="connsiteY3" fmla="*/ 5689 h 2487258"/>
              <a:gd name="connsiteX4" fmla="*/ 3775708 w 6010908"/>
              <a:gd name="connsiteY4" fmla="*/ 340748 h 2487258"/>
              <a:gd name="connsiteX5" fmla="*/ 6010908 w 6010908"/>
              <a:gd name="connsiteY5" fmla="*/ 2067948 h 2487258"/>
              <a:gd name="connsiteX6" fmla="*/ 6010908 w 6010908"/>
              <a:gd name="connsiteY6" fmla="*/ 2067948 h 2487258"/>
              <a:gd name="connsiteX0" fmla="*/ 146416 w 6010908"/>
              <a:gd name="connsiteY0" fmla="*/ 2482632 h 2482632"/>
              <a:gd name="connsiteX1" fmla="*/ 878 w 6010908"/>
              <a:gd name="connsiteY1" fmla="*/ 1729379 h 2482632"/>
              <a:gd name="connsiteX2" fmla="*/ 569124 w 6010908"/>
              <a:gd name="connsiteY2" fmla="*/ 450754 h 2482632"/>
              <a:gd name="connsiteX3" fmla="*/ 2287365 w 6010908"/>
              <a:gd name="connsiteY3" fmla="*/ 1063 h 2482632"/>
              <a:gd name="connsiteX4" fmla="*/ 3775708 w 6010908"/>
              <a:gd name="connsiteY4" fmla="*/ 336122 h 2482632"/>
              <a:gd name="connsiteX5" fmla="*/ 4237337 w 6010908"/>
              <a:gd name="connsiteY5" fmla="*/ 665884 h 2482632"/>
              <a:gd name="connsiteX6" fmla="*/ 6010908 w 6010908"/>
              <a:gd name="connsiteY6" fmla="*/ 2063322 h 2482632"/>
              <a:gd name="connsiteX7" fmla="*/ 6010908 w 6010908"/>
              <a:gd name="connsiteY7" fmla="*/ 2063322 h 2482632"/>
              <a:gd name="connsiteX0" fmla="*/ 146416 w 6010908"/>
              <a:gd name="connsiteY0" fmla="*/ 2489140 h 2489140"/>
              <a:gd name="connsiteX1" fmla="*/ 878 w 6010908"/>
              <a:gd name="connsiteY1" fmla="*/ 1735887 h 2489140"/>
              <a:gd name="connsiteX2" fmla="*/ 569124 w 6010908"/>
              <a:gd name="connsiteY2" fmla="*/ 457262 h 2489140"/>
              <a:gd name="connsiteX3" fmla="*/ 2287365 w 6010908"/>
              <a:gd name="connsiteY3" fmla="*/ 7571 h 2489140"/>
              <a:gd name="connsiteX4" fmla="*/ 3965917 w 6010908"/>
              <a:gd name="connsiteY4" fmla="*/ 211187 h 2489140"/>
              <a:gd name="connsiteX5" fmla="*/ 4237337 w 6010908"/>
              <a:gd name="connsiteY5" fmla="*/ 672392 h 2489140"/>
              <a:gd name="connsiteX6" fmla="*/ 6010908 w 6010908"/>
              <a:gd name="connsiteY6" fmla="*/ 2069830 h 2489140"/>
              <a:gd name="connsiteX7" fmla="*/ 6010908 w 6010908"/>
              <a:gd name="connsiteY7" fmla="*/ 2069830 h 2489140"/>
              <a:gd name="connsiteX0" fmla="*/ 146416 w 6010908"/>
              <a:gd name="connsiteY0" fmla="*/ 2488596 h 2488596"/>
              <a:gd name="connsiteX1" fmla="*/ 878 w 6010908"/>
              <a:gd name="connsiteY1" fmla="*/ 1735343 h 2488596"/>
              <a:gd name="connsiteX2" fmla="*/ 569124 w 6010908"/>
              <a:gd name="connsiteY2" fmla="*/ 456718 h 2488596"/>
              <a:gd name="connsiteX3" fmla="*/ 2287365 w 6010908"/>
              <a:gd name="connsiteY3" fmla="*/ 7027 h 2488596"/>
              <a:gd name="connsiteX4" fmla="*/ 3965917 w 6010908"/>
              <a:gd name="connsiteY4" fmla="*/ 210643 h 2488596"/>
              <a:gd name="connsiteX5" fmla="*/ 4686920 w 6010908"/>
              <a:gd name="connsiteY5" fmla="*/ 588202 h 2488596"/>
              <a:gd name="connsiteX6" fmla="*/ 6010908 w 6010908"/>
              <a:gd name="connsiteY6" fmla="*/ 2069286 h 2488596"/>
              <a:gd name="connsiteX7" fmla="*/ 6010908 w 6010908"/>
              <a:gd name="connsiteY7" fmla="*/ 2069286 h 2488596"/>
              <a:gd name="connsiteX0" fmla="*/ 146416 w 6010908"/>
              <a:gd name="connsiteY0" fmla="*/ 2488596 h 2488596"/>
              <a:gd name="connsiteX1" fmla="*/ 878 w 6010908"/>
              <a:gd name="connsiteY1" fmla="*/ 1735343 h 2488596"/>
              <a:gd name="connsiteX2" fmla="*/ 569124 w 6010908"/>
              <a:gd name="connsiteY2" fmla="*/ 456718 h 2488596"/>
              <a:gd name="connsiteX3" fmla="*/ 2287365 w 6010908"/>
              <a:gd name="connsiteY3" fmla="*/ 7027 h 2488596"/>
              <a:gd name="connsiteX4" fmla="*/ 3965917 w 6010908"/>
              <a:gd name="connsiteY4" fmla="*/ 210643 h 2488596"/>
              <a:gd name="connsiteX5" fmla="*/ 4686920 w 6010908"/>
              <a:gd name="connsiteY5" fmla="*/ 588202 h 2488596"/>
              <a:gd name="connsiteX6" fmla="*/ 6010908 w 6010908"/>
              <a:gd name="connsiteY6" fmla="*/ 2069286 h 2488596"/>
              <a:gd name="connsiteX7" fmla="*/ 5993615 w 6010908"/>
              <a:gd name="connsiteY7" fmla="*/ 2057337 h 2488596"/>
              <a:gd name="connsiteX0" fmla="*/ 146416 w 6409813"/>
              <a:gd name="connsiteY0" fmla="*/ 2488596 h 2488596"/>
              <a:gd name="connsiteX1" fmla="*/ 878 w 6409813"/>
              <a:gd name="connsiteY1" fmla="*/ 1735343 h 2488596"/>
              <a:gd name="connsiteX2" fmla="*/ 569124 w 6409813"/>
              <a:gd name="connsiteY2" fmla="*/ 456718 h 2488596"/>
              <a:gd name="connsiteX3" fmla="*/ 2287365 w 6409813"/>
              <a:gd name="connsiteY3" fmla="*/ 7027 h 2488596"/>
              <a:gd name="connsiteX4" fmla="*/ 3965917 w 6409813"/>
              <a:gd name="connsiteY4" fmla="*/ 210643 h 2488596"/>
              <a:gd name="connsiteX5" fmla="*/ 4686920 w 6409813"/>
              <a:gd name="connsiteY5" fmla="*/ 588202 h 2488596"/>
              <a:gd name="connsiteX6" fmla="*/ 6364213 w 6409813"/>
              <a:gd name="connsiteY6" fmla="*/ 1305165 h 2488596"/>
              <a:gd name="connsiteX7" fmla="*/ 6010908 w 6409813"/>
              <a:gd name="connsiteY7" fmla="*/ 2069286 h 2488596"/>
              <a:gd name="connsiteX8" fmla="*/ 5993615 w 6409813"/>
              <a:gd name="connsiteY8" fmla="*/ 2057337 h 2488596"/>
              <a:gd name="connsiteX0" fmla="*/ 146416 w 6409813"/>
              <a:gd name="connsiteY0" fmla="*/ 2488596 h 2488596"/>
              <a:gd name="connsiteX1" fmla="*/ 878 w 6409813"/>
              <a:gd name="connsiteY1" fmla="*/ 1735343 h 2488596"/>
              <a:gd name="connsiteX2" fmla="*/ 569124 w 6409813"/>
              <a:gd name="connsiteY2" fmla="*/ 456718 h 2488596"/>
              <a:gd name="connsiteX3" fmla="*/ 2287365 w 6409813"/>
              <a:gd name="connsiteY3" fmla="*/ 7027 h 2488596"/>
              <a:gd name="connsiteX4" fmla="*/ 3965917 w 6409813"/>
              <a:gd name="connsiteY4" fmla="*/ 210643 h 2488596"/>
              <a:gd name="connsiteX5" fmla="*/ 4686920 w 6409813"/>
              <a:gd name="connsiteY5" fmla="*/ 588202 h 2488596"/>
              <a:gd name="connsiteX6" fmla="*/ 6364213 w 6409813"/>
              <a:gd name="connsiteY6" fmla="*/ 1305165 h 2488596"/>
              <a:gd name="connsiteX7" fmla="*/ 6010908 w 6409813"/>
              <a:gd name="connsiteY7" fmla="*/ 2069286 h 2488596"/>
              <a:gd name="connsiteX8" fmla="*/ 6028199 w 6409813"/>
              <a:gd name="connsiteY8" fmla="*/ 2033438 h 2488596"/>
              <a:gd name="connsiteX0" fmla="*/ 146416 w 6409813"/>
              <a:gd name="connsiteY0" fmla="*/ 2488596 h 2488596"/>
              <a:gd name="connsiteX1" fmla="*/ 878 w 6409813"/>
              <a:gd name="connsiteY1" fmla="*/ 1735343 h 2488596"/>
              <a:gd name="connsiteX2" fmla="*/ 569124 w 6409813"/>
              <a:gd name="connsiteY2" fmla="*/ 456718 h 2488596"/>
              <a:gd name="connsiteX3" fmla="*/ 2287365 w 6409813"/>
              <a:gd name="connsiteY3" fmla="*/ 7027 h 2488596"/>
              <a:gd name="connsiteX4" fmla="*/ 3965917 w 6409813"/>
              <a:gd name="connsiteY4" fmla="*/ 210643 h 2488596"/>
              <a:gd name="connsiteX5" fmla="*/ 4686920 w 6409813"/>
              <a:gd name="connsiteY5" fmla="*/ 588202 h 2488596"/>
              <a:gd name="connsiteX6" fmla="*/ 6364213 w 6409813"/>
              <a:gd name="connsiteY6" fmla="*/ 1305165 h 2488596"/>
              <a:gd name="connsiteX7" fmla="*/ 6010908 w 6409813"/>
              <a:gd name="connsiteY7" fmla="*/ 2069286 h 2488596"/>
              <a:gd name="connsiteX8" fmla="*/ 6028199 w 6409813"/>
              <a:gd name="connsiteY8" fmla="*/ 2033438 h 2488596"/>
              <a:gd name="connsiteX0" fmla="*/ 146416 w 6028199"/>
              <a:gd name="connsiteY0" fmla="*/ 2488596 h 2488596"/>
              <a:gd name="connsiteX1" fmla="*/ 878 w 6028199"/>
              <a:gd name="connsiteY1" fmla="*/ 1735343 h 2488596"/>
              <a:gd name="connsiteX2" fmla="*/ 569124 w 6028199"/>
              <a:gd name="connsiteY2" fmla="*/ 456718 h 2488596"/>
              <a:gd name="connsiteX3" fmla="*/ 2287365 w 6028199"/>
              <a:gd name="connsiteY3" fmla="*/ 7027 h 2488596"/>
              <a:gd name="connsiteX4" fmla="*/ 3965917 w 6028199"/>
              <a:gd name="connsiteY4" fmla="*/ 210643 h 2488596"/>
              <a:gd name="connsiteX5" fmla="*/ 4686920 w 6028199"/>
              <a:gd name="connsiteY5" fmla="*/ 588202 h 2488596"/>
              <a:gd name="connsiteX6" fmla="*/ 5810879 w 6028199"/>
              <a:gd name="connsiteY6" fmla="*/ 1197620 h 2488596"/>
              <a:gd name="connsiteX7" fmla="*/ 6010908 w 6028199"/>
              <a:gd name="connsiteY7" fmla="*/ 2069286 h 2488596"/>
              <a:gd name="connsiteX8" fmla="*/ 6028199 w 6028199"/>
              <a:gd name="connsiteY8" fmla="*/ 2033438 h 2488596"/>
              <a:gd name="connsiteX0" fmla="*/ 146416 w 6028199"/>
              <a:gd name="connsiteY0" fmla="*/ 2488596 h 2488596"/>
              <a:gd name="connsiteX1" fmla="*/ 878 w 6028199"/>
              <a:gd name="connsiteY1" fmla="*/ 1735343 h 2488596"/>
              <a:gd name="connsiteX2" fmla="*/ 569124 w 6028199"/>
              <a:gd name="connsiteY2" fmla="*/ 456718 h 2488596"/>
              <a:gd name="connsiteX3" fmla="*/ 2287365 w 6028199"/>
              <a:gd name="connsiteY3" fmla="*/ 7027 h 2488596"/>
              <a:gd name="connsiteX4" fmla="*/ 3965917 w 6028199"/>
              <a:gd name="connsiteY4" fmla="*/ 210643 h 2488596"/>
              <a:gd name="connsiteX5" fmla="*/ 4686920 w 6028199"/>
              <a:gd name="connsiteY5" fmla="*/ 588202 h 2488596"/>
              <a:gd name="connsiteX6" fmla="*/ 5570581 w 6028199"/>
              <a:gd name="connsiteY6" fmla="*/ 1281267 h 2488596"/>
              <a:gd name="connsiteX7" fmla="*/ 6010908 w 6028199"/>
              <a:gd name="connsiteY7" fmla="*/ 2069286 h 2488596"/>
              <a:gd name="connsiteX8" fmla="*/ 6028199 w 6028199"/>
              <a:gd name="connsiteY8" fmla="*/ 2033438 h 24885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28199" h="2488596">
                <a:moveTo>
                  <a:pt x="146416" y="2488596"/>
                </a:moveTo>
                <a:cubicBezTo>
                  <a:pt x="153861" y="2365046"/>
                  <a:pt x="16885" y="2028183"/>
                  <a:pt x="878" y="1735343"/>
                </a:cubicBezTo>
                <a:cubicBezTo>
                  <a:pt x="-15129" y="1442503"/>
                  <a:pt x="188043" y="744771"/>
                  <a:pt x="569124" y="456718"/>
                </a:cubicBezTo>
                <a:cubicBezTo>
                  <a:pt x="950205" y="168665"/>
                  <a:pt x="1721233" y="48039"/>
                  <a:pt x="2287365" y="7027"/>
                </a:cubicBezTo>
                <a:cubicBezTo>
                  <a:pt x="2853497" y="-33985"/>
                  <a:pt x="3565991" y="113781"/>
                  <a:pt x="3965917" y="210643"/>
                </a:cubicBezTo>
                <a:cubicBezTo>
                  <a:pt x="4365843" y="307505"/>
                  <a:pt x="4431301" y="375908"/>
                  <a:pt x="4686920" y="588202"/>
                </a:cubicBezTo>
                <a:cubicBezTo>
                  <a:pt x="4942539" y="800496"/>
                  <a:pt x="5349916" y="1034420"/>
                  <a:pt x="5570581" y="1281267"/>
                </a:cubicBezTo>
                <a:cubicBezTo>
                  <a:pt x="5791246" y="1528114"/>
                  <a:pt x="5928577" y="1973798"/>
                  <a:pt x="6010908" y="2069286"/>
                </a:cubicBezTo>
                <a:lnTo>
                  <a:pt x="6028199" y="2033438"/>
                </a:lnTo>
              </a:path>
            </a:pathLst>
          </a:custGeom>
          <a:ln w="762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 rot="20011721">
            <a:off x="538405" y="5074902"/>
            <a:ext cx="142367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02125" y="1231201"/>
            <a:ext cx="175240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যোগাযোগ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0074201" y="4814525"/>
            <a:ext cx="138038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04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4" grpId="0"/>
      <p:bldP spid="18" grpId="0" animBg="1"/>
      <p:bldP spid="19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9117632" y="332596"/>
            <a:ext cx="2233405" cy="2056208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উত্তরের জন্য এখানে ক্লিক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0711" y="4051005"/>
            <a:ext cx="3731868" cy="70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(ক)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রেডিও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10400" y="4134468"/>
            <a:ext cx="4515767" cy="703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(খ)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যোগাযোগ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06130" y="5261301"/>
            <a:ext cx="3731869" cy="7436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(গ)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মোবাইল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37537" y="5289670"/>
            <a:ext cx="4031426" cy="7430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(ঘ)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21564" y="417273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√</a:t>
            </a:r>
          </a:p>
        </p:txBody>
      </p:sp>
      <p:sp>
        <p:nvSpPr>
          <p:cNvPr id="9" name="Rectangle 8"/>
          <p:cNvSpPr/>
          <p:nvPr/>
        </p:nvSpPr>
        <p:spPr>
          <a:xfrm>
            <a:off x="4081197" y="1774535"/>
            <a:ext cx="3564925" cy="7038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5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বহুনির্বাচনী </a:t>
            </a:r>
            <a:r>
              <a:rPr lang="bn-BD" sz="5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5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41219" y="2923309"/>
            <a:ext cx="10423293" cy="6661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001">
            <a:schemeClr val="lt2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১।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কোনভাবে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প্রভাব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ফেলেছে</a:t>
            </a:r>
            <a:r>
              <a:rPr lang="en-US" sz="36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3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ounded Rectangle 10"/>
          <p:cNvSpPr/>
          <p:nvPr/>
        </p:nvSpPr>
        <p:spPr>
          <a:xfrm flipH="1">
            <a:off x="4668981" y="360218"/>
            <a:ext cx="2410691" cy="817417"/>
          </a:xfrm>
          <a:prstGeom prst="round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66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মূল্যায়ন</a:t>
            </a:r>
            <a:endParaRPr lang="en-US" sz="66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59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1221" y="546638"/>
            <a:ext cx="2363850" cy="4920342"/>
            <a:chOff x="-29098" y="1278584"/>
            <a:chExt cx="2185445" cy="443483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7D61CC0A-49F3-49E4-8BA3-A3422587A14B}"/>
                </a:ext>
              </a:extLst>
            </p:cNvPr>
            <p:cNvSpPr/>
            <p:nvPr/>
          </p:nvSpPr>
          <p:spPr>
            <a:xfrm>
              <a:off x="739119" y="1278584"/>
              <a:ext cx="774397" cy="443483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4" name="Group 3"/>
            <p:cNvGrpSpPr/>
            <p:nvPr/>
          </p:nvGrpSpPr>
          <p:grpSpPr>
            <a:xfrm>
              <a:off x="-29098" y="2509890"/>
              <a:ext cx="2185445" cy="2829988"/>
              <a:chOff x="135138" y="2318160"/>
              <a:chExt cx="2327044" cy="3043639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xmlns="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6" name="Notched Right Arrow 5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xmlns="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1F8E02A4-19AA-491A-8B8E-198490D326B3}"/>
                  </a:ext>
                </a:extLst>
              </p:cNvPr>
              <p:cNvSpPr/>
              <p:nvPr/>
            </p:nvSpPr>
            <p:spPr>
              <a:xfrm>
                <a:off x="135138" y="2906529"/>
                <a:ext cx="2327044" cy="117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900"/>
                  </a:lnSpc>
                  <a:defRPr/>
                </a:pPr>
                <a:r>
                  <a:rPr lang="en-US" sz="4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বাড়ীর</a:t>
                </a:r>
                <a:endParaRPr lang="en-US" sz="480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lnSpc>
                    <a:spcPts val="3900"/>
                  </a:lnSpc>
                  <a:defRPr/>
                </a:pPr>
                <a:r>
                  <a:rPr lang="en-US" sz="4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bn-BD" sz="4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48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sp>
        <p:nvSpPr>
          <p:cNvPr id="9" name="Rectangle 8"/>
          <p:cNvSpPr/>
          <p:nvPr/>
        </p:nvSpPr>
        <p:spPr>
          <a:xfrm>
            <a:off x="864715" y="5889799"/>
            <a:ext cx="10464401" cy="530713"/>
          </a:xfrm>
          <a:prstGeom prst="rect">
            <a:avLst/>
          </a:prstGeom>
          <a:ln w="12700" cmpd="thickThin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13130" y="5872356"/>
            <a:ext cx="11305309" cy="1493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প্রতিদিন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3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0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endParaRPr lang="en-US" sz="32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marL="285750" algn="just">
              <a:lnSpc>
                <a:spcPts val="3200"/>
              </a:lnSpc>
            </a:pPr>
            <a:r>
              <a:rPr lang="en-US" sz="32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endParaRPr lang="en-US" sz="3600" b="1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501" y="676946"/>
            <a:ext cx="7301248" cy="469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406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41381" y="132475"/>
            <a:ext cx="8426548" cy="178510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0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0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05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05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473" y="1639074"/>
            <a:ext cx="11236036" cy="47755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687782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52386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066" y="2920043"/>
            <a:ext cx="47903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8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মোঃ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আইনুল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ইসলাম</a:t>
            </a:r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সহকারী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আইসিটি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</a:p>
          <a:p>
            <a:pPr algn="ctr"/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কল্যাপাড়া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আনোয়ারুল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উলুম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ফাজিল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(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ডিগ্রি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মাদ্রাসা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কাহালু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বগুড়া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pPr algn="ctr"/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ই-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মেইলঃ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aynulislam308@gmail.</a:t>
            </a:r>
          </a:p>
          <a:p>
            <a:pPr algn="ctr"/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মোবাইল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নম্বরঃ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০১৭১৯৭৯৩৮৭৭</a:t>
            </a:r>
          </a:p>
        </p:txBody>
      </p:sp>
      <p:sp>
        <p:nvSpPr>
          <p:cNvPr id="3" name="Rectangle 2"/>
          <p:cNvSpPr/>
          <p:nvPr/>
        </p:nvSpPr>
        <p:spPr>
          <a:xfrm>
            <a:off x="6764034" y="3499303"/>
            <a:ext cx="5078569" cy="28687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>
              <a:lnSpc>
                <a:spcPts val="3800"/>
              </a:lnSpc>
            </a:pPr>
            <a:r>
              <a:rPr lang="en-US" sz="28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শ্রেণিঃ</a:t>
            </a:r>
            <a:r>
              <a:rPr lang="en-US" sz="2800" b="1" dirty="0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সপ্তম</a:t>
            </a:r>
            <a:endParaRPr lang="en-US" sz="2800" b="1" dirty="0" smtClean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ts val="3800"/>
              </a:lnSpc>
            </a:pP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বিষয়ঃ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যোগাযোগ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ts val="3800"/>
              </a:lnSpc>
            </a:pP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অধ্যায়ঃ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প্রথম</a:t>
            </a:r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>
              <a:lnSpc>
                <a:spcPts val="3800"/>
              </a:lnSpc>
            </a:pP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সময়ঃ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lnSpc>
                <a:spcPts val="3800"/>
              </a:lnSpc>
            </a:pP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তারিখঃ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০০/০০/২০২০</a:t>
            </a:r>
            <a:endParaRPr lang="en-US" sz="28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24400" y="290946"/>
            <a:ext cx="2355273" cy="654481"/>
          </a:xfrm>
          <a:prstGeom prst="rect">
            <a:avLst/>
          </a:prstGeom>
          <a:ln w="57150"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1050" b="1" dirty="0" smtClean="0"/>
          </a:p>
          <a:p>
            <a:r>
              <a:rPr lang="en-US" sz="6000" b="1" dirty="0" err="1" smtClean="0">
                <a:solidFill>
                  <a:srgbClr val="002060"/>
                </a:solidFill>
              </a:rPr>
              <a:t>পরিচিতি</a:t>
            </a:r>
            <a:endParaRPr lang="en-US" sz="6000" b="1" dirty="0">
              <a:solidFill>
                <a:srgbClr val="00206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5937912" y="1794160"/>
            <a:ext cx="13648" cy="4121624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5540992" y="1794160"/>
            <a:ext cx="13648" cy="4121624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8" name="Picture 7" descr="7.jpg">
            <a:extLst>
              <a:ext uri="{FF2B5EF4-FFF2-40B4-BE49-F238E27FC236}">
                <a16:creationId xmlns:a16="http://schemas.microsoft.com/office/drawing/2014/main" xmlns="" id="{DED6204B-DF85-4D71-B09D-AD9BFAA3EA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" r="-180" b="1990"/>
          <a:stretch/>
        </p:blipFill>
        <p:spPr>
          <a:xfrm>
            <a:off x="8285640" y="1680951"/>
            <a:ext cx="1897452" cy="2045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9" name="Straight Arrow Connector 8"/>
          <p:cNvCxnSpPr/>
          <p:nvPr/>
        </p:nvCxnSpPr>
        <p:spPr>
          <a:xfrm>
            <a:off x="5756230" y="1130376"/>
            <a:ext cx="3125" cy="5322531"/>
          </a:xfrm>
          <a:prstGeom prst="straightConnector1">
            <a:avLst/>
          </a:prstGeom>
          <a:ln w="76200">
            <a:solidFill>
              <a:srgbClr val="7030A0"/>
            </a:solidFill>
            <a:headEnd type="triangle"/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" name="Flowchart: Process 10"/>
          <p:cNvSpPr/>
          <p:nvPr/>
        </p:nvSpPr>
        <p:spPr>
          <a:xfrm>
            <a:off x="1676400" y="1468582"/>
            <a:ext cx="1787236" cy="2036618"/>
          </a:xfrm>
          <a:prstGeom prst="flowChartProcess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42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1252569" y="207400"/>
            <a:ext cx="10205141" cy="953039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শিক্ষার্থীরা</a:t>
            </a:r>
            <a:r>
              <a:rPr lang="en-US" sz="6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নিচের</a:t>
            </a:r>
            <a:r>
              <a:rPr lang="en-US" sz="6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ছবির</a:t>
            </a:r>
            <a:r>
              <a:rPr lang="en-US" sz="6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</a:t>
            </a:r>
            <a:r>
              <a:rPr lang="en-US" sz="6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লক্ষ্য</a:t>
            </a:r>
            <a:r>
              <a:rPr lang="en-US" sz="6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60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</a:t>
            </a:r>
            <a:r>
              <a:rPr lang="en-US" sz="60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----</a:t>
            </a:r>
            <a:endParaRPr lang="en-US" sz="60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harves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747" y="1150927"/>
            <a:ext cx="5292436" cy="2548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 descr="crane_sea_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957" y="1122219"/>
            <a:ext cx="5087156" cy="25353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family-watching-tv-300a-1008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10" y="3934685"/>
            <a:ext cx="5181598" cy="2507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LAB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638" y="3934691"/>
            <a:ext cx="5098472" cy="2521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Flowchart: Process 10"/>
          <p:cNvSpPr/>
          <p:nvPr/>
        </p:nvSpPr>
        <p:spPr>
          <a:xfrm>
            <a:off x="3259188" y="1195811"/>
            <a:ext cx="1970467" cy="48295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হারভেষ্টর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Flowchart: Process 11"/>
          <p:cNvSpPr/>
          <p:nvPr/>
        </p:nvSpPr>
        <p:spPr>
          <a:xfrm>
            <a:off x="9720386" y="1140390"/>
            <a:ext cx="1377102" cy="48295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ক্রেন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3685309" y="4089942"/>
            <a:ext cx="2161309" cy="56646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টেলিভিশন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539346" y="4128654"/>
            <a:ext cx="2133600" cy="3463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কম্পিউটার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0" name="Picture 19" descr="tech_bangdesh3_apr22,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" y="1177635"/>
            <a:ext cx="5264727" cy="2549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TALKING1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10006" y="1163782"/>
            <a:ext cx="5058540" cy="24384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6" y="3920520"/>
            <a:ext cx="5224796" cy="253529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551" y="3893127"/>
            <a:ext cx="5167831" cy="2561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" name="Flowchart: Process 23"/>
          <p:cNvSpPr/>
          <p:nvPr/>
        </p:nvSpPr>
        <p:spPr>
          <a:xfrm>
            <a:off x="1648691" y="1260764"/>
            <a:ext cx="1884218" cy="52647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মোবাইল</a:t>
            </a:r>
            <a:endParaRPr lang="en-US" sz="4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5" name="Flowchart: Process 24"/>
          <p:cNvSpPr/>
          <p:nvPr/>
        </p:nvSpPr>
        <p:spPr>
          <a:xfrm>
            <a:off x="8229600" y="1184567"/>
            <a:ext cx="1884218" cy="52647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ল্যাপটপ</a:t>
            </a:r>
            <a:endParaRPr lang="en-US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6" name="Flowchart: Process 25"/>
          <p:cNvSpPr/>
          <p:nvPr/>
        </p:nvSpPr>
        <p:spPr>
          <a:xfrm>
            <a:off x="789709" y="4149436"/>
            <a:ext cx="1884218" cy="52647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সিটিস্ক্যান</a:t>
            </a:r>
            <a:endParaRPr lang="en-US" sz="44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sp>
        <p:nvSpPr>
          <p:cNvPr id="27" name="Flowchart: Process 26"/>
          <p:cNvSpPr/>
          <p:nvPr/>
        </p:nvSpPr>
        <p:spPr>
          <a:xfrm>
            <a:off x="6366163" y="3976256"/>
            <a:ext cx="1884218" cy="52647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ক্যামেরা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28" name="Picture 27" descr="tp-bangladesh-garment-cp-rt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37224" y="3937870"/>
            <a:ext cx="5237103" cy="25599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98" y="1107072"/>
            <a:ext cx="5221437" cy="2522413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782" y="1052947"/>
            <a:ext cx="5311399" cy="2646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100" y="3893127"/>
            <a:ext cx="5183136" cy="2576946"/>
          </a:xfrm>
          <a:prstGeom prst="rect">
            <a:avLst/>
          </a:prstGeom>
        </p:spPr>
      </p:pic>
      <p:sp>
        <p:nvSpPr>
          <p:cNvPr id="32" name="Flowchart: Process 31"/>
          <p:cNvSpPr/>
          <p:nvPr/>
        </p:nvSpPr>
        <p:spPr>
          <a:xfrm>
            <a:off x="4267201" y="1343890"/>
            <a:ext cx="1482436" cy="401782"/>
          </a:xfrm>
          <a:prstGeom prst="flowChartProcess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800"/>
              </a:lnSpc>
            </a:pP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ডিজিটাল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হাজিরা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Flowchart: Process 32"/>
          <p:cNvSpPr/>
          <p:nvPr/>
        </p:nvSpPr>
        <p:spPr>
          <a:xfrm>
            <a:off x="6179127" y="1260765"/>
            <a:ext cx="2119746" cy="554182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ই-</a:t>
            </a:r>
            <a:r>
              <a:rPr 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বুক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4" name="Flowchart: Process 33"/>
          <p:cNvSpPr/>
          <p:nvPr/>
        </p:nvSpPr>
        <p:spPr>
          <a:xfrm>
            <a:off x="602819" y="3973980"/>
            <a:ext cx="2935668" cy="618017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ট্যানটনিক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লিভার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386946" y="3938942"/>
            <a:ext cx="2493818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এটিএম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কাড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36" name="Picture 35" descr="CC4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34185" y="1046460"/>
            <a:ext cx="5198579" cy="22786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781" y="1075183"/>
            <a:ext cx="5140037" cy="2291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8" y="3515970"/>
            <a:ext cx="5322297" cy="22752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45" y="3572062"/>
            <a:ext cx="5181600" cy="22329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xtBox 39"/>
          <p:cNvSpPr txBox="1"/>
          <p:nvPr/>
        </p:nvSpPr>
        <p:spPr>
          <a:xfrm>
            <a:off x="6423982" y="1042209"/>
            <a:ext cx="2419439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ওয়াশিং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মেশিন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3592" y="3488262"/>
            <a:ext cx="2329841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মাইক্রোওয়েভ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288427" y="3588842"/>
            <a:ext cx="189143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জিপিএস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8037" y="1108363"/>
            <a:ext cx="1731818" cy="484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সিসি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36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টিভি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84908" y="5901398"/>
            <a:ext cx="11357396" cy="956602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উপরের</a:t>
            </a:r>
            <a:r>
              <a:rPr kumimoji="0" lang="en-US" sz="5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ছবিগুলি</a:t>
            </a:r>
            <a:r>
              <a:rPr kumimoji="0" lang="en-US" sz="5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দেখে</a:t>
            </a:r>
            <a:r>
              <a:rPr kumimoji="0" lang="en-US" sz="5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আমরা</a:t>
            </a:r>
            <a:r>
              <a:rPr kumimoji="0" lang="en-US" sz="5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কী</a:t>
            </a:r>
            <a:r>
              <a:rPr kumimoji="0" lang="en-US" sz="5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বুঝতে</a:t>
            </a:r>
            <a:r>
              <a:rPr kumimoji="0" lang="en-US" sz="5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5400" b="1" i="0" u="none" strike="noStrike" kern="0" cap="none" spc="0" normalizeH="0" baseline="0" noProof="0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পারলাম</a:t>
            </a:r>
            <a:r>
              <a:rPr kumimoji="0" lang="en-US" sz="5400" b="1" i="0" u="none" strike="noStrike" kern="0" cap="none" spc="0" normalizeH="0" baseline="0" noProof="0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48235" y="5994141"/>
            <a:ext cx="11083637" cy="7065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এগুলো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আমরা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কোন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করি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কেউ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বলতে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0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?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056845" y="5924281"/>
            <a:ext cx="4649274" cy="8500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প্রতিদিন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44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4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করি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3164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0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5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0" fill="hold">
                      <p:stCondLst>
                        <p:cond delay="indefinite"/>
                      </p:stCondLst>
                      <p:childTnLst>
                        <p:par>
                          <p:cTn id="331" fill="hold">
                            <p:stCondLst>
                              <p:cond delay="0"/>
                            </p:stCondLst>
                            <p:childTnLst>
                              <p:par>
                                <p:cTn id="3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3" fill="hold">
                      <p:stCondLst>
                        <p:cond delay="indefinite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6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1" grpId="1"/>
      <p:bldP spid="12" grpId="0"/>
      <p:bldP spid="12" grpId="1"/>
      <p:bldP spid="13" grpId="0"/>
      <p:bldP spid="13" grpId="1"/>
      <p:bldP spid="19" grpId="0"/>
      <p:bldP spid="19" grpId="1"/>
      <p:bldP spid="24" grpId="0"/>
      <p:bldP spid="24" grpId="1"/>
      <p:bldP spid="25" grpId="0"/>
      <p:bldP spid="25" grpId="1"/>
      <p:bldP spid="26" grpId="0"/>
      <p:bldP spid="26" grpId="1"/>
      <p:bldP spid="27" grpId="0"/>
      <p:bldP spid="27" grpId="1"/>
      <p:bldP spid="32" grpId="0" animBg="1"/>
      <p:bldP spid="32" grpId="1" animBg="1"/>
      <p:bldP spid="33" grpId="0"/>
      <p:bldP spid="33" grpId="1"/>
      <p:bldP spid="34" grpId="0"/>
      <p:bldP spid="34" grpId="1"/>
      <p:bldP spid="35" grpId="0"/>
      <p:bldP spid="35" grpId="1"/>
      <p:bldP spid="40" grpId="0"/>
      <p:bldP spid="41" grpId="0"/>
      <p:bldP spid="42" grpId="0"/>
      <p:bldP spid="7" grpId="0"/>
      <p:bldP spid="43" grpId="0"/>
      <p:bldP spid="43" grpId="1"/>
      <p:bldP spid="44" grpId="0"/>
      <p:bldP spid="44" grpId="1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90567" y="1309455"/>
            <a:ext cx="10693680" cy="126188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en-US" sz="7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দৈনন্দিন</a:t>
            </a:r>
            <a:r>
              <a:rPr lang="en-US" sz="7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</a:t>
            </a:r>
            <a:r>
              <a:rPr lang="en-US" sz="7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আইসিটির</a:t>
            </a:r>
            <a:r>
              <a:rPr lang="en-US" sz="7600" b="1" dirty="0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600" b="1" dirty="0" err="1" smtClean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endParaRPr lang="en-US" sz="7600" b="1" dirty="0">
              <a:ln w="0"/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08" y="2216726"/>
            <a:ext cx="7093527" cy="4516583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461164" y="318656"/>
            <a:ext cx="3629892" cy="692726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endParaRPr lang="en-US" sz="12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endParaRPr lang="en-US" sz="300" b="1" dirty="0" smtClean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lvl="0"/>
            <a:r>
              <a:rPr lang="en-US" sz="6000" b="1" dirty="0" err="1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আজকের</a:t>
            </a:r>
            <a:r>
              <a:rPr lang="en-US" sz="6000" b="1" dirty="0" smtClean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en-US" sz="60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পাঠ</a:t>
            </a:r>
            <a:r>
              <a:rPr lang="en-US" sz="6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195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15637" y="1320152"/>
            <a:ext cx="10945090" cy="4434839"/>
            <a:chOff x="358036" y="1120136"/>
            <a:chExt cx="11484738" cy="4434839"/>
          </a:xfrm>
        </p:grpSpPr>
        <p:grpSp>
          <p:nvGrpSpPr>
            <p:cNvPr id="3" name="Group 2"/>
            <p:cNvGrpSpPr/>
            <p:nvPr/>
          </p:nvGrpSpPr>
          <p:grpSpPr>
            <a:xfrm>
              <a:off x="1110487" y="1120136"/>
              <a:ext cx="10732287" cy="4434839"/>
              <a:chOff x="1679495" y="1244724"/>
              <a:chExt cx="9994424" cy="370896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id="{B225AB4E-9EB4-4B0D-8B51-99C33E5CE775}"/>
                  </a:ext>
                </a:extLst>
              </p:cNvPr>
              <p:cNvSpPr/>
              <p:nvPr/>
            </p:nvSpPr>
            <p:spPr>
              <a:xfrm>
                <a:off x="2440081" y="1257910"/>
                <a:ext cx="9233838" cy="3695425"/>
              </a:xfrm>
              <a:prstGeom prst="rect">
                <a:avLst/>
              </a:prstGeom>
              <a:solidFill>
                <a:schemeClr val="bg1"/>
              </a:solidFill>
              <a:ln w="31750">
                <a:solidFill>
                  <a:schemeClr val="accent6">
                    <a:lumMod val="75000"/>
                  </a:schemeClr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679495" y="1244724"/>
                <a:ext cx="748188" cy="370896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58036" y="2254460"/>
              <a:ext cx="2267366" cy="2829988"/>
              <a:chOff x="180874" y="2318160"/>
              <a:chExt cx="2327044" cy="3043639"/>
            </a:xfrm>
          </p:grpSpPr>
          <p:sp>
            <p:nvSpPr>
              <p:cNvPr id="10" name="Oval 9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1" name="Notched Right Arrow 10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80874" y="2779906"/>
                <a:ext cx="2327044" cy="10344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r>
                  <a:rPr lang="en-US" sz="42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শিখনফল</a:t>
                </a:r>
                <a:r>
                  <a:rPr lang="bn-BD" sz="60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  <p:sp>
          <p:nvSpPr>
            <p:cNvPr id="5" name="Rectangle 4"/>
            <p:cNvSpPr/>
            <p:nvPr/>
          </p:nvSpPr>
          <p:spPr>
            <a:xfrm>
              <a:off x="2496164" y="2121078"/>
              <a:ext cx="7447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১. </a:t>
              </a:r>
              <a:endPara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489045" y="2792642"/>
              <a:ext cx="715148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470774" y="3579784"/>
              <a:ext cx="75571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453051" y="4317505"/>
              <a:ext cx="75571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400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40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2996329" y="2098297"/>
              <a:ext cx="11047" cy="3246984"/>
            </a:xfrm>
            <a:prstGeom prst="line">
              <a:avLst/>
            </a:prstGeom>
            <a:ln w="2222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3053488" y="1531719"/>
            <a:ext cx="8030148" cy="3710769"/>
            <a:chOff x="1982312" y="1632988"/>
            <a:chExt cx="8975499" cy="3710769"/>
          </a:xfrm>
        </p:grpSpPr>
        <p:sp>
          <p:nvSpPr>
            <p:cNvPr id="17" name="TextBox 16"/>
            <p:cNvSpPr txBox="1"/>
            <p:nvPr/>
          </p:nvSpPr>
          <p:spPr>
            <a:xfrm>
              <a:off x="1985250" y="1632988"/>
              <a:ext cx="71356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2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4400" b="1" u="sng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4400" b="1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4400" b="1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4400" b="1" dirty="0">
                <a:ln w="0"/>
                <a:solidFill>
                  <a:srgbClr val="7030A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982312" y="2426969"/>
              <a:ext cx="8975499" cy="2916788"/>
              <a:chOff x="1997999" y="2486929"/>
              <a:chExt cx="9562630" cy="2916788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2016611" y="3201758"/>
                <a:ext cx="9544018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endParaRPr lang="en-US" sz="105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2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দৈনন্দিন</a:t>
                </a:r>
                <a:r>
                  <a:rPr lang="en-US" sz="2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আইসিটির</a:t>
                </a:r>
                <a:r>
                  <a:rPr lang="en-US" sz="2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প্রয়োজনীয়তা</a:t>
                </a:r>
                <a:r>
                  <a:rPr lang="en-US" sz="2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ব্যাখ্যা</a:t>
                </a:r>
                <a:r>
                  <a:rPr lang="en-US" sz="2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করতে</a:t>
                </a:r>
                <a:r>
                  <a:rPr lang="en-US" sz="2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পারবে</a:t>
                </a:r>
                <a:r>
                  <a:rPr lang="en-US" sz="28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;</a:t>
                </a:r>
                <a:endParaRPr lang="en-US" sz="28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1997999" y="2486929"/>
                <a:ext cx="9562630" cy="2916788"/>
                <a:chOff x="1997999" y="2486929"/>
                <a:chExt cx="9562630" cy="2916788"/>
              </a:xfrm>
            </p:grpSpPr>
            <p:sp>
              <p:nvSpPr>
                <p:cNvPr id="21" name="Freeform 20"/>
                <p:cNvSpPr/>
                <p:nvPr/>
              </p:nvSpPr>
              <p:spPr>
                <a:xfrm>
                  <a:off x="2016611" y="2491818"/>
                  <a:ext cx="9544018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তথ্য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ও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যোগাযোগ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প্রযুক্তি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কী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তা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বলতে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পারবে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en-US" sz="28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22" name="Freeform 21"/>
                <p:cNvSpPr/>
                <p:nvPr/>
              </p:nvSpPr>
              <p:spPr>
                <a:xfrm>
                  <a:off x="2000240" y="3933563"/>
                  <a:ext cx="9544019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ব্যক্তি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জীবনে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তথ্য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ও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যোগাযোগ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প্রযুক্তির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ব্যবহার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সম্পর্কে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বলতে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পারবে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  <a:endParaRPr lang="en-US" sz="2800" b="1" dirty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</a:endParaRPr>
                </a:p>
              </p:txBody>
            </p:sp>
            <p:sp>
              <p:nvSpPr>
                <p:cNvPr id="23" name="Freeform 22"/>
                <p:cNvSpPr/>
                <p:nvPr/>
              </p:nvSpPr>
              <p:spPr>
                <a:xfrm>
                  <a:off x="2016614" y="4645284"/>
                  <a:ext cx="9509759" cy="758433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623888" indent="-623888">
                    <a:lnSpc>
                      <a:spcPts val="3100"/>
                    </a:lnSpc>
                    <a:defRPr/>
                  </a:pP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আইসিটির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বিভিন্ন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মাধ্যমগুলো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ব্যবহার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করে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কিভাবে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নাগরিকগন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উন্নত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সেবা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পায়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তা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করতে</a:t>
                  </a:r>
                  <a:r>
                    <a:rPr lang="en-US" sz="28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2800" b="1" dirty="0" err="1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</a:t>
                  </a:r>
                  <a:r>
                    <a:rPr lang="en-US" sz="3200" b="1" dirty="0" smtClean="0">
                      <a:ln w="0"/>
                      <a:solidFill>
                        <a:prstClr val="black"/>
                      </a:solidFill>
                      <a:effectLst>
                        <a:outerShdw blurRad="38100" dist="1905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। </a:t>
                  </a:r>
                </a:p>
              </p:txBody>
            </p:sp>
            <p:cxnSp>
              <p:nvCxnSpPr>
                <p:cNvPr id="24" name="Straight Connector 23"/>
                <p:cNvCxnSpPr/>
                <p:nvPr/>
              </p:nvCxnSpPr>
              <p:spPr>
                <a:xfrm>
                  <a:off x="1997999" y="2486929"/>
                  <a:ext cx="18615" cy="2902933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</p:spTree>
    <p:extLst>
      <p:ext uri="{BB962C8B-B14F-4D97-AF65-F5344CB8AC3E}">
        <p14:creationId xmlns:p14="http://schemas.microsoft.com/office/powerpoint/2010/main" val="167999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92581" y="387927"/>
            <a:ext cx="6594764" cy="692727"/>
          </a:xfrm>
          <a:prstGeom prst="round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1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যোগাযোগ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সংঙ্গা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34290" y="1787236"/>
            <a:ext cx="10654145" cy="4378035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 fontAlgn="base"/>
            <a:endParaRPr lang="en-US" sz="32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 fontAlgn="base"/>
            <a:endParaRPr lang="en-US" sz="5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just" fontAlgn="base"/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প্রকৃতপক্ষে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হচ্ছে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বিজ্ঞানের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আবিষ্কারগুলোর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ব্যবহারিক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প্রয়োগ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জ্ঞান-বিজ্ঞানের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যুগে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দ্রুত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সিদ্ধান্ত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নেয়ার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অথবা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দক্ষ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ব্যবস্থাপনার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আহরন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সংরক্ষণ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প্রক্রিয়াকরন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বিতরনের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গুরুত্ব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অনেক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আহরন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সংরক্ষণ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প্রক্রিয়াকরন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বিতরনের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সঙ্গে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সংশ্লিষ্ট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সামগ্রিক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কার্যাবলী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পরিচালনার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বিজ্ঞানসম্মত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প্রক্রিয়াকেই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কথায়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"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সাথে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বর্তমানে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যোগাযোগ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ব্যবস্থার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নিবিড়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রয়েছে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অন্যের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পরিপূরক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যোগাযোগ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-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দুটি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ক্ষেত্রে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বৈজ্ঞানিক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প্রযুক্তির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ব্যবহারের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ফলে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খুব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দ্রুত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সহজে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আদান-প্রদান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সম্ভব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হচ্ছে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এখন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প্রযুক্তিকেই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"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তথ্য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যোগাযোগ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"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5287275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5" y="1468583"/>
            <a:ext cx="5611089" cy="4308762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92581" y="332508"/>
            <a:ext cx="6788728" cy="609601"/>
          </a:xfrm>
          <a:prstGeom prst="round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1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7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দৈনন্দিন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আইসিটির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Picture 3" descr="crane_sea_p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2256" y="1482435"/>
            <a:ext cx="5472544" cy="432261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9922" y="5898651"/>
            <a:ext cx="553462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হারভেষ্টার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ফসল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মাড়াই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‍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4238" y="5926964"/>
            <a:ext cx="554139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ক্রেন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ভারী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মালামাল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উপরে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উঠোনোর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r>
              <a:rPr lang="en-US" sz="3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 descr="family-watching-tv-300a-1008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1374" y="1438932"/>
            <a:ext cx="5569936" cy="4310704"/>
          </a:xfrm>
          <a:prstGeom prst="rect">
            <a:avLst/>
          </a:prstGeom>
        </p:spPr>
      </p:pic>
      <p:pic>
        <p:nvPicPr>
          <p:cNvPr id="8" name="Picture 7" descr="CC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200" y="1414633"/>
            <a:ext cx="5459601" cy="43837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429083" y="5902037"/>
            <a:ext cx="5292843" cy="855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</a:pP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টেলিভিশন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দূরের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সংবাদ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ও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বিনোদন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অনুষ্ঠান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প্রযুক্তি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02885" y="5856192"/>
            <a:ext cx="5795154" cy="8810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ক্লোজ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সার্কিট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টিভি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সিসি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টিভি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যেকোন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এলাকাকে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এখন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তীক্ষ্ণ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দৃষ্টিতে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মনিটর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 </a:t>
            </a:r>
            <a:endParaRPr lang="en-US" sz="2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7611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5" grpId="1"/>
      <p:bldP spid="6" grpId="0"/>
      <p:bldP spid="6" grpId="1"/>
      <p:bldP spid="9" grpId="0"/>
      <p:bldP spid="9" grpId="1"/>
      <p:bldP spid="10" grpId="0"/>
      <p:bldP spid="10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475747" y="3632677"/>
            <a:ext cx="8080835" cy="750069"/>
          </a:xfrm>
          <a:prstGeom prst="rect">
            <a:avLst/>
          </a:prstGeom>
          <a:ln w="12700" cmpd="thickThin">
            <a:solidFill>
              <a:srgbClr val="C000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n w="0"/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678095" y="1707302"/>
            <a:ext cx="2050473" cy="4434839"/>
            <a:chOff x="-45213" y="1278584"/>
            <a:chExt cx="2185445" cy="443483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739119" y="1278584"/>
              <a:ext cx="774397" cy="4434839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-45213" y="2509890"/>
              <a:ext cx="2185445" cy="2829988"/>
              <a:chOff x="117978" y="2318160"/>
              <a:chExt cx="2327044" cy="3043639"/>
            </a:xfrm>
          </p:grpSpPr>
          <p:sp>
            <p:nvSpPr>
              <p:cNvPr id="15" name="Oval 14">
                <a:extLst>
                  <a:ext uri="{FF2B5EF4-FFF2-40B4-BE49-F238E27FC236}">
                    <a16:creationId xmlns="" xmlns:a16="http://schemas.microsoft.com/office/drawing/2014/main" id="{E66CFF82-C205-45CC-9E5B-CF29E78990C6}"/>
                  </a:ext>
                </a:extLst>
              </p:cNvPr>
              <p:cNvSpPr/>
              <p:nvPr/>
            </p:nvSpPr>
            <p:spPr>
              <a:xfrm>
                <a:off x="294885" y="2318160"/>
                <a:ext cx="2110532" cy="2165607"/>
              </a:xfrm>
              <a:prstGeom prst="ellipse">
                <a:avLst/>
              </a:prstGeom>
              <a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6" name="Notched Right Arrow 15"/>
              <p:cNvSpPr/>
              <p:nvPr/>
            </p:nvSpPr>
            <p:spPr>
              <a:xfrm rot="16200000">
                <a:off x="216717" y="3451102"/>
                <a:ext cx="2277456" cy="1543937"/>
              </a:xfrm>
              <a:prstGeom prst="notchedRightArrow">
                <a:avLst/>
              </a:prstGeom>
              <a:solidFill>
                <a:srgbClr val="00CC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="" xmlns:a16="http://schemas.microsoft.com/office/drawing/2014/main" id="{FF2F21DA-04F9-4CAF-8758-9852D1F9674E}"/>
                  </a:ext>
                </a:extLst>
              </p:cNvPr>
              <p:cNvSpPr/>
              <p:nvPr/>
            </p:nvSpPr>
            <p:spPr>
              <a:xfrm>
                <a:off x="437021" y="2483985"/>
                <a:ext cx="1803920" cy="183735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1F8E02A4-19AA-491A-8B8E-198490D326B3}"/>
                  </a:ext>
                </a:extLst>
              </p:cNvPr>
              <p:cNvSpPr/>
              <p:nvPr/>
            </p:nvSpPr>
            <p:spPr>
              <a:xfrm>
                <a:off x="117978" y="2779906"/>
                <a:ext cx="2327044" cy="11750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একক</a:t>
                </a:r>
                <a:endParaRPr lang="en-US" sz="4200" b="1" dirty="0" smtClean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>
                  <a:lnSpc>
                    <a:spcPts val="3900"/>
                  </a:lnSpc>
                  <a:defRPr/>
                </a:pPr>
                <a:r>
                  <a:rPr lang="en-US" sz="42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4200" b="1" dirty="0" err="1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কাজ</a:t>
                </a:r>
                <a:r>
                  <a:rPr lang="bn-BD" sz="6000" b="1" dirty="0" smtClean="0">
                    <a:ln w="0"/>
                    <a:solidFill>
                      <a:prstClr val="black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 </a:t>
                </a:r>
                <a:endParaRPr lang="en-US" sz="6000" b="1" dirty="0">
                  <a:ln w="0"/>
                  <a:solidFill>
                    <a:prstClr val="black"/>
                  </a:solidFill>
                  <a:effectLst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</p:grpSp>
      </p:grpSp>
      <p:sp>
        <p:nvSpPr>
          <p:cNvPr id="19" name="Rectangle 18"/>
          <p:cNvSpPr/>
          <p:nvPr/>
        </p:nvSpPr>
        <p:spPr>
          <a:xfrm>
            <a:off x="2776002" y="3894009"/>
            <a:ext cx="8335344" cy="163121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যোগাযোগ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prstClr val="black"/>
              </a:solidFill>
            </a:endParaRPr>
          </a:p>
          <a:p>
            <a:endParaRPr lang="en-US" sz="6000" dirty="0">
              <a:solidFill>
                <a:srgbClr val="00206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8395" y="520222"/>
            <a:ext cx="2441913" cy="1918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9629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92581" y="296799"/>
            <a:ext cx="6788728" cy="609601"/>
          </a:xfrm>
          <a:prstGeom prst="roundRect">
            <a:avLst/>
          </a:prstGeom>
          <a:ln w="5715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4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1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700" b="1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দৈনন্দিন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জীবনে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আইসিটির</a:t>
            </a:r>
            <a:r>
              <a:rPr lang="en-US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4800" b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endParaRPr lang="en-US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 descr="TALKING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9200" y="1220352"/>
            <a:ext cx="5471886" cy="420799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380349" y="5580515"/>
            <a:ext cx="5525036" cy="104644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ল্যাপটপ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কম্পিউটার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স্কাইপি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আইডি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প্রবাসি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প্রিয়জনের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সাথে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সরাসরি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কথা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এবং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তাকে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 descr="bangladesh-importance_of_communication-460x30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969" y="1187675"/>
            <a:ext cx="5525889" cy="42551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2687" y="5562600"/>
            <a:ext cx="5525036" cy="10272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বাইল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ফোনের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মাধ্যমে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মুহুর্তের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মধ্যে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দেশ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বিদেশে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অবস্থানরত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আত্নীয়-স্বজনের</a:t>
            </a:r>
            <a:r>
              <a:rPr lang="en-US" sz="23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সাথে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কথা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বলা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এছাড়াও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মোবাইল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ফোনের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সাহায্যে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বিভিন্ন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3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3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3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00" y="1233054"/>
            <a:ext cx="5409128" cy="4156363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37" y="1163781"/>
            <a:ext cx="5523127" cy="423949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69279" y="5583382"/>
            <a:ext cx="5388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ATM 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হচ্ছে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Automated Teller Machine.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মেশিনের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সাহায্যে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ব্যাংক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কার্ড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দিয়ে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দিন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চব্বিশ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ঘন্টা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যেকোন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টাকা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তোলা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2255" y="5501443"/>
            <a:ext cx="5486400" cy="10310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dirty="0" smtClean="0"/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একটা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ই-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বুকে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ছাত্র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/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ছাত্রীরা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শুধু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পাঠ্য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রাখতে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;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লাইব্রেবির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কয়েক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হাজার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রাখতে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পারবে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ই-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বুক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পাঠদান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করছেন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9" y="1191491"/>
            <a:ext cx="5498110" cy="421178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01412" y="5527964"/>
            <a:ext cx="4978952" cy="1116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ওয়াশিং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মেশিন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ধরনের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ইলেকট্রনিক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মেশিন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কাপড়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চোপড়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ধোয়ার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ব্যবহৃত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381" y="1163782"/>
            <a:ext cx="5389418" cy="41702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6516782" y="5567021"/>
            <a:ext cx="5243113" cy="1066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500"/>
              </a:lnSpc>
            </a:pP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ইলেকট্রা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ম্যাগনেটিক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তরঙ্গ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মাইক্রোওয়েভ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ওভেন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নামে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ওভেন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বাংলা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হলো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চুলা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সাহায্যে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রান্নার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কাজ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করা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</a:p>
        </p:txBody>
      </p:sp>
      <p:pic>
        <p:nvPicPr>
          <p:cNvPr id="15" name="Picture 14" descr="tp-bangladesh-garment-cp-rt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9492" y="1189548"/>
            <a:ext cx="5472544" cy="42552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8" y="1206569"/>
            <a:ext cx="5458691" cy="40858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17939" y="5720397"/>
            <a:ext cx="5383834" cy="904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ট্যানটনিক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লিভার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ব্যবহার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করে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আগুন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নেভানো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6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434931" y="5391651"/>
            <a:ext cx="546063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GPS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হলো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Golbal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Positioning System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সংক্ষিপ্ত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রুপ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সাহায্যে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আমাদের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অবস্থান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সম্পর্কে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নিখুঁতভাবে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জানা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যায়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এটি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আজকাল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প্রায়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সব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নতুন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গাড়িতে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পথ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দেখানোর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জন্য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জিপিএস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লাগানো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থাকে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। 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5206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4" grpId="1"/>
      <p:bldP spid="6" grpId="0"/>
      <p:bldP spid="6" grpId="1"/>
      <p:bldP spid="9" grpId="0"/>
      <p:bldP spid="9" grpId="1"/>
      <p:bldP spid="10" grpId="0"/>
      <p:bldP spid="10" grpId="1"/>
      <p:bldP spid="12" grpId="0"/>
      <p:bldP spid="12" grpId="1"/>
      <p:bldP spid="14" grpId="0"/>
      <p:bldP spid="14" grpId="1"/>
      <p:bldP spid="17" grpId="0"/>
      <p:bldP spid="18" grpId="0"/>
    </p:bldLst>
  </p:timing>
</p:sld>
</file>

<file path=ppt/theme/theme1.xml><?xml version="1.0" encoding="utf-8"?>
<a:theme xmlns:a="http://schemas.openxmlformats.org/drawingml/2006/main" name="9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1134</TotalTime>
  <Words>706</Words>
  <Application>Microsoft Office PowerPoint</Application>
  <PresentationFormat>Widescreen</PresentationFormat>
  <Paragraphs>125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Times New Roman</vt:lpstr>
      <vt:lpstr>9_Office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LGED</dc:creator>
  <cp:lastModifiedBy>pfi</cp:lastModifiedBy>
  <cp:revision>551</cp:revision>
  <dcterms:created xsi:type="dcterms:W3CDTF">2016-03-06T06:40:43Z</dcterms:created>
  <dcterms:modified xsi:type="dcterms:W3CDTF">2020-10-06T02:30:53Z</dcterms:modified>
</cp:coreProperties>
</file>