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720" r:id="rId2"/>
    <p:sldId id="629" r:id="rId3"/>
    <p:sldId id="259" r:id="rId4"/>
    <p:sldId id="631" r:id="rId5"/>
    <p:sldId id="270" r:id="rId6"/>
    <p:sldId id="632" r:id="rId7"/>
    <p:sldId id="262" r:id="rId8"/>
    <p:sldId id="704" r:id="rId9"/>
    <p:sldId id="713" r:id="rId10"/>
    <p:sldId id="706" r:id="rId11"/>
    <p:sldId id="714" r:id="rId12"/>
    <p:sldId id="705" r:id="rId13"/>
    <p:sldId id="719" r:id="rId14"/>
    <p:sldId id="707" r:id="rId15"/>
    <p:sldId id="708" r:id="rId16"/>
    <p:sldId id="715" r:id="rId17"/>
    <p:sldId id="709" r:id="rId18"/>
    <p:sldId id="716" r:id="rId19"/>
    <p:sldId id="710" r:id="rId20"/>
    <p:sldId id="711" r:id="rId21"/>
    <p:sldId id="717" r:id="rId22"/>
    <p:sldId id="718" r:id="rId23"/>
    <p:sldId id="358" r:id="rId24"/>
    <p:sldId id="712" r:id="rId25"/>
    <p:sldId id="257" r:id="rId26"/>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F0C8F-4FDC-4D59-AA23-BF3A2AFC32A2}" type="datetimeFigureOut">
              <a:rPr lang="en-US" smtClean="0"/>
              <a:t>06-Oct-20</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D496-0671-4A82-A213-E58358C81293}" type="slidenum">
              <a:rPr lang="en-US" smtClean="0"/>
              <a:t>‹#›</a:t>
            </a:fld>
            <a:endParaRPr lang="en-US"/>
          </a:p>
        </p:txBody>
      </p:sp>
    </p:spTree>
    <p:extLst>
      <p:ext uri="{BB962C8B-B14F-4D97-AF65-F5344CB8AC3E}">
        <p14:creationId xmlns:p14="http://schemas.microsoft.com/office/powerpoint/2010/main" val="206399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BFD4A-EED7-4B7A-9E9B-647C9C6980EB}" type="slidenum">
              <a:rPr lang="en-US" smtClean="0"/>
              <a:pPr/>
              <a:t>3</a:t>
            </a:fld>
            <a:endParaRPr lang="en-US"/>
          </a:p>
        </p:txBody>
      </p:sp>
    </p:spTree>
    <p:extLst>
      <p:ext uri="{BB962C8B-B14F-4D97-AF65-F5344CB8AC3E}">
        <p14:creationId xmlns:p14="http://schemas.microsoft.com/office/powerpoint/2010/main" val="30749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8D496-0671-4A82-A213-E58358C81293}" type="slidenum">
              <a:rPr lang="en-US" smtClean="0"/>
              <a:t>6</a:t>
            </a:fld>
            <a:endParaRPr lang="en-US"/>
          </a:p>
        </p:txBody>
      </p:sp>
    </p:spTree>
    <p:extLst>
      <p:ext uri="{BB962C8B-B14F-4D97-AF65-F5344CB8AC3E}">
        <p14:creationId xmlns:p14="http://schemas.microsoft.com/office/powerpoint/2010/main" val="75249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8D496-0671-4A82-A213-E58358C81293}" type="slidenum">
              <a:rPr lang="en-US" smtClean="0"/>
              <a:t>18</a:t>
            </a:fld>
            <a:endParaRPr lang="en-US"/>
          </a:p>
        </p:txBody>
      </p:sp>
    </p:spTree>
    <p:extLst>
      <p:ext uri="{BB962C8B-B14F-4D97-AF65-F5344CB8AC3E}">
        <p14:creationId xmlns:p14="http://schemas.microsoft.com/office/powerpoint/2010/main" val="148880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055F-E969-4AC8-AB21-39067AC56B87}"/>
              </a:ext>
            </a:extLst>
          </p:cNvPr>
          <p:cNvSpPr>
            <a:spLocks noGrp="1"/>
          </p:cNvSpPr>
          <p:nvPr>
            <p:ph type="ctrTitle"/>
          </p:nvPr>
        </p:nvSpPr>
        <p:spPr>
          <a:xfrm>
            <a:off x="1428750" y="1122363"/>
            <a:ext cx="8572500" cy="2387600"/>
          </a:xfrm>
          <a:prstGeom prst="rect">
            <a:avLst/>
          </a:prstGeom>
        </p:spPr>
        <p:txBody>
          <a:bodyPr anchor="b"/>
          <a:lstStyle>
            <a:lvl1pPr algn="ctr">
              <a:defRPr sz="5625"/>
            </a:lvl1pPr>
          </a:lstStyle>
          <a:p>
            <a:r>
              <a:rPr lang="en-US"/>
              <a:t>Click to edit Master title style</a:t>
            </a:r>
          </a:p>
        </p:txBody>
      </p:sp>
      <p:sp>
        <p:nvSpPr>
          <p:cNvPr id="3" name="Subtitle 2">
            <a:extLst>
              <a:ext uri="{FF2B5EF4-FFF2-40B4-BE49-F238E27FC236}">
                <a16:creationId xmlns:a16="http://schemas.microsoft.com/office/drawing/2014/main" id="{A79224A3-B378-4623-B07F-F6F2AD43383A}"/>
              </a:ext>
            </a:extLst>
          </p:cNvPr>
          <p:cNvSpPr>
            <a:spLocks noGrp="1"/>
          </p:cNvSpPr>
          <p:nvPr>
            <p:ph type="subTitle" idx="1"/>
          </p:nvPr>
        </p:nvSpPr>
        <p:spPr>
          <a:xfrm>
            <a:off x="1428750" y="3602038"/>
            <a:ext cx="8572500" cy="1655762"/>
          </a:xfrm>
          <a:prstGeom prst="rect">
            <a:avLst/>
          </a:prstGeo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p>
        </p:txBody>
      </p:sp>
      <p:sp>
        <p:nvSpPr>
          <p:cNvPr id="4" name="Date Placeholder 3">
            <a:extLst>
              <a:ext uri="{FF2B5EF4-FFF2-40B4-BE49-F238E27FC236}">
                <a16:creationId xmlns:a16="http://schemas.microsoft.com/office/drawing/2014/main" id="{782ECDF4-95E7-45BA-87D2-6ABF370A07BF}"/>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5" name="Footer Placeholder 4">
            <a:extLst>
              <a:ext uri="{FF2B5EF4-FFF2-40B4-BE49-F238E27FC236}">
                <a16:creationId xmlns:a16="http://schemas.microsoft.com/office/drawing/2014/main" id="{B3601804-7F51-4560-84B0-D206298A0829}"/>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DFC4C9-896B-4D17-9FFA-C74597C0CA5C}"/>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278822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BE8F-2FD0-4C92-8177-B4B1E7D33FBE}"/>
              </a:ext>
            </a:extLst>
          </p:cNvPr>
          <p:cNvSpPr>
            <a:spLocks noGrp="1"/>
          </p:cNvSpPr>
          <p:nvPr>
            <p:ph type="title"/>
          </p:nvPr>
        </p:nvSpPr>
        <p:spPr>
          <a:xfrm>
            <a:off x="785813" y="365126"/>
            <a:ext cx="9858375"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B6402A-B50A-446D-A877-4492E416C8A2}"/>
              </a:ext>
            </a:extLst>
          </p:cNvPr>
          <p:cNvSpPr>
            <a:spLocks noGrp="1"/>
          </p:cNvSpPr>
          <p:nvPr>
            <p:ph type="body" orient="vert" idx="1"/>
          </p:nvPr>
        </p:nvSpPr>
        <p:spPr>
          <a:xfrm>
            <a:off x="785813" y="1825625"/>
            <a:ext cx="9858375"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36DCD-7119-4A6C-96D5-44524E28DC20}"/>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5" name="Footer Placeholder 4">
            <a:extLst>
              <a:ext uri="{FF2B5EF4-FFF2-40B4-BE49-F238E27FC236}">
                <a16:creationId xmlns:a16="http://schemas.microsoft.com/office/drawing/2014/main" id="{0FE90AAF-0DFE-4283-93C6-897B70AE55A2}"/>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61022D-4181-459C-BD65-38C438B91739}"/>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163196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444FFA-4D9E-44A7-9351-0B8B74B7956F}"/>
              </a:ext>
            </a:extLst>
          </p:cNvPr>
          <p:cNvSpPr>
            <a:spLocks noGrp="1"/>
          </p:cNvSpPr>
          <p:nvPr>
            <p:ph type="title" orient="vert"/>
          </p:nvPr>
        </p:nvSpPr>
        <p:spPr>
          <a:xfrm>
            <a:off x="8179594" y="365125"/>
            <a:ext cx="2464594"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D7B08-B8F5-40ED-86C5-596E9E330AAB}"/>
              </a:ext>
            </a:extLst>
          </p:cNvPr>
          <p:cNvSpPr>
            <a:spLocks noGrp="1"/>
          </p:cNvSpPr>
          <p:nvPr>
            <p:ph type="body" orient="vert" idx="1"/>
          </p:nvPr>
        </p:nvSpPr>
        <p:spPr>
          <a:xfrm>
            <a:off x="785813" y="365125"/>
            <a:ext cx="7250906"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40878-01BB-48F5-B2FE-F973794B5F5D}"/>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5" name="Footer Placeholder 4">
            <a:extLst>
              <a:ext uri="{FF2B5EF4-FFF2-40B4-BE49-F238E27FC236}">
                <a16:creationId xmlns:a16="http://schemas.microsoft.com/office/drawing/2014/main" id="{31AC937D-2861-4B68-B04E-AA6E806E7E40}"/>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42589A-F23E-4704-9582-1B39F21E0FBC}"/>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233618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C505-C50E-4847-9926-94125E26E6E2}"/>
              </a:ext>
            </a:extLst>
          </p:cNvPr>
          <p:cNvSpPr>
            <a:spLocks noGrp="1"/>
          </p:cNvSpPr>
          <p:nvPr>
            <p:ph type="title"/>
          </p:nvPr>
        </p:nvSpPr>
        <p:spPr>
          <a:xfrm>
            <a:off x="785813" y="365126"/>
            <a:ext cx="985837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5F11D2F-DD87-4F59-93C3-6FCF3B1772E7}"/>
              </a:ext>
            </a:extLst>
          </p:cNvPr>
          <p:cNvSpPr>
            <a:spLocks noGrp="1"/>
          </p:cNvSpPr>
          <p:nvPr>
            <p:ph idx="1"/>
          </p:nvPr>
        </p:nvSpPr>
        <p:spPr>
          <a:xfrm>
            <a:off x="785813" y="1825625"/>
            <a:ext cx="985837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3BC07-C77B-41EE-9B22-C8F594588262}"/>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5" name="Footer Placeholder 4">
            <a:extLst>
              <a:ext uri="{FF2B5EF4-FFF2-40B4-BE49-F238E27FC236}">
                <a16:creationId xmlns:a16="http://schemas.microsoft.com/office/drawing/2014/main" id="{7E9299AB-5327-4782-BF28-7C53FD25918B}"/>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3B55D9-0612-4CB5-BFDC-2126C951B73E}"/>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175528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1E5A-83D5-4C58-8623-B645F63C8D8C}"/>
              </a:ext>
            </a:extLst>
          </p:cNvPr>
          <p:cNvSpPr>
            <a:spLocks noGrp="1"/>
          </p:cNvSpPr>
          <p:nvPr>
            <p:ph type="title"/>
          </p:nvPr>
        </p:nvSpPr>
        <p:spPr>
          <a:xfrm>
            <a:off x="779859" y="1709739"/>
            <a:ext cx="9858375" cy="2852737"/>
          </a:xfrm>
          <a:prstGeom prst="rect">
            <a:avLst/>
          </a:prstGeom>
        </p:spPr>
        <p:txBody>
          <a:bodyPr anchor="b"/>
          <a:lstStyle>
            <a:lvl1pPr>
              <a:defRPr sz="5625"/>
            </a:lvl1pPr>
          </a:lstStyle>
          <a:p>
            <a:r>
              <a:rPr lang="en-US"/>
              <a:t>Click to edit Master title style</a:t>
            </a:r>
          </a:p>
        </p:txBody>
      </p:sp>
      <p:sp>
        <p:nvSpPr>
          <p:cNvPr id="3" name="Text Placeholder 2">
            <a:extLst>
              <a:ext uri="{FF2B5EF4-FFF2-40B4-BE49-F238E27FC236}">
                <a16:creationId xmlns:a16="http://schemas.microsoft.com/office/drawing/2014/main" id="{04944BCA-29DE-4BCF-95B6-5E67FA5AC18D}"/>
              </a:ext>
            </a:extLst>
          </p:cNvPr>
          <p:cNvSpPr>
            <a:spLocks noGrp="1"/>
          </p:cNvSpPr>
          <p:nvPr>
            <p:ph type="body" idx="1"/>
          </p:nvPr>
        </p:nvSpPr>
        <p:spPr>
          <a:xfrm>
            <a:off x="779859" y="4589464"/>
            <a:ext cx="9858375" cy="1500187"/>
          </a:xfrm>
          <a:prstGeom prst="rect">
            <a:avLst/>
          </a:prstGeo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29BF0B-F4F7-4B85-B5CC-5892D89DF505}"/>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5" name="Footer Placeholder 4">
            <a:extLst>
              <a:ext uri="{FF2B5EF4-FFF2-40B4-BE49-F238E27FC236}">
                <a16:creationId xmlns:a16="http://schemas.microsoft.com/office/drawing/2014/main" id="{2C32F79D-3886-4FCC-8DB7-81D45ED1C4CC}"/>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A80B74-BCE0-4402-8758-BB7556B9484D}"/>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111309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C2B9-3C78-4C70-B051-8AE4B52DD9F9}"/>
              </a:ext>
            </a:extLst>
          </p:cNvPr>
          <p:cNvSpPr>
            <a:spLocks noGrp="1"/>
          </p:cNvSpPr>
          <p:nvPr>
            <p:ph type="title"/>
          </p:nvPr>
        </p:nvSpPr>
        <p:spPr>
          <a:xfrm>
            <a:off x="785813" y="365126"/>
            <a:ext cx="985837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34594A1-89E0-4E78-A70D-B73ED46A0985}"/>
              </a:ext>
            </a:extLst>
          </p:cNvPr>
          <p:cNvSpPr>
            <a:spLocks noGrp="1"/>
          </p:cNvSpPr>
          <p:nvPr>
            <p:ph sz="half" idx="1"/>
          </p:nvPr>
        </p:nvSpPr>
        <p:spPr>
          <a:xfrm>
            <a:off x="785813" y="1825625"/>
            <a:ext cx="48577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4D7775-E2DE-44E5-8EF9-C1185A38B2E4}"/>
              </a:ext>
            </a:extLst>
          </p:cNvPr>
          <p:cNvSpPr>
            <a:spLocks noGrp="1"/>
          </p:cNvSpPr>
          <p:nvPr>
            <p:ph sz="half" idx="2"/>
          </p:nvPr>
        </p:nvSpPr>
        <p:spPr>
          <a:xfrm>
            <a:off x="5786438" y="1825625"/>
            <a:ext cx="48577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41BCCE-6CD4-43E4-AC32-87A4A9B378E5}"/>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6" name="Footer Placeholder 5">
            <a:extLst>
              <a:ext uri="{FF2B5EF4-FFF2-40B4-BE49-F238E27FC236}">
                <a16:creationId xmlns:a16="http://schemas.microsoft.com/office/drawing/2014/main" id="{690336FA-2C50-4887-9F95-41D85396FD1E}"/>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A592F4-E859-433F-B31E-68566E03EE53}"/>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231779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05BC-4B92-42A2-8057-156ABC5F6B17}"/>
              </a:ext>
            </a:extLst>
          </p:cNvPr>
          <p:cNvSpPr>
            <a:spLocks noGrp="1"/>
          </p:cNvSpPr>
          <p:nvPr>
            <p:ph type="title"/>
          </p:nvPr>
        </p:nvSpPr>
        <p:spPr>
          <a:xfrm>
            <a:off x="787301" y="365126"/>
            <a:ext cx="985837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199EFAF-BA78-4C4E-AC9D-EA44A1A71F55}"/>
              </a:ext>
            </a:extLst>
          </p:cNvPr>
          <p:cNvSpPr>
            <a:spLocks noGrp="1"/>
          </p:cNvSpPr>
          <p:nvPr>
            <p:ph type="body" idx="1"/>
          </p:nvPr>
        </p:nvSpPr>
        <p:spPr>
          <a:xfrm>
            <a:off x="787302" y="1681163"/>
            <a:ext cx="4835425"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Edit Master text styles</a:t>
            </a:r>
          </a:p>
        </p:txBody>
      </p:sp>
      <p:sp>
        <p:nvSpPr>
          <p:cNvPr id="4" name="Content Placeholder 3">
            <a:extLst>
              <a:ext uri="{FF2B5EF4-FFF2-40B4-BE49-F238E27FC236}">
                <a16:creationId xmlns:a16="http://schemas.microsoft.com/office/drawing/2014/main" id="{9B375B44-C239-433D-8271-8DB1FD918996}"/>
              </a:ext>
            </a:extLst>
          </p:cNvPr>
          <p:cNvSpPr>
            <a:spLocks noGrp="1"/>
          </p:cNvSpPr>
          <p:nvPr>
            <p:ph sz="half" idx="2"/>
          </p:nvPr>
        </p:nvSpPr>
        <p:spPr>
          <a:xfrm>
            <a:off x="787302" y="2505075"/>
            <a:ext cx="4835425"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FA78F-7530-459C-A5A5-05CA84ADF788}"/>
              </a:ext>
            </a:extLst>
          </p:cNvPr>
          <p:cNvSpPr>
            <a:spLocks noGrp="1"/>
          </p:cNvSpPr>
          <p:nvPr>
            <p:ph type="body" sz="quarter" idx="3"/>
          </p:nvPr>
        </p:nvSpPr>
        <p:spPr>
          <a:xfrm>
            <a:off x="5786437" y="1681163"/>
            <a:ext cx="4859239"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Edit Master text styles</a:t>
            </a:r>
          </a:p>
        </p:txBody>
      </p:sp>
      <p:sp>
        <p:nvSpPr>
          <p:cNvPr id="6" name="Content Placeholder 5">
            <a:extLst>
              <a:ext uri="{FF2B5EF4-FFF2-40B4-BE49-F238E27FC236}">
                <a16:creationId xmlns:a16="http://schemas.microsoft.com/office/drawing/2014/main" id="{B13BECCF-AB45-441A-B55A-B3C09344586A}"/>
              </a:ext>
            </a:extLst>
          </p:cNvPr>
          <p:cNvSpPr>
            <a:spLocks noGrp="1"/>
          </p:cNvSpPr>
          <p:nvPr>
            <p:ph sz="quarter" idx="4"/>
          </p:nvPr>
        </p:nvSpPr>
        <p:spPr>
          <a:xfrm>
            <a:off x="5786437" y="2505075"/>
            <a:ext cx="4859239"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5EF422-92B8-41F8-8749-FC7B29121E1E}"/>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8" name="Footer Placeholder 7">
            <a:extLst>
              <a:ext uri="{FF2B5EF4-FFF2-40B4-BE49-F238E27FC236}">
                <a16:creationId xmlns:a16="http://schemas.microsoft.com/office/drawing/2014/main" id="{4FC85BD8-3347-4370-BA2E-35C6F5FC83BC}"/>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86D2A38-3A73-48F8-89A5-0C122B041205}"/>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59358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8907-DAAD-4DC1-9775-531ED9184D37}"/>
              </a:ext>
            </a:extLst>
          </p:cNvPr>
          <p:cNvSpPr>
            <a:spLocks noGrp="1"/>
          </p:cNvSpPr>
          <p:nvPr>
            <p:ph type="title"/>
          </p:nvPr>
        </p:nvSpPr>
        <p:spPr>
          <a:xfrm>
            <a:off x="785813" y="365126"/>
            <a:ext cx="9858375"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73E7CB2-8668-4755-96EE-8639BD57DA83}"/>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4" name="Footer Placeholder 3">
            <a:extLst>
              <a:ext uri="{FF2B5EF4-FFF2-40B4-BE49-F238E27FC236}">
                <a16:creationId xmlns:a16="http://schemas.microsoft.com/office/drawing/2014/main" id="{5B390FFE-DCCB-4D44-8428-30DCF6DDA524}"/>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7A135DE-8CCF-469F-84CD-4F391D0F93C1}"/>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420254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6EC0C-9574-47F6-A1CF-27C755791B3A}"/>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3" name="Footer Placeholder 2">
            <a:extLst>
              <a:ext uri="{FF2B5EF4-FFF2-40B4-BE49-F238E27FC236}">
                <a16:creationId xmlns:a16="http://schemas.microsoft.com/office/drawing/2014/main" id="{F0BF9926-B8CB-4E42-BA7D-E4C50E79AEC6}"/>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C494211-172C-4841-8529-B9E675ACFFA3}"/>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363003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3500-5AC1-43B0-820F-1F2822726276}"/>
              </a:ext>
            </a:extLst>
          </p:cNvPr>
          <p:cNvSpPr>
            <a:spLocks noGrp="1"/>
          </p:cNvSpPr>
          <p:nvPr>
            <p:ph type="title"/>
          </p:nvPr>
        </p:nvSpPr>
        <p:spPr>
          <a:xfrm>
            <a:off x="787302" y="457200"/>
            <a:ext cx="3686472" cy="1600200"/>
          </a:xfrm>
          <a:prstGeom prst="rect">
            <a:avLst/>
          </a:prstGeom>
        </p:spPr>
        <p:txBody>
          <a:bodyPr anchor="b"/>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8003A0DB-4C0D-410E-823D-25DEF62EC3E4}"/>
              </a:ext>
            </a:extLst>
          </p:cNvPr>
          <p:cNvSpPr>
            <a:spLocks noGrp="1"/>
          </p:cNvSpPr>
          <p:nvPr>
            <p:ph idx="1"/>
          </p:nvPr>
        </p:nvSpPr>
        <p:spPr>
          <a:xfrm>
            <a:off x="4859238" y="987426"/>
            <a:ext cx="5786438" cy="4873625"/>
          </a:xfrm>
          <a:prstGeom prst="rect">
            <a:avLst/>
          </a:prstGeo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CBE3D8-BF6A-44DF-A29B-E405548B5C01}"/>
              </a:ext>
            </a:extLst>
          </p:cNvPr>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Edit Master text styles</a:t>
            </a:r>
          </a:p>
        </p:txBody>
      </p:sp>
      <p:sp>
        <p:nvSpPr>
          <p:cNvPr id="5" name="Date Placeholder 4">
            <a:extLst>
              <a:ext uri="{FF2B5EF4-FFF2-40B4-BE49-F238E27FC236}">
                <a16:creationId xmlns:a16="http://schemas.microsoft.com/office/drawing/2014/main" id="{C270364B-0D76-4141-AF99-6ACB5B82F8C6}"/>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6" name="Footer Placeholder 5">
            <a:extLst>
              <a:ext uri="{FF2B5EF4-FFF2-40B4-BE49-F238E27FC236}">
                <a16:creationId xmlns:a16="http://schemas.microsoft.com/office/drawing/2014/main" id="{D7F56A72-9EFD-429F-A472-E9D9D1BD23A6}"/>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1A7A89-F591-41C3-9D81-B9D81F198B81}"/>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319369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8ED6-DC88-463E-9090-3D5DDF4B7534}"/>
              </a:ext>
            </a:extLst>
          </p:cNvPr>
          <p:cNvSpPr>
            <a:spLocks noGrp="1"/>
          </p:cNvSpPr>
          <p:nvPr>
            <p:ph type="title"/>
          </p:nvPr>
        </p:nvSpPr>
        <p:spPr>
          <a:xfrm>
            <a:off x="787302" y="457200"/>
            <a:ext cx="3686472" cy="1600200"/>
          </a:xfrm>
          <a:prstGeom prst="rect">
            <a:avLst/>
          </a:prstGeo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DD231351-CDEE-4EE3-B6E7-D13A1C1CE62F}"/>
              </a:ext>
            </a:extLst>
          </p:cNvPr>
          <p:cNvSpPr>
            <a:spLocks noGrp="1"/>
          </p:cNvSpPr>
          <p:nvPr>
            <p:ph type="pic" idx="1"/>
          </p:nvPr>
        </p:nvSpPr>
        <p:spPr>
          <a:xfrm>
            <a:off x="4859238" y="987426"/>
            <a:ext cx="5786438" cy="4873625"/>
          </a:xfrm>
          <a:prstGeom prst="rect">
            <a:avLst/>
          </a:prstGeo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a:extLst>
              <a:ext uri="{FF2B5EF4-FFF2-40B4-BE49-F238E27FC236}">
                <a16:creationId xmlns:a16="http://schemas.microsoft.com/office/drawing/2014/main" id="{59685F70-AD56-4383-B6FF-B842BD7B710B}"/>
              </a:ext>
            </a:extLst>
          </p:cNvPr>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Edit Master text styles</a:t>
            </a:r>
          </a:p>
        </p:txBody>
      </p:sp>
      <p:sp>
        <p:nvSpPr>
          <p:cNvPr id="5" name="Date Placeholder 4">
            <a:extLst>
              <a:ext uri="{FF2B5EF4-FFF2-40B4-BE49-F238E27FC236}">
                <a16:creationId xmlns:a16="http://schemas.microsoft.com/office/drawing/2014/main" id="{325B028F-80C4-4C33-91D3-54B3BB5CF393}"/>
              </a:ext>
            </a:extLst>
          </p:cNvPr>
          <p:cNvSpPr>
            <a:spLocks noGrp="1"/>
          </p:cNvSpPr>
          <p:nvPr>
            <p:ph type="dt" sz="half" idx="10"/>
          </p:nvPr>
        </p:nvSpPr>
        <p:spPr>
          <a:xfrm>
            <a:off x="785813" y="6356351"/>
            <a:ext cx="2571750" cy="365125"/>
          </a:xfrm>
          <a:prstGeom prst="rect">
            <a:avLst/>
          </a:prstGeom>
        </p:spPr>
        <p:txBody>
          <a:bodyPr/>
          <a:lstStyle/>
          <a:p>
            <a:fld id="{29A8879F-85C0-459E-947B-EE3CCCBEB8DA}" type="datetimeFigureOut">
              <a:rPr lang="en-US" smtClean="0"/>
              <a:t>06-Oct-20</a:t>
            </a:fld>
            <a:endParaRPr lang="en-US"/>
          </a:p>
        </p:txBody>
      </p:sp>
      <p:sp>
        <p:nvSpPr>
          <p:cNvPr id="6" name="Footer Placeholder 5">
            <a:extLst>
              <a:ext uri="{FF2B5EF4-FFF2-40B4-BE49-F238E27FC236}">
                <a16:creationId xmlns:a16="http://schemas.microsoft.com/office/drawing/2014/main" id="{0573E86D-035D-4231-8D5C-9AA29B0777C6}"/>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6653F7-9914-451B-891F-AEAF556B0D25}"/>
              </a:ext>
            </a:extLst>
          </p:cNvPr>
          <p:cNvSpPr>
            <a:spLocks noGrp="1"/>
          </p:cNvSpPr>
          <p:nvPr>
            <p:ph type="sldNum" sz="quarter" idx="12"/>
          </p:nvPr>
        </p:nvSpPr>
        <p:spPr>
          <a:xfrm>
            <a:off x="8072438" y="6356351"/>
            <a:ext cx="2571750" cy="365125"/>
          </a:xfrm>
          <a:prstGeom prst="rect">
            <a:avLst/>
          </a:prstGeom>
        </p:spPr>
        <p:txBody>
          <a:bodyPr/>
          <a:lstStyle/>
          <a:p>
            <a:fld id="{BF06835F-A67D-47F5-92C4-586906589B80}" type="slidenum">
              <a:rPr lang="en-US" smtClean="0"/>
              <a:t>‹#›</a:t>
            </a:fld>
            <a:endParaRPr lang="en-US"/>
          </a:p>
        </p:txBody>
      </p:sp>
    </p:spTree>
    <p:extLst>
      <p:ext uri="{BB962C8B-B14F-4D97-AF65-F5344CB8AC3E}">
        <p14:creationId xmlns:p14="http://schemas.microsoft.com/office/powerpoint/2010/main" val="167726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454E9970-2AFB-418E-9031-0FCFB3AEBDFD}"/>
              </a:ext>
            </a:extLst>
          </p:cNvPr>
          <p:cNvSpPr/>
          <p:nvPr userDrawn="1"/>
        </p:nvSpPr>
        <p:spPr>
          <a:xfrm>
            <a:off x="0" y="0"/>
            <a:ext cx="11430000" cy="6858000"/>
          </a:xfrm>
          <a:prstGeom prst="frame">
            <a:avLst>
              <a:gd name="adj1" fmla="val 107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endParaRPr>
          </a:p>
        </p:txBody>
      </p:sp>
    </p:spTree>
    <p:extLst>
      <p:ext uri="{BB962C8B-B14F-4D97-AF65-F5344CB8AC3E}">
        <p14:creationId xmlns:p14="http://schemas.microsoft.com/office/powerpoint/2010/main" val="2937573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74870C-4B26-44F0-9CD1-D156812C1424}"/>
              </a:ext>
            </a:extLst>
          </p:cNvPr>
          <p:cNvSpPr txBox="1"/>
          <p:nvPr/>
        </p:nvSpPr>
        <p:spPr>
          <a:xfrm>
            <a:off x="1828800" y="136525"/>
            <a:ext cx="7863841" cy="919401"/>
          </a:xfrm>
          <a:prstGeom prst="roundRect">
            <a:avLst/>
          </a:prstGeom>
          <a:solidFill>
            <a:schemeClr val="accent2">
              <a:lumMod val="20000"/>
              <a:lumOff val="80000"/>
            </a:schemeClr>
          </a:solidFill>
          <a:ln w="38100">
            <a:solidFill>
              <a:schemeClr val="tx1"/>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আজকের</a:t>
            </a:r>
            <a:r>
              <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ক্লাসে</a:t>
            </a: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সবাইকে স্বাগত</a:t>
            </a:r>
            <a:r>
              <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pic>
        <p:nvPicPr>
          <p:cNvPr id="3" name="Picture 3">
            <a:extLst>
              <a:ext uri="{FF2B5EF4-FFF2-40B4-BE49-F238E27FC236}">
                <a16:creationId xmlns:a16="http://schemas.microsoft.com/office/drawing/2014/main" id="{77840843-13A9-4444-9371-EF104E6D6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037" y="1452491"/>
            <a:ext cx="6724356" cy="479356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3474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465D0-8C53-4AD8-9598-FFE5B7CAE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699" y="1330547"/>
            <a:ext cx="3454052" cy="3619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D49B8C1-93B2-4FBD-8B64-026F51835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677" y="1303666"/>
            <a:ext cx="3515501" cy="3648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5D32E9D-4F14-4C91-9CE2-B3B0954A0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800" y="1276788"/>
            <a:ext cx="3515501" cy="3676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CBAC6192-FD34-406C-8D4C-F0BC02F15EE6}"/>
              </a:ext>
            </a:extLst>
          </p:cNvPr>
          <p:cNvSpPr txBox="1"/>
          <p:nvPr/>
        </p:nvSpPr>
        <p:spPr>
          <a:xfrm>
            <a:off x="4135179" y="5484158"/>
            <a:ext cx="2914087"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পকেট মারা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id="{AF1010C0-CA17-40A9-B113-2128DDFE9737}"/>
              </a:ext>
            </a:extLst>
          </p:cNvPr>
          <p:cNvSpPr txBox="1"/>
          <p:nvPr/>
        </p:nvSpPr>
        <p:spPr>
          <a:xfrm>
            <a:off x="384476" y="5499376"/>
            <a:ext cx="2943561"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উচ্ছৃঙ্খল আচরণ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TextBox 12">
            <a:extLst>
              <a:ext uri="{FF2B5EF4-FFF2-40B4-BE49-F238E27FC236}">
                <a16:creationId xmlns:a16="http://schemas.microsoft.com/office/drawing/2014/main" id="{62E1E83C-98A7-45A2-9B98-C7EF398164E9}"/>
              </a:ext>
            </a:extLst>
          </p:cNvPr>
          <p:cNvSpPr txBox="1"/>
          <p:nvPr/>
        </p:nvSpPr>
        <p:spPr>
          <a:xfrm>
            <a:off x="7968952" y="5484157"/>
            <a:ext cx="2943561"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মারপিট করা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a16="http://schemas.microsoft.com/office/drawing/2014/main" id="{45ACF43F-A174-45B6-8845-11B3BAF30F7C}"/>
              </a:ext>
            </a:extLst>
          </p:cNvPr>
          <p:cNvSpPr txBox="1"/>
          <p:nvPr/>
        </p:nvSpPr>
        <p:spPr>
          <a:xfrm>
            <a:off x="2573707" y="130194"/>
            <a:ext cx="6158936" cy="919401"/>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কিশোর অপরাধের ধরণ </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82268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0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A4B65B-821B-4009-B1E5-BAD5E52A2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0" y="1242578"/>
            <a:ext cx="3509287" cy="3470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1FFBAAB-AA68-4864-BEEB-264E7CC50847}"/>
              </a:ext>
            </a:extLst>
          </p:cNvPr>
          <p:cNvPicPr>
            <a:picLocks noChangeAspect="1"/>
          </p:cNvPicPr>
          <p:nvPr/>
        </p:nvPicPr>
        <p:blipFill rotWithShape="1">
          <a:blip r:embed="rId3">
            <a:extLst>
              <a:ext uri="{28A0092B-C50C-407E-A947-70E740481C1C}">
                <a14:useLocalDpi xmlns:a14="http://schemas.microsoft.com/office/drawing/2010/main" val="0"/>
              </a:ext>
            </a:extLst>
          </a:blip>
          <a:srcRect l="9742" r="21259"/>
          <a:stretch/>
        </p:blipFill>
        <p:spPr>
          <a:xfrm flipH="1">
            <a:off x="3923285" y="1232026"/>
            <a:ext cx="3628594" cy="3481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47" descr="if1">
            <a:extLst>
              <a:ext uri="{FF2B5EF4-FFF2-40B4-BE49-F238E27FC236}">
                <a16:creationId xmlns:a16="http://schemas.microsoft.com/office/drawing/2014/main" id="{21420192-D67D-4000-BF67-8BB78F318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06064" y="1253129"/>
            <a:ext cx="3518900" cy="3470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51A2DEB-932E-415D-B5E6-26F472C5F3BD}"/>
              </a:ext>
            </a:extLst>
          </p:cNvPr>
          <p:cNvSpPr txBox="1"/>
          <p:nvPr/>
        </p:nvSpPr>
        <p:spPr>
          <a:xfrm>
            <a:off x="8020092" y="5257877"/>
            <a:ext cx="2943561"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গাড়ী পোড়ানো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a16="http://schemas.microsoft.com/office/drawing/2014/main" id="{6D633CF2-FED4-4879-92E4-9E0EAE9E6083}"/>
              </a:ext>
            </a:extLst>
          </p:cNvPr>
          <p:cNvSpPr txBox="1"/>
          <p:nvPr/>
        </p:nvSpPr>
        <p:spPr>
          <a:xfrm>
            <a:off x="310092" y="5163249"/>
            <a:ext cx="2943561" cy="1328023"/>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মেয়েদের উত্যক্ত করা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5" name="TextBox 14">
            <a:extLst>
              <a:ext uri="{FF2B5EF4-FFF2-40B4-BE49-F238E27FC236}">
                <a16:creationId xmlns:a16="http://schemas.microsoft.com/office/drawing/2014/main" id="{03888877-1913-402F-940B-78735CD671DD}"/>
              </a:ext>
            </a:extLst>
          </p:cNvPr>
          <p:cNvSpPr txBox="1"/>
          <p:nvPr/>
        </p:nvSpPr>
        <p:spPr>
          <a:xfrm>
            <a:off x="4265801" y="5216151"/>
            <a:ext cx="2943561" cy="1328023"/>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 টিকিটে ভ্রমণ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a16="http://schemas.microsoft.com/office/drawing/2014/main" id="{45ACF43F-A174-45B6-8845-11B3BAF30F7C}"/>
              </a:ext>
            </a:extLst>
          </p:cNvPr>
          <p:cNvSpPr txBox="1"/>
          <p:nvPr/>
        </p:nvSpPr>
        <p:spPr>
          <a:xfrm>
            <a:off x="2573707" y="130194"/>
            <a:ext cx="6158936" cy="919401"/>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কিশোর অপরাধের ধরণ </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025042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0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3EBA94-9E07-414A-AB5A-1660A39F5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7" y="1350698"/>
            <a:ext cx="3593126" cy="2721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CBF9D217-1955-49FD-9DBA-981B406283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020"/>
          <a:stretch/>
        </p:blipFill>
        <p:spPr>
          <a:xfrm>
            <a:off x="4087591" y="1364880"/>
            <a:ext cx="3459728" cy="2721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a:extLst>
              <a:ext uri="{FF2B5EF4-FFF2-40B4-BE49-F238E27FC236}">
                <a16:creationId xmlns:a16="http://schemas.microsoft.com/office/drawing/2014/main" id="{907518FA-CE04-404C-A4F6-8242173D205E}"/>
              </a:ext>
            </a:extLst>
          </p:cNvPr>
          <p:cNvGrpSpPr/>
          <p:nvPr/>
        </p:nvGrpSpPr>
        <p:grpSpPr>
          <a:xfrm>
            <a:off x="7666168" y="1350698"/>
            <a:ext cx="3593125" cy="2735511"/>
            <a:chOff x="6192411" y="4419969"/>
            <a:chExt cx="1688122" cy="1571019"/>
          </a:xfrm>
        </p:grpSpPr>
        <p:pic>
          <p:nvPicPr>
            <p:cNvPr id="7" name="Picture 6">
              <a:extLst>
                <a:ext uri="{FF2B5EF4-FFF2-40B4-BE49-F238E27FC236}">
                  <a16:creationId xmlns:a16="http://schemas.microsoft.com/office/drawing/2014/main" id="{A202FDB7-BAA9-4700-894F-13A116BE7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411" y="4925725"/>
              <a:ext cx="1684865" cy="1065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D6FF03E-3520-4B74-9E0A-8A28674BD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411" y="4419969"/>
              <a:ext cx="1688122" cy="946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9" name="Picture 8">
            <a:extLst>
              <a:ext uri="{FF2B5EF4-FFF2-40B4-BE49-F238E27FC236}">
                <a16:creationId xmlns:a16="http://schemas.microsoft.com/office/drawing/2014/main" id="{AFD8457D-BB30-4BEE-BC21-3F72EEB47B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689" t="7620" r="11890" b="12367"/>
          <a:stretch/>
        </p:blipFill>
        <p:spPr>
          <a:xfrm>
            <a:off x="259914" y="4326172"/>
            <a:ext cx="3103100" cy="2305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DB3F1BB2-4A5C-494D-90CA-3F7598CA8F68}"/>
              </a:ext>
            </a:extLst>
          </p:cNvPr>
          <p:cNvSpPr txBox="1"/>
          <p:nvPr/>
        </p:nvSpPr>
        <p:spPr>
          <a:xfrm>
            <a:off x="7808499" y="4436083"/>
            <a:ext cx="3301530"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মাদক গ্রহণ</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6FD5FE9C-2044-42D0-8030-3DD00980E130}"/>
              </a:ext>
            </a:extLst>
          </p:cNvPr>
          <p:cNvSpPr txBox="1"/>
          <p:nvPr/>
        </p:nvSpPr>
        <p:spPr>
          <a:xfrm>
            <a:off x="4166690" y="4441556"/>
            <a:ext cx="3301530"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নারী নির্যাতন</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id="{92700391-5F7C-4E32-B7DA-FC991BDB143F}"/>
              </a:ext>
            </a:extLst>
          </p:cNvPr>
          <p:cNvSpPr txBox="1"/>
          <p:nvPr/>
        </p:nvSpPr>
        <p:spPr>
          <a:xfrm>
            <a:off x="3491133" y="5642127"/>
            <a:ext cx="3040971"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অশোভন ছবি</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13" name="TextBox 12">
            <a:extLst>
              <a:ext uri="{FF2B5EF4-FFF2-40B4-BE49-F238E27FC236}">
                <a16:creationId xmlns:a16="http://schemas.microsoft.com/office/drawing/2014/main" id="{55EF845D-8B76-4D32-8DEC-388E542367D5}"/>
              </a:ext>
            </a:extLst>
          </p:cNvPr>
          <p:cNvSpPr txBox="1"/>
          <p:nvPr/>
        </p:nvSpPr>
        <p:spPr>
          <a:xfrm>
            <a:off x="2451592" y="109816"/>
            <a:ext cx="6526815" cy="919401"/>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কিশোর অপরাধের ধরণ </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84785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0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61049" y="5046792"/>
            <a:ext cx="8707901" cy="646331"/>
          </a:xfrm>
          <a:prstGeom prst="rect">
            <a:avLst/>
          </a:prstGeom>
          <a:noFill/>
          <a:ln w="57150">
            <a:solidFill>
              <a:srgbClr val="7030A0"/>
            </a:solidFill>
          </a:ln>
        </p:spPr>
        <p:txBody>
          <a:bodyPr wrap="square" rtlCol="0">
            <a:spAutoFit/>
          </a:bodyPr>
          <a:lstStyle/>
          <a:p>
            <a:pPr marL="428625" indent="-428625" algn="ctr">
              <a:buFont typeface="Wingdings" panose="05000000000000000000" pitchFamily="2" charset="2"/>
              <a:buChar char="q"/>
            </a:pP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পাঁচটি কিশোর অপরাধের নাম লিখ?</a:t>
            </a:r>
          </a:p>
        </p:txBody>
      </p:sp>
      <p:sp>
        <p:nvSpPr>
          <p:cNvPr id="5" name="Rectangle: Rounded Corners 4">
            <a:extLst>
              <a:ext uri="{FF2B5EF4-FFF2-40B4-BE49-F238E27FC236}">
                <a16:creationId xmlns:a16="http://schemas.microsoft.com/office/drawing/2014/main" id="{C882CAA4-6DC1-4750-BDB9-944946CE1DE9}"/>
              </a:ext>
            </a:extLst>
          </p:cNvPr>
          <p:cNvSpPr/>
          <p:nvPr/>
        </p:nvSpPr>
        <p:spPr>
          <a:xfrm>
            <a:off x="3495216" y="170994"/>
            <a:ext cx="4298285" cy="759835"/>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জোড়ায় কাজ </a:t>
            </a:r>
            <a:endParaRPr lang="en-US" sz="54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4" name="Picture 3">
            <a:extLst>
              <a:ext uri="{FF2B5EF4-FFF2-40B4-BE49-F238E27FC236}">
                <a16:creationId xmlns:a16="http://schemas.microsoft.com/office/drawing/2014/main" id="{6C9E907E-FF65-421D-B0E7-6AE54B12D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682" y="1630609"/>
            <a:ext cx="5019675" cy="2752725"/>
          </a:xfrm>
          <a:prstGeom prst="rect">
            <a:avLst/>
          </a:prstGeom>
        </p:spPr>
      </p:pic>
    </p:spTree>
    <p:extLst>
      <p:ext uri="{BB962C8B-B14F-4D97-AF65-F5344CB8AC3E}">
        <p14:creationId xmlns:p14="http://schemas.microsoft.com/office/powerpoint/2010/main" val="3465603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6">
            <a:extLst>
              <a:ext uri="{FF2B5EF4-FFF2-40B4-BE49-F238E27FC236}">
                <a16:creationId xmlns:a16="http://schemas.microsoft.com/office/drawing/2014/main" id="{1FE278BC-8641-4DBA-960F-48925903FBB9}"/>
              </a:ext>
            </a:extLst>
          </p:cNvPr>
          <p:cNvSpPr/>
          <p:nvPr/>
        </p:nvSpPr>
        <p:spPr>
          <a:xfrm>
            <a:off x="1520879" y="105981"/>
            <a:ext cx="8341860" cy="764306"/>
          </a:xfrm>
          <a:prstGeom prst="roundRect">
            <a:avLst/>
          </a:prstGeom>
          <a:solidFill>
            <a:schemeClr val="accent2">
              <a:lumMod val="20000"/>
              <a:lumOff val="80000"/>
            </a:schemeClr>
          </a:solidFill>
          <a:ln w="381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কিশোর অপরাধের অ</a:t>
            </a:r>
            <a:r>
              <a:rPr lang="bn-IN"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ন্যতম কারণ </a:t>
            </a:r>
            <a:endParaRPr lang="en-US"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5" name="Picture 4">
            <a:extLst>
              <a:ext uri="{FF2B5EF4-FFF2-40B4-BE49-F238E27FC236}">
                <a16:creationId xmlns:a16="http://schemas.microsoft.com/office/drawing/2014/main" id="{0A1EB71A-7FED-4B38-9D48-F22B3DC4E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63" y="1073572"/>
            <a:ext cx="4829051" cy="3157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5293A8A5-0DB7-4322-86BF-8A99BDBC0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136" y="1069146"/>
            <a:ext cx="5016603" cy="320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14">
            <a:extLst>
              <a:ext uri="{FF2B5EF4-FFF2-40B4-BE49-F238E27FC236}">
                <a16:creationId xmlns:a16="http://schemas.microsoft.com/office/drawing/2014/main" id="{AC257E59-20ED-48FF-9E77-7EC542F7EB41}"/>
              </a:ext>
            </a:extLst>
          </p:cNvPr>
          <p:cNvSpPr/>
          <p:nvPr/>
        </p:nvSpPr>
        <p:spPr>
          <a:xfrm>
            <a:off x="267286" y="4493760"/>
            <a:ext cx="10838036" cy="2315003"/>
          </a:xfrm>
          <a:prstGeom prst="roundRect">
            <a:avLst/>
          </a:prstGeom>
          <a:noFill/>
          <a:ln w="38100" cmpd="tri">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আমাদের দেশে কিশোর অপরাধের অন্যতম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প্রধান</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কারণ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দারি</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দ্রতা</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দরিদ্র</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পরিবারের</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সন্তানদের</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অনেক</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সাধ</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ইচ্ছা</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অ</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র্ণ</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থেকে</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যায়।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যার</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ফলে</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তাদের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মধ্যে</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হতাশার</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সৃষ্টি হয়।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এই</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হতাশা</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তাদেরকে</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অপরাধের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দিকে</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ঠেলে দেয়</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85D350D1-553A-499A-9AFD-FA6DADF9B005}"/>
              </a:ext>
            </a:extLst>
          </p:cNvPr>
          <p:cNvSpPr txBox="1"/>
          <p:nvPr/>
        </p:nvSpPr>
        <p:spPr>
          <a:xfrm>
            <a:off x="536663" y="3480767"/>
            <a:ext cx="2581420" cy="722667"/>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দারিদ্রতা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A127A4C1-E7E7-4377-B090-97970F3C1B72}"/>
              </a:ext>
            </a:extLst>
          </p:cNvPr>
          <p:cNvSpPr txBox="1"/>
          <p:nvPr/>
        </p:nvSpPr>
        <p:spPr>
          <a:xfrm>
            <a:off x="5715000" y="3533818"/>
            <a:ext cx="2551859" cy="722667"/>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হতাশা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045842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left)">
                                      <p:cBhvr>
                                        <p:cTn id="23" dur="2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B840F4-2A22-4EDA-8E87-279C85F0D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44" y="1069073"/>
            <a:ext cx="4804511" cy="3516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1CC02847-76A9-4C01-96D8-85256842D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511" y="1058623"/>
            <a:ext cx="5594345" cy="3528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2D1C41C7-7CD6-4545-8EA9-2E4BC0053C07}"/>
              </a:ext>
            </a:extLst>
          </p:cNvPr>
          <p:cNvSpPr txBox="1"/>
          <p:nvPr/>
        </p:nvSpPr>
        <p:spPr>
          <a:xfrm>
            <a:off x="1056054" y="5073762"/>
            <a:ext cx="2902227" cy="1328023"/>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মাতাপিতার অকাল মৃত্যু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71C059A6-676C-4ED4-8564-1167BD713DE9}"/>
              </a:ext>
            </a:extLst>
          </p:cNvPr>
          <p:cNvSpPr txBox="1"/>
          <p:nvPr/>
        </p:nvSpPr>
        <p:spPr>
          <a:xfrm>
            <a:off x="6802569" y="5073763"/>
            <a:ext cx="2902227" cy="1328023"/>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মাতাপিতার</a:t>
            </a:r>
          </a:p>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বিবাহ বিচ্ছেদ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Rounded Rectangle 6">
            <a:extLst>
              <a:ext uri="{FF2B5EF4-FFF2-40B4-BE49-F238E27FC236}">
                <a16:creationId xmlns:a16="http://schemas.microsoft.com/office/drawing/2014/main" id="{7C195E5A-4886-4EBB-92C3-F01AEE94D305}"/>
              </a:ext>
            </a:extLst>
          </p:cNvPr>
          <p:cNvSpPr/>
          <p:nvPr/>
        </p:nvSpPr>
        <p:spPr>
          <a:xfrm>
            <a:off x="2038233" y="119729"/>
            <a:ext cx="7032278" cy="780604"/>
          </a:xfrm>
          <a:prstGeom prst="roundRect">
            <a:avLst/>
          </a:prstGeom>
          <a:solidFill>
            <a:schemeClr val="accent2">
              <a:lumMod val="20000"/>
              <a:lumOff val="80000"/>
            </a:schemeClr>
          </a:solidFill>
          <a:ln w="381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কিশোর অপরা</a:t>
            </a:r>
            <a:r>
              <a:rPr lang="bn-IN"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ধের কারণ </a:t>
            </a:r>
            <a:endParaRPr lang="en-US"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936758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BB719C-490E-47CB-8CD4-C6B5A5A62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41" y="1082717"/>
            <a:ext cx="5408995" cy="3573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49F43CF-AF3B-4274-8E8D-6C233E32F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826" y="1040513"/>
            <a:ext cx="5067169" cy="3573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3EE47593-298B-45C7-93B4-2B20F4429E2C}"/>
              </a:ext>
            </a:extLst>
          </p:cNvPr>
          <p:cNvSpPr txBox="1"/>
          <p:nvPr/>
        </p:nvSpPr>
        <p:spPr>
          <a:xfrm>
            <a:off x="1418711" y="4984440"/>
            <a:ext cx="2902227" cy="722667"/>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অতিরিক্ত শাসন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681F9A23-B410-4CA0-8D34-7750B7D31714}"/>
              </a:ext>
            </a:extLst>
          </p:cNvPr>
          <p:cNvSpPr txBox="1"/>
          <p:nvPr/>
        </p:nvSpPr>
        <p:spPr>
          <a:xfrm>
            <a:off x="7139296" y="4984440"/>
            <a:ext cx="2902227" cy="1328023"/>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সংসার ত্যাগী পিতা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Rounded Rectangle 6">
            <a:extLst>
              <a:ext uri="{FF2B5EF4-FFF2-40B4-BE49-F238E27FC236}">
                <a16:creationId xmlns:a16="http://schemas.microsoft.com/office/drawing/2014/main" id="{7C195E5A-4886-4EBB-92C3-F01AEE94D305}"/>
              </a:ext>
            </a:extLst>
          </p:cNvPr>
          <p:cNvSpPr/>
          <p:nvPr/>
        </p:nvSpPr>
        <p:spPr>
          <a:xfrm>
            <a:off x="2094505" y="133797"/>
            <a:ext cx="7032278" cy="752468"/>
          </a:xfrm>
          <a:prstGeom prst="roundRect">
            <a:avLst/>
          </a:prstGeom>
          <a:solidFill>
            <a:schemeClr val="accent2">
              <a:lumMod val="20000"/>
              <a:lumOff val="80000"/>
            </a:schemeClr>
          </a:solidFill>
          <a:ln w="381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কিশোর অপরা</a:t>
            </a:r>
            <a:r>
              <a:rPr lang="bn-IN"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ধের কারণ </a:t>
            </a:r>
            <a:endParaRPr lang="en-US"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77048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39DA23-AB0F-4071-9A06-01D9C20622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487" y="1369717"/>
            <a:ext cx="3642192" cy="3100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3F788B3-5F10-4DD8-8300-7D93B5875E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235" y="1381818"/>
            <a:ext cx="3466362" cy="3119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8A5040D-A727-461E-95F2-E3FE1169D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017" y="1369717"/>
            <a:ext cx="3466363" cy="3131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5CC2E680-C5FC-4C84-90F6-C9ECE968CB26}"/>
              </a:ext>
            </a:extLst>
          </p:cNvPr>
          <p:cNvSpPr txBox="1"/>
          <p:nvPr/>
        </p:nvSpPr>
        <p:spPr>
          <a:xfrm>
            <a:off x="7863850" y="5130738"/>
            <a:ext cx="3301530"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চিত্ত বিনোদন</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5" name="TextBox 14">
            <a:extLst>
              <a:ext uri="{FF2B5EF4-FFF2-40B4-BE49-F238E27FC236}">
                <a16:creationId xmlns:a16="http://schemas.microsoft.com/office/drawing/2014/main" id="{70AC65ED-842E-4D14-8B66-7E2E2C25D549}"/>
              </a:ext>
            </a:extLst>
          </p:cNvPr>
          <p:cNvSpPr txBox="1"/>
          <p:nvPr/>
        </p:nvSpPr>
        <p:spPr>
          <a:xfrm>
            <a:off x="4192154" y="5130738"/>
            <a:ext cx="3301530"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সংগীত বিদ্যালয়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a16="http://schemas.microsoft.com/office/drawing/2014/main" id="{3A8AB2E6-C98A-4D1F-9ED7-C4562A293456}"/>
              </a:ext>
            </a:extLst>
          </p:cNvPr>
          <p:cNvSpPr txBox="1"/>
          <p:nvPr/>
        </p:nvSpPr>
        <p:spPr>
          <a:xfrm>
            <a:off x="370325" y="5130737"/>
            <a:ext cx="3301530"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খেলার মাঠ</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Rounded Rectangle 6">
            <a:extLst>
              <a:ext uri="{FF2B5EF4-FFF2-40B4-BE49-F238E27FC236}">
                <a16:creationId xmlns:a16="http://schemas.microsoft.com/office/drawing/2014/main" id="{951089DF-190C-4D6A-A105-E62CFF958FEB}"/>
              </a:ext>
            </a:extLst>
          </p:cNvPr>
          <p:cNvSpPr/>
          <p:nvPr/>
        </p:nvSpPr>
        <p:spPr>
          <a:xfrm>
            <a:off x="2094505" y="133797"/>
            <a:ext cx="7032278" cy="752468"/>
          </a:xfrm>
          <a:prstGeom prst="roundRect">
            <a:avLst/>
          </a:prstGeom>
          <a:solidFill>
            <a:schemeClr val="accent2">
              <a:lumMod val="20000"/>
              <a:lumOff val="80000"/>
            </a:schemeClr>
          </a:solidFill>
          <a:ln w="381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কিশোর অপরা</a:t>
            </a:r>
            <a:r>
              <a:rPr lang="bn-IN"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ধের কারণ </a:t>
            </a:r>
            <a:endParaRPr lang="en-US"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545636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1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fltVal val="0"/>
                                          </p:val>
                                        </p:tav>
                                        <p:tav tm="100000">
                                          <p:val>
                                            <p:strVal val="#ppt_w"/>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Effect transition="in" filter="fade">
                                      <p:cBhvr>
                                        <p:cTn id="19" dur="20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5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5A489-E97F-4C7D-8313-BFEF8F6757CD}"/>
              </a:ext>
            </a:extLst>
          </p:cNvPr>
          <p:cNvPicPr>
            <a:picLocks noChangeAspect="1"/>
          </p:cNvPicPr>
          <p:nvPr/>
        </p:nvPicPr>
        <p:blipFill rotWithShape="1">
          <a:blip r:embed="rId3">
            <a:extLst>
              <a:ext uri="{28A0092B-C50C-407E-A947-70E740481C1C}">
                <a14:useLocalDpi xmlns:a14="http://schemas.microsoft.com/office/drawing/2010/main" val="0"/>
              </a:ext>
            </a:extLst>
          </a:blip>
          <a:srcRect l="5731" t="2212" r="2400" b="4425"/>
          <a:stretch/>
        </p:blipFill>
        <p:spPr>
          <a:xfrm>
            <a:off x="730461" y="1049916"/>
            <a:ext cx="4807634" cy="320482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B4384409-D08B-4E34-82F6-071415E10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419" y="1049916"/>
            <a:ext cx="4807634" cy="3204821"/>
          </a:xfrm>
          <a:prstGeom prst="rect">
            <a:avLst/>
          </a:prstGeom>
          <a:ln w="88900" cap="sq" cmpd="thickThin">
            <a:solidFill>
              <a:srgbClr val="000000"/>
            </a:solidFill>
            <a:prstDash val="solid"/>
            <a:miter lim="800000"/>
          </a:ln>
          <a:effectLst>
            <a:innerShdw blurRad="76200">
              <a:srgbClr val="000000"/>
            </a:innerShdw>
          </a:effectLst>
        </p:spPr>
      </p:pic>
      <p:sp>
        <p:nvSpPr>
          <p:cNvPr id="7" name="Rounded Rectangle 6">
            <a:extLst>
              <a:ext uri="{FF2B5EF4-FFF2-40B4-BE49-F238E27FC236}">
                <a16:creationId xmlns:a16="http://schemas.microsoft.com/office/drawing/2014/main" id="{CAF081C1-8000-439C-B8E4-219DE2191927}"/>
              </a:ext>
            </a:extLst>
          </p:cNvPr>
          <p:cNvSpPr/>
          <p:nvPr/>
        </p:nvSpPr>
        <p:spPr>
          <a:xfrm>
            <a:off x="2094505" y="133797"/>
            <a:ext cx="7032278" cy="752468"/>
          </a:xfrm>
          <a:prstGeom prst="roundRect">
            <a:avLst/>
          </a:prstGeom>
          <a:solidFill>
            <a:schemeClr val="accent2">
              <a:lumMod val="20000"/>
              <a:lumOff val="80000"/>
            </a:schemeClr>
          </a:solidFill>
          <a:ln w="381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কিশোর অপরা</a:t>
            </a:r>
            <a:r>
              <a:rPr lang="bn-IN"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ধের কারণ </a:t>
            </a:r>
            <a:endParaRPr lang="en-US" sz="4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8" name="Rounded Rectangle 14">
            <a:extLst>
              <a:ext uri="{FF2B5EF4-FFF2-40B4-BE49-F238E27FC236}">
                <a16:creationId xmlns:a16="http://schemas.microsoft.com/office/drawing/2014/main" id="{5C420796-810B-4C0D-B1F8-FC012EAB546E}"/>
              </a:ext>
            </a:extLst>
          </p:cNvPr>
          <p:cNvSpPr/>
          <p:nvPr/>
        </p:nvSpPr>
        <p:spPr>
          <a:xfrm>
            <a:off x="239151" y="4493760"/>
            <a:ext cx="10866171" cy="2286867"/>
          </a:xfrm>
          <a:prstGeom prst="roundRect">
            <a:avLst/>
          </a:prstGeom>
          <a:noFill/>
          <a:ln w="38100" cmpd="tri">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বস্তির পরিবেশ, সঙ্গদোষ এবং অভাবের তাড়নায় শিশু-কিশোররা অপরাধের সঙ্গে জড়িয়ে পড়ে। দরিদ্র পরিবারের শিশু-কিশোররা অল্পবয়সেই নানা রকম কাজ করে টাকা উপার্জন করতে গিয়ে লোভে পড়েও অনেক সময় অপরাধের দিকে ঝুঁকে পড়ে। </a:t>
            </a:r>
          </a:p>
        </p:txBody>
      </p:sp>
      <p:sp>
        <p:nvSpPr>
          <p:cNvPr id="9" name="TextBox 8">
            <a:extLst>
              <a:ext uri="{FF2B5EF4-FFF2-40B4-BE49-F238E27FC236}">
                <a16:creationId xmlns:a16="http://schemas.microsoft.com/office/drawing/2014/main" id="{0F5702E9-75E0-4987-BB8B-49C9B7F87C01}"/>
              </a:ext>
            </a:extLst>
          </p:cNvPr>
          <p:cNvSpPr txBox="1"/>
          <p:nvPr/>
        </p:nvSpPr>
        <p:spPr>
          <a:xfrm>
            <a:off x="682287" y="3539648"/>
            <a:ext cx="2529446"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 এলাকা</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4C32913F-EF39-4D4A-A8F1-4D5EE1FBBD0B}"/>
              </a:ext>
            </a:extLst>
          </p:cNvPr>
          <p:cNvSpPr txBox="1"/>
          <p:nvPr/>
        </p:nvSpPr>
        <p:spPr>
          <a:xfrm>
            <a:off x="5996351" y="3539648"/>
            <a:ext cx="2402061"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টাকা উপার্জন</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511066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FE1BB9-97AD-47B0-B4EF-4B73F894E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71" y="342398"/>
            <a:ext cx="4977588" cy="3052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FFCC91BE-5D54-46C4-ABEA-66ABADAA61AF}"/>
              </a:ext>
            </a:extLst>
          </p:cNvPr>
          <p:cNvSpPr txBox="1"/>
          <p:nvPr/>
        </p:nvSpPr>
        <p:spPr>
          <a:xfrm>
            <a:off x="499771" y="2640057"/>
            <a:ext cx="2482580"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অতি মেধাবী</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Rounded Rectangle 14">
            <a:extLst>
              <a:ext uri="{FF2B5EF4-FFF2-40B4-BE49-F238E27FC236}">
                <a16:creationId xmlns:a16="http://schemas.microsoft.com/office/drawing/2014/main" id="{6272AED7-5627-4A2F-8910-1A715AE7F543}"/>
              </a:ext>
            </a:extLst>
          </p:cNvPr>
          <p:cNvSpPr/>
          <p:nvPr/>
        </p:nvSpPr>
        <p:spPr>
          <a:xfrm>
            <a:off x="0" y="3868615"/>
            <a:ext cx="11430000" cy="2827607"/>
          </a:xfrm>
          <a:prstGeom prst="roundRect">
            <a:avLst/>
          </a:prstGeom>
          <a:noFill/>
          <a:ln w="38100" cmpd="tri">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শারীরিক-মানসিক ত্রুটি শিশু-কিশোরদের অপরাধী করে তোলে। বেশি আবেগপ্রবণ বা প্রতিভাবান শিশু-কিশোররা অনেক সময় অপরাধী হয়ে উঠে। কারণ এ ধরনের শিশু-কিশোরদের মানসিক গঠন সাধারণের চেয়ে জঠিল হয়। প্রতিভা বিকাশের উপযুক্ত পরিবেশের অভাবে অপরাধী হয়ে উঠতে পারে।   </a:t>
            </a:r>
          </a:p>
        </p:txBody>
      </p:sp>
      <p:pic>
        <p:nvPicPr>
          <p:cNvPr id="13" name="Picture 12">
            <a:extLst>
              <a:ext uri="{FF2B5EF4-FFF2-40B4-BE49-F238E27FC236}">
                <a16:creationId xmlns:a16="http://schemas.microsoft.com/office/drawing/2014/main" id="{0E95E87F-504F-43B7-ADB1-8E14F0D7D1DE}"/>
              </a:ext>
            </a:extLst>
          </p:cNvPr>
          <p:cNvPicPr>
            <a:picLocks noChangeAspect="1"/>
          </p:cNvPicPr>
          <p:nvPr/>
        </p:nvPicPr>
        <p:blipFill rotWithShape="1">
          <a:blip r:embed="rId3">
            <a:extLst>
              <a:ext uri="{28A0092B-C50C-407E-A947-70E740481C1C}">
                <a14:useLocalDpi xmlns:a14="http://schemas.microsoft.com/office/drawing/2010/main" val="0"/>
              </a:ext>
            </a:extLst>
          </a:blip>
          <a:srcRect t="19897"/>
          <a:stretch/>
        </p:blipFill>
        <p:spPr>
          <a:xfrm>
            <a:off x="5827541" y="380882"/>
            <a:ext cx="4977588" cy="2975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7D08C60F-19E0-4094-9B01-4B97396CED8A}"/>
              </a:ext>
            </a:extLst>
          </p:cNvPr>
          <p:cNvSpPr txBox="1"/>
          <p:nvPr/>
        </p:nvSpPr>
        <p:spPr>
          <a:xfrm>
            <a:off x="5825199" y="2640057"/>
            <a:ext cx="2883494"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শারীরিক ত্রুটি</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818243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8D25C0-7861-4EA9-A990-241A768BCE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432" y="1539429"/>
            <a:ext cx="1856936" cy="2021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16C3F52B-D3EE-4DB5-B202-1786BC260A82}"/>
              </a:ext>
            </a:extLst>
          </p:cNvPr>
          <p:cNvSpPr txBox="1"/>
          <p:nvPr/>
        </p:nvSpPr>
        <p:spPr>
          <a:xfrm>
            <a:off x="494257" y="3762834"/>
            <a:ext cx="5386037" cy="2554545"/>
          </a:xfrm>
          <a:prstGeom prst="rect">
            <a:avLst/>
          </a:prstGeom>
          <a:noFill/>
          <a:ln w="38100">
            <a:solidFill>
              <a:schemeClr val="tx1"/>
            </a:solidFill>
          </a:ln>
        </p:spPr>
        <p:txBody>
          <a:bodyPr wrap="square" rtlCol="0">
            <a:spAutoFit/>
          </a:bodyPr>
          <a:lstStyle/>
          <a:p>
            <a:pPr algn="ct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জাহানারা বেগম</a:t>
            </a:r>
          </a:p>
          <a:p>
            <a:pPr algn="ct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সহকারী শিক্ষক</a:t>
            </a:r>
          </a:p>
          <a:p>
            <a:pPr algn="ct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 স্মরণী বালিকা উচ্চ বিদ্যালয়</a:t>
            </a:r>
          </a:p>
          <a:p>
            <a:pPr algn="ct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কিশোরগঞ্জ সদর, কিশোরগঞ্জ। </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ctr"/>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jahanaraict02@gmail.com</a:t>
            </a:r>
            <a:endPar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4" name="Picture 3">
            <a:extLst>
              <a:ext uri="{FF2B5EF4-FFF2-40B4-BE49-F238E27FC236}">
                <a16:creationId xmlns:a16="http://schemas.microsoft.com/office/drawing/2014/main" id="{E545811F-9940-4592-BEF6-76F2A72B5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018" y="1350625"/>
            <a:ext cx="1856936" cy="221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a:extLst>
              <a:ext uri="{FF2B5EF4-FFF2-40B4-BE49-F238E27FC236}">
                <a16:creationId xmlns:a16="http://schemas.microsoft.com/office/drawing/2014/main" id="{4F677569-37BC-45E1-BBF5-1D9A4C0815B3}"/>
              </a:ext>
            </a:extLst>
          </p:cNvPr>
          <p:cNvSpPr/>
          <p:nvPr/>
        </p:nvSpPr>
        <p:spPr>
          <a:xfrm>
            <a:off x="6288258" y="3772204"/>
            <a:ext cx="4822448" cy="2596806"/>
          </a:xfrm>
          <a:prstGeom prst="rect">
            <a:avLst/>
          </a:prstGeom>
          <a:ln w="3810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32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শ্রেণি</a:t>
            </a:r>
            <a:r>
              <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অষ্ট</a:t>
            </a:r>
            <a:r>
              <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 </a:t>
            </a:r>
          </a:p>
          <a:p>
            <a:pPr algn="ctr">
              <a:defRPr/>
            </a:pPr>
            <a:r>
              <a:rPr lang="en-US" sz="32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বিষয়</a:t>
            </a:r>
            <a:r>
              <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বাংলাদেশ</a:t>
            </a:r>
            <a:r>
              <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ও </a:t>
            </a:r>
            <a:r>
              <a:rPr lang="en-US" sz="32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বিশ্বপরিচয়</a:t>
            </a:r>
            <a:endPar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ctr">
              <a:defRPr/>
            </a:pPr>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অধ্যায়</a:t>
            </a:r>
            <a:r>
              <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দশম </a:t>
            </a:r>
            <a:endPar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ctr">
              <a:defRPr/>
            </a:pPr>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সময়</a:t>
            </a:r>
            <a:r>
              <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৫০ </a:t>
            </a:r>
            <a:r>
              <a:rPr lang="en-US" sz="32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মিনিট</a:t>
            </a:r>
            <a:r>
              <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a:p>
            <a:pPr algn="ctr">
              <a:defRPr/>
            </a:pPr>
            <a:r>
              <a:rPr lang="en-US" sz="32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তারিখ</a:t>
            </a:r>
            <a:r>
              <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০৫/১০/২০২০</a:t>
            </a:r>
            <a:endPar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734911BC-B3FF-4DA8-B814-2E84D3B576BA}"/>
              </a:ext>
            </a:extLst>
          </p:cNvPr>
          <p:cNvSpPr txBox="1"/>
          <p:nvPr/>
        </p:nvSpPr>
        <p:spPr>
          <a:xfrm>
            <a:off x="3938961" y="121111"/>
            <a:ext cx="3179300" cy="919401"/>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পরিচিতি</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031003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60E8D2-36F2-4FA5-86B4-18583A2D6619}"/>
              </a:ext>
            </a:extLst>
          </p:cNvPr>
          <p:cNvGrpSpPr/>
          <p:nvPr/>
        </p:nvGrpSpPr>
        <p:grpSpPr>
          <a:xfrm>
            <a:off x="598976" y="298693"/>
            <a:ext cx="4863535" cy="3355390"/>
            <a:chOff x="1847056" y="1676512"/>
            <a:chExt cx="5905500" cy="3756707"/>
          </a:xfrm>
        </p:grpSpPr>
        <p:pic>
          <p:nvPicPr>
            <p:cNvPr id="5" name="Picture 4">
              <a:extLst>
                <a:ext uri="{FF2B5EF4-FFF2-40B4-BE49-F238E27FC236}">
                  <a16:creationId xmlns:a16="http://schemas.microsoft.com/office/drawing/2014/main" id="{AA32AE5B-3A18-4F8F-9164-D8CF128C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056" y="1766094"/>
              <a:ext cx="5905500" cy="366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E72728E-A47B-4F52-8325-7AFBF94D3C94}"/>
                </a:ext>
              </a:extLst>
            </p:cNvPr>
            <p:cNvPicPr>
              <a:picLocks noChangeAspect="1"/>
            </p:cNvPicPr>
            <p:nvPr/>
          </p:nvPicPr>
          <p:blipFill rotWithShape="1">
            <a:blip r:embed="rId3">
              <a:extLst>
                <a:ext uri="{28A0092B-C50C-407E-A947-70E740481C1C}">
                  <a14:useLocalDpi xmlns:a14="http://schemas.microsoft.com/office/drawing/2010/main" val="0"/>
                </a:ext>
              </a:extLst>
            </a:blip>
            <a:srcRect t="20619"/>
            <a:stretch/>
          </p:blipFill>
          <p:spPr>
            <a:xfrm>
              <a:off x="4952206" y="1676512"/>
              <a:ext cx="1752600" cy="1042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7" name="Rounded Rectangle 8">
            <a:extLst>
              <a:ext uri="{FF2B5EF4-FFF2-40B4-BE49-F238E27FC236}">
                <a16:creationId xmlns:a16="http://schemas.microsoft.com/office/drawing/2014/main" id="{A4807B38-3010-4BAB-8B1F-ADCD9FC42680}"/>
              </a:ext>
            </a:extLst>
          </p:cNvPr>
          <p:cNvSpPr/>
          <p:nvPr/>
        </p:nvSpPr>
        <p:spPr>
          <a:xfrm>
            <a:off x="598976" y="2884532"/>
            <a:ext cx="2714235" cy="769206"/>
          </a:xfrm>
          <a:prstGeom prst="roundRect">
            <a:avLst/>
          </a:prstGeom>
          <a:solidFill>
            <a:schemeClr val="accent2">
              <a:lumMod val="20000"/>
              <a:lumOff val="80000"/>
            </a:schemeClr>
          </a:solidFill>
          <a:ln w="381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বদলী চাকরী</a:t>
            </a:r>
          </a:p>
        </p:txBody>
      </p:sp>
      <p:pic>
        <p:nvPicPr>
          <p:cNvPr id="8" name="Picture 7">
            <a:extLst>
              <a:ext uri="{FF2B5EF4-FFF2-40B4-BE49-F238E27FC236}">
                <a16:creationId xmlns:a16="http://schemas.microsoft.com/office/drawing/2014/main" id="{C4DA3E79-A55C-4448-96CB-9563B6B6E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468" y="393895"/>
            <a:ext cx="4863535" cy="3260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ounded Rectangle 11">
            <a:extLst>
              <a:ext uri="{FF2B5EF4-FFF2-40B4-BE49-F238E27FC236}">
                <a16:creationId xmlns:a16="http://schemas.microsoft.com/office/drawing/2014/main" id="{6305ABD4-F61F-43A5-B8FF-7BC18311B16D}"/>
              </a:ext>
            </a:extLst>
          </p:cNvPr>
          <p:cNvSpPr/>
          <p:nvPr/>
        </p:nvSpPr>
        <p:spPr>
          <a:xfrm>
            <a:off x="5785468" y="2935139"/>
            <a:ext cx="2685735" cy="724327"/>
          </a:xfrm>
          <a:prstGeom prst="roundRect">
            <a:avLst/>
          </a:prstGeom>
          <a:solidFill>
            <a:schemeClr val="accent2">
              <a:lumMod val="20000"/>
              <a:lumOff val="80000"/>
            </a:schemeClr>
          </a:solidFill>
          <a:ln w="381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নতুন বন্ধু</a:t>
            </a:r>
          </a:p>
        </p:txBody>
      </p:sp>
      <p:sp>
        <p:nvSpPr>
          <p:cNvPr id="11" name="Rounded Rectangle 13">
            <a:extLst>
              <a:ext uri="{FF2B5EF4-FFF2-40B4-BE49-F238E27FC236}">
                <a16:creationId xmlns:a16="http://schemas.microsoft.com/office/drawing/2014/main" id="{BA0B4ECA-400F-4D28-AEE1-D28117B592BF}"/>
              </a:ext>
            </a:extLst>
          </p:cNvPr>
          <p:cNvSpPr/>
          <p:nvPr/>
        </p:nvSpPr>
        <p:spPr>
          <a:xfrm>
            <a:off x="308113" y="4238187"/>
            <a:ext cx="10813774" cy="2157205"/>
          </a:xfrm>
          <a:prstGeom prst="roundRect">
            <a:avLst/>
          </a:prstGeom>
          <a:noFill/>
          <a:ln w="76200" cmpd="tri">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সরকারী চাকুরী</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জীবি</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দের দেখা যায় ঘন ঘন বদলী হয়। যে কারনে তাদের সন্তানেরা নতুন নতুন পরিবেশ পেয়ে থাকে এবং তাদের নতুন নতুন বন্ধু সৃষ্টি হয়। এক্ষেত্রে বন্ধু নির্বাচনে ভুল করে খারাপ বন্ধুর পাল্লায় পড়ে অপ</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ধের সাথে যুক্ত হয়ে পড়ে।</a:t>
            </a:r>
          </a:p>
        </p:txBody>
      </p:sp>
    </p:spTree>
    <p:extLst>
      <p:ext uri="{BB962C8B-B14F-4D97-AF65-F5344CB8AC3E}">
        <p14:creationId xmlns:p14="http://schemas.microsoft.com/office/powerpoint/2010/main" val="3691330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3781AC-8846-47E3-A400-1521602ED70C}"/>
              </a:ext>
            </a:extLst>
          </p:cNvPr>
          <p:cNvPicPr>
            <a:picLocks noChangeAspect="1"/>
          </p:cNvPicPr>
          <p:nvPr/>
        </p:nvPicPr>
        <p:blipFill rotWithShape="1">
          <a:blip r:embed="rId2">
            <a:extLst>
              <a:ext uri="{28A0092B-C50C-407E-A947-70E740481C1C}">
                <a14:useLocalDpi xmlns:a14="http://schemas.microsoft.com/office/drawing/2010/main" val="0"/>
              </a:ext>
            </a:extLst>
          </a:blip>
          <a:srcRect l="16198" t="6756" r="14992" b="4383"/>
          <a:stretch/>
        </p:blipFill>
        <p:spPr>
          <a:xfrm>
            <a:off x="2796091" y="549426"/>
            <a:ext cx="6034761" cy="3910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lowchart: Connector 7">
            <a:extLst>
              <a:ext uri="{FF2B5EF4-FFF2-40B4-BE49-F238E27FC236}">
                <a16:creationId xmlns:a16="http://schemas.microsoft.com/office/drawing/2014/main" id="{6B46CE1B-0AF1-43A7-B74F-55BD45DFDC91}"/>
              </a:ext>
            </a:extLst>
          </p:cNvPr>
          <p:cNvSpPr/>
          <p:nvPr/>
        </p:nvSpPr>
        <p:spPr>
          <a:xfrm>
            <a:off x="4192255" y="3771001"/>
            <a:ext cx="1579015" cy="670872"/>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5"/>
          </a:p>
        </p:txBody>
      </p:sp>
      <p:sp>
        <p:nvSpPr>
          <p:cNvPr id="12" name="Rounded Rectangle 14">
            <a:extLst>
              <a:ext uri="{FF2B5EF4-FFF2-40B4-BE49-F238E27FC236}">
                <a16:creationId xmlns:a16="http://schemas.microsoft.com/office/drawing/2014/main" id="{6272AED7-5627-4A2F-8910-1A715AE7F543}"/>
              </a:ext>
            </a:extLst>
          </p:cNvPr>
          <p:cNvSpPr/>
          <p:nvPr/>
        </p:nvSpPr>
        <p:spPr>
          <a:xfrm>
            <a:off x="281913" y="4900151"/>
            <a:ext cx="10866171" cy="1408423"/>
          </a:xfrm>
          <a:prstGeom prst="roundRect">
            <a:avLst/>
          </a:prstGeom>
          <a:noFill/>
          <a:ln w="38100" cmpd="tri">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বর্তমানে মোবাইল ও ইন্টারনেটের অপব্যবহারের ফলেও সমাজে এক ধরনের কিশোর অপরাধ দেখা যাচ্ছে। </a:t>
            </a:r>
          </a:p>
        </p:txBody>
      </p:sp>
    </p:spTree>
    <p:extLst>
      <p:ext uri="{BB962C8B-B14F-4D97-AF65-F5344CB8AC3E}">
        <p14:creationId xmlns:p14="http://schemas.microsoft.com/office/powerpoint/2010/main" val="1580669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indefinite"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9781" y="5465300"/>
            <a:ext cx="9650437" cy="646331"/>
          </a:xfrm>
          <a:prstGeom prst="rect">
            <a:avLst/>
          </a:prstGeom>
          <a:noFill/>
          <a:ln w="57150">
            <a:solidFill>
              <a:srgbClr val="7030A0"/>
            </a:solidFill>
          </a:ln>
        </p:spPr>
        <p:txBody>
          <a:bodyPr wrap="square" rtlCol="0">
            <a:spAutoFit/>
          </a:bodyPr>
          <a:lstStyle/>
          <a:p>
            <a:pPr marL="428625" indent="-428625" algn="ctr">
              <a:buFont typeface="Wingdings" panose="05000000000000000000" pitchFamily="2" charset="2"/>
              <a:buChar char="q"/>
            </a:pP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কিশোর অপরাধের অন্যতম </a:t>
            </a:r>
            <a:r>
              <a:rPr lang="bn-IN" sz="3600" b="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প্রধান কারণ কী </a:t>
            </a: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ব্যাখ্যা কর?</a:t>
            </a:r>
          </a:p>
        </p:txBody>
      </p:sp>
      <p:sp>
        <p:nvSpPr>
          <p:cNvPr id="5" name="Rectangle: Rounded Corners 4">
            <a:extLst>
              <a:ext uri="{FF2B5EF4-FFF2-40B4-BE49-F238E27FC236}">
                <a16:creationId xmlns:a16="http://schemas.microsoft.com/office/drawing/2014/main" id="{C882CAA4-6DC1-4750-BDB9-944946CE1DE9}"/>
              </a:ext>
            </a:extLst>
          </p:cNvPr>
          <p:cNvSpPr/>
          <p:nvPr/>
        </p:nvSpPr>
        <p:spPr>
          <a:xfrm>
            <a:off x="3523352" y="227264"/>
            <a:ext cx="4298285" cy="759835"/>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দলগত কাজ </a:t>
            </a:r>
            <a:endParaRPr lang="en-US" sz="54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3" name="Picture 2">
            <a:extLst>
              <a:ext uri="{FF2B5EF4-FFF2-40B4-BE49-F238E27FC236}">
                <a16:creationId xmlns:a16="http://schemas.microsoft.com/office/drawing/2014/main" id="{EBCD56BA-695F-4ECC-A0D1-2DAB2EDE2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352" y="1438421"/>
            <a:ext cx="4298285" cy="3438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1109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B9D490F-5337-4106-8D81-116CE669BE1E}"/>
              </a:ext>
            </a:extLst>
          </p:cNvPr>
          <p:cNvSpPr/>
          <p:nvPr/>
        </p:nvSpPr>
        <p:spPr>
          <a:xfrm>
            <a:off x="717452" y="1587259"/>
            <a:ext cx="10367890" cy="614915"/>
          </a:xfrm>
          <a:prstGeom prst="roundRect">
            <a:avLst>
              <a:gd name="adj"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আমাদের দেশে কিশোর অপরাধের অন্যতম কারণ কোনটি?</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Rounded Rectangle 3">
            <a:extLst>
              <a:ext uri="{FF2B5EF4-FFF2-40B4-BE49-F238E27FC236}">
                <a16:creationId xmlns:a16="http://schemas.microsoft.com/office/drawing/2014/main" id="{F2CB2D06-8060-4B84-9B4B-1169C072982C}"/>
              </a:ext>
            </a:extLst>
          </p:cNvPr>
          <p:cNvSpPr/>
          <p:nvPr/>
        </p:nvSpPr>
        <p:spPr>
          <a:xfrm>
            <a:off x="717451" y="3288171"/>
            <a:ext cx="10367889" cy="623450"/>
          </a:xfrm>
          <a:prstGeom prst="roundRect">
            <a:avLst>
              <a:gd name="adj"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কিশোর অপরাধ কি ধরনের সমস্যা ?</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Rounded Rectangle 5">
            <a:extLst>
              <a:ext uri="{FF2B5EF4-FFF2-40B4-BE49-F238E27FC236}">
                <a16:creationId xmlns:a16="http://schemas.microsoft.com/office/drawing/2014/main" id="{CA21FF90-6334-40AE-A732-1061737F65CA}"/>
              </a:ext>
            </a:extLst>
          </p:cNvPr>
          <p:cNvSpPr/>
          <p:nvPr/>
        </p:nvSpPr>
        <p:spPr>
          <a:xfrm>
            <a:off x="717452" y="5024848"/>
            <a:ext cx="10367888" cy="614915"/>
          </a:xfrm>
          <a:prstGeom prst="roundRect">
            <a:avLst>
              <a:gd name="adj"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বাংলাদেশের কিশোর অপরাধের বয়সসীমা কত ?</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Rounded Rectangle 1">
            <a:extLst>
              <a:ext uri="{FF2B5EF4-FFF2-40B4-BE49-F238E27FC236}">
                <a16:creationId xmlns:a16="http://schemas.microsoft.com/office/drawing/2014/main" id="{0E72899D-7285-4920-AB87-5ABF71D1C84A}"/>
              </a:ext>
            </a:extLst>
          </p:cNvPr>
          <p:cNvSpPr/>
          <p:nvPr/>
        </p:nvSpPr>
        <p:spPr>
          <a:xfrm>
            <a:off x="717452" y="2304753"/>
            <a:ext cx="10367890" cy="614915"/>
          </a:xfrm>
          <a:prstGeom prst="roundRect">
            <a:avLst>
              <a:gd name="adj"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দারিদ্রতা </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7" name="Rounded Rectangle 1">
            <a:extLst>
              <a:ext uri="{FF2B5EF4-FFF2-40B4-BE49-F238E27FC236}">
                <a16:creationId xmlns:a16="http://schemas.microsoft.com/office/drawing/2014/main" id="{397C2886-C99A-4EB8-8518-C9CF7FFD2819}"/>
              </a:ext>
            </a:extLst>
          </p:cNvPr>
          <p:cNvSpPr/>
          <p:nvPr/>
        </p:nvSpPr>
        <p:spPr>
          <a:xfrm>
            <a:off x="717451" y="4013294"/>
            <a:ext cx="10367888" cy="614915"/>
          </a:xfrm>
          <a:prstGeom prst="roundRect">
            <a:avLst>
              <a:gd name="adj"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সামাজিক সমস্যা</a:t>
            </a:r>
            <a:endParaRPr lang="en-US" sz="3600" dirty="0">
              <a:solidFill>
                <a:schemeClr val="tx1"/>
              </a:solidFill>
              <a:latin typeface="Kalpurush" panose="02000600000000000000" pitchFamily="2" charset="0"/>
              <a:cs typeface="Kalpurush" panose="02000600000000000000" pitchFamily="2" charset="0"/>
            </a:endParaRPr>
          </a:p>
        </p:txBody>
      </p:sp>
      <p:sp>
        <p:nvSpPr>
          <p:cNvPr id="8" name="Rounded Rectangle 5">
            <a:extLst>
              <a:ext uri="{FF2B5EF4-FFF2-40B4-BE49-F238E27FC236}">
                <a16:creationId xmlns:a16="http://schemas.microsoft.com/office/drawing/2014/main" id="{2579C038-02D4-4A73-98A0-00DD304DD95B}"/>
              </a:ext>
            </a:extLst>
          </p:cNvPr>
          <p:cNvSpPr/>
          <p:nvPr/>
        </p:nvSpPr>
        <p:spPr>
          <a:xfrm>
            <a:off x="717454" y="5741436"/>
            <a:ext cx="10367886" cy="614915"/>
          </a:xfrm>
          <a:prstGeom prst="roundRect">
            <a:avLst>
              <a:gd name="adj"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৭ থেকে ১৬ বছর </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C5FA1C60-B49D-4F52-8740-86B70B616E62}"/>
              </a:ext>
            </a:extLst>
          </p:cNvPr>
          <p:cNvSpPr txBox="1"/>
          <p:nvPr/>
        </p:nvSpPr>
        <p:spPr>
          <a:xfrm>
            <a:off x="3357563" y="136524"/>
            <a:ext cx="4210855" cy="919401"/>
          </a:xfrm>
          <a:prstGeom prst="roundRect">
            <a:avLst/>
          </a:prstGeom>
          <a:solidFill>
            <a:schemeClr val="accent2">
              <a:lumMod val="20000"/>
              <a:lumOff val="80000"/>
            </a:schemeClr>
          </a:solidFill>
          <a:ln w="38100">
            <a:solidFill>
              <a:schemeClr val="tx1"/>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মূল্যায়ন</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107437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3">
            <a:extLst>
              <a:ext uri="{FF2B5EF4-FFF2-40B4-BE49-F238E27FC236}">
                <a16:creationId xmlns:a16="http://schemas.microsoft.com/office/drawing/2014/main" id="{E8D1FC35-A18D-489D-BEC7-4E425FB64620}"/>
              </a:ext>
            </a:extLst>
          </p:cNvPr>
          <p:cNvSpPr/>
          <p:nvPr/>
        </p:nvSpPr>
        <p:spPr>
          <a:xfrm flipH="1">
            <a:off x="3758233" y="226182"/>
            <a:ext cx="3829126" cy="885166"/>
          </a:xfrm>
          <a:prstGeom prst="homePlate">
            <a:avLst>
              <a:gd name="adj" fmla="val 978"/>
            </a:avLst>
          </a:prstGeom>
          <a:solidFill>
            <a:schemeClr val="accent2">
              <a:lumMod val="20000"/>
              <a:lumOff val="80000"/>
            </a:schemeClr>
          </a:solid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বাড়ির</a:t>
            </a:r>
            <a:r>
              <a:rPr lang="en-US" sz="54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54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কাজ</a:t>
            </a:r>
            <a:endParaRPr lang="en-US" sz="54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3" name="Picture 2">
            <a:extLst>
              <a:ext uri="{FF2B5EF4-FFF2-40B4-BE49-F238E27FC236}">
                <a16:creationId xmlns:a16="http://schemas.microsoft.com/office/drawing/2014/main" id="{D4C80321-45E8-47F9-B1DC-62499C6A8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072" y="1363490"/>
            <a:ext cx="4495854" cy="3365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0">
            <a:extLst>
              <a:ext uri="{FF2B5EF4-FFF2-40B4-BE49-F238E27FC236}">
                <a16:creationId xmlns:a16="http://schemas.microsoft.com/office/drawing/2014/main" id="{DDDD74D9-F22D-46D1-9F1A-056AA4E7E6BD}"/>
              </a:ext>
            </a:extLst>
          </p:cNvPr>
          <p:cNvSpPr/>
          <p:nvPr/>
        </p:nvSpPr>
        <p:spPr>
          <a:xfrm>
            <a:off x="730086" y="5012095"/>
            <a:ext cx="9829157" cy="1619723"/>
          </a:xfrm>
          <a:prstGeom prst="roundRect">
            <a:avLst/>
          </a:prstGeom>
          <a:solidFill>
            <a:schemeClr val="accent2">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তোমার সমাজে বিরাজমান কিশোর অপরাধ সমূহ </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কারণে ঘটতে পারে বলে তুমি মনে কর এ সম্পর্কে তোমার মতামত </a:t>
            </a:r>
            <a:r>
              <a:rPr lang="bn-IN" sz="3600" b="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লিখে রাখবে।</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9083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74870C-4B26-44F0-9CD1-D156812C1424}"/>
              </a:ext>
            </a:extLst>
          </p:cNvPr>
          <p:cNvSpPr txBox="1"/>
          <p:nvPr/>
        </p:nvSpPr>
        <p:spPr>
          <a:xfrm>
            <a:off x="3343495" y="136524"/>
            <a:ext cx="4632886" cy="919401"/>
          </a:xfrm>
          <a:prstGeom prst="roundRect">
            <a:avLst/>
          </a:prstGeom>
          <a:solidFill>
            <a:schemeClr val="accent2">
              <a:lumMod val="20000"/>
              <a:lumOff val="80000"/>
            </a:schemeClr>
          </a:solidFill>
          <a:ln w="38100">
            <a:solidFill>
              <a:schemeClr val="tx1"/>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সবাইকে ধন্যবাদ</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5" name="Picture 4">
            <a:extLst>
              <a:ext uri="{FF2B5EF4-FFF2-40B4-BE49-F238E27FC236}">
                <a16:creationId xmlns:a16="http://schemas.microsoft.com/office/drawing/2014/main" id="{457FC7EF-BC8F-4DF5-9C9D-7A2961EB7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707907"/>
            <a:ext cx="7620000" cy="4286250"/>
          </a:xfrm>
          <a:prstGeom prst="rect">
            <a:avLst/>
          </a:prstGeom>
        </p:spPr>
      </p:pic>
    </p:spTree>
    <p:extLst>
      <p:ext uri="{BB962C8B-B14F-4D97-AF65-F5344CB8AC3E}">
        <p14:creationId xmlns:p14="http://schemas.microsoft.com/office/powerpoint/2010/main" val="4193855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40003622-7A82-48DE-B8CF-79E14F4A6838}"/>
              </a:ext>
            </a:extLst>
          </p:cNvPr>
          <p:cNvSpPr txBox="1"/>
          <p:nvPr/>
        </p:nvSpPr>
        <p:spPr>
          <a:xfrm>
            <a:off x="3598539" y="5769502"/>
            <a:ext cx="3941743" cy="783193"/>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কিশোর অপরাধ</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FE6F6B2D-FE12-4B17-A98B-D931FB3B271F}"/>
              </a:ext>
            </a:extLst>
          </p:cNvPr>
          <p:cNvSpPr txBox="1"/>
          <p:nvPr/>
        </p:nvSpPr>
        <p:spPr>
          <a:xfrm>
            <a:off x="2394721" y="247719"/>
            <a:ext cx="6405826" cy="851297"/>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নিচের ছবিগুলো দেখ</a:t>
            </a: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p:txBody>
      </p:sp>
      <p:pic>
        <p:nvPicPr>
          <p:cNvPr id="7" name="Content Placeholder 6">
            <a:extLst>
              <a:ext uri="{FF2B5EF4-FFF2-40B4-BE49-F238E27FC236}">
                <a16:creationId xmlns:a16="http://schemas.microsoft.com/office/drawing/2014/main" id="{F7E570F6-0DC8-404B-861B-BEA10C002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105" y="1356497"/>
            <a:ext cx="4833120" cy="3412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6B9CCEBB-FBA5-42A8-AE17-01CA24BD8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359" y="1356496"/>
            <a:ext cx="3190505" cy="3412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99633859-B7D7-48BB-9776-A225A315B99F}"/>
              </a:ext>
            </a:extLst>
          </p:cNvPr>
          <p:cNvSpPr txBox="1"/>
          <p:nvPr/>
        </p:nvSpPr>
        <p:spPr>
          <a:xfrm>
            <a:off x="6522908" y="4908033"/>
            <a:ext cx="2567194"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চুরি করছে</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E6747D24-6B96-40B0-B516-A98F9D1D7A61}"/>
              </a:ext>
            </a:extLst>
          </p:cNvPr>
          <p:cNvSpPr txBox="1"/>
          <p:nvPr/>
        </p:nvSpPr>
        <p:spPr>
          <a:xfrm>
            <a:off x="1639043" y="4911677"/>
            <a:ext cx="2567194"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কিশোর</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11055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29B458-6104-43F7-8F13-41EFFE258B9E}"/>
              </a:ext>
            </a:extLst>
          </p:cNvPr>
          <p:cNvSpPr txBox="1"/>
          <p:nvPr/>
        </p:nvSpPr>
        <p:spPr>
          <a:xfrm>
            <a:off x="3559125" y="135180"/>
            <a:ext cx="3953022" cy="919401"/>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আজকের পাঠ</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214F9268-C323-4C56-9787-09D51EC589FC}"/>
              </a:ext>
            </a:extLst>
          </p:cNvPr>
          <p:cNvSpPr txBox="1"/>
          <p:nvPr/>
        </p:nvSpPr>
        <p:spPr>
          <a:xfrm>
            <a:off x="1702840" y="5489571"/>
            <a:ext cx="7705883" cy="851297"/>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কিশোর অপরাধের ধারণা ও কারণ</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7" name="Picture 6">
            <a:extLst>
              <a:ext uri="{FF2B5EF4-FFF2-40B4-BE49-F238E27FC236}">
                <a16:creationId xmlns:a16="http://schemas.microsoft.com/office/drawing/2014/main" id="{FEE923E7-DCAD-4877-B9A7-E1FB243F8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237" y="1435234"/>
            <a:ext cx="5319498" cy="368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4834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D925EF-C5BB-40B4-825A-84F7671FC2F5}"/>
              </a:ext>
            </a:extLst>
          </p:cNvPr>
          <p:cNvSpPr txBox="1"/>
          <p:nvPr/>
        </p:nvSpPr>
        <p:spPr>
          <a:xfrm>
            <a:off x="590843" y="2082024"/>
            <a:ext cx="10185008" cy="3693319"/>
          </a:xfrm>
          <a:prstGeom prst="rect">
            <a:avLst/>
          </a:prstGeom>
          <a:solidFill>
            <a:schemeClr val="accent2">
              <a:lumMod val="20000"/>
              <a:lumOff val="80000"/>
            </a:schemeClr>
          </a:solidFill>
          <a:ln w="28575">
            <a:solidFill>
              <a:schemeClr val="tx1"/>
            </a:solidFill>
          </a:ln>
        </p:spPr>
        <p:txBody>
          <a:bodyPr wrap="square" rtlCol="0">
            <a:spAutoFit/>
          </a:bodyPr>
          <a:lstStyle/>
          <a:p>
            <a:pPr defTabSz="1291828">
              <a:lnSpc>
                <a:spcPct val="90000"/>
              </a:lnSpc>
              <a:spcBef>
                <a:spcPct val="0"/>
              </a:spcBef>
              <a:spcAft>
                <a:spcPct val="35000"/>
              </a:spcAft>
            </a:pP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defTabSz="1291828">
              <a:lnSpc>
                <a:spcPct val="90000"/>
              </a:lnSpc>
              <a:spcBef>
                <a:spcPct val="0"/>
              </a:spcBef>
              <a:spcAft>
                <a:spcPct val="35000"/>
              </a:spcAft>
            </a:pP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এই পাঠ শেষে শিক্ষার্থীরা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pPr marL="571500" indent="-571500">
              <a:buFont typeface="Wingdings" panose="05000000000000000000" pitchFamily="2" charset="2"/>
              <a:buChar char="§"/>
            </a:pPr>
            <a:r>
              <a:rPr lang="bn-IN" sz="3600" b="1" dirty="0">
                <a:effectLst>
                  <a:outerShdw blurRad="38100" dist="38100" dir="2700000" algn="tl">
                    <a:srgbClr val="000000">
                      <a:alpha val="43137"/>
                    </a:srgbClr>
                  </a:outerShdw>
                </a:effectLst>
                <a:latin typeface="NikoshBAN" pitchFamily="2" charset="0"/>
                <a:cs typeface="NikoshBAN" pitchFamily="2" charset="0"/>
              </a:rPr>
              <a:t>কিশোর অপরাধ কী বলতে পারবে; </a:t>
            </a:r>
          </a:p>
          <a:p>
            <a:pPr marL="571500" indent="-571500">
              <a:buFont typeface="Wingdings" panose="05000000000000000000" pitchFamily="2" charset="2"/>
              <a:buChar char="§"/>
            </a:pPr>
            <a:r>
              <a:rPr lang="bn-BD" sz="3600" b="1" dirty="0">
                <a:effectLst>
                  <a:outerShdw blurRad="38100" dist="38100" dir="2700000" algn="tl">
                    <a:srgbClr val="000000">
                      <a:alpha val="43137"/>
                    </a:srgbClr>
                  </a:outerShdw>
                </a:effectLst>
                <a:latin typeface="NikoshBAN" pitchFamily="2" charset="0"/>
                <a:cs typeface="NikoshBAN" pitchFamily="2" charset="0"/>
              </a:rPr>
              <a:t>কিশোর অপরাধগুলো </a:t>
            </a:r>
            <a:r>
              <a:rPr lang="bn-IN" sz="3600" b="1" dirty="0">
                <a:effectLst>
                  <a:outerShdw blurRad="38100" dist="38100" dir="2700000" algn="tl">
                    <a:srgbClr val="000000">
                      <a:alpha val="43137"/>
                    </a:srgbClr>
                  </a:outerShdw>
                </a:effectLst>
                <a:latin typeface="NikoshBAN" pitchFamily="2" charset="0"/>
                <a:cs typeface="NikoshBAN" pitchFamily="2" charset="0"/>
              </a:rPr>
              <a:t>কী কী</a:t>
            </a:r>
            <a:r>
              <a:rPr lang="bn-BD" sz="3600" b="1" dirty="0">
                <a:effectLst>
                  <a:outerShdw blurRad="38100" dist="38100" dir="2700000" algn="tl">
                    <a:srgbClr val="000000">
                      <a:alpha val="43137"/>
                    </a:srgbClr>
                  </a:outerShdw>
                </a:effectLst>
                <a:latin typeface="NikoshBAN" pitchFamily="2" charset="0"/>
                <a:cs typeface="NikoshBAN" pitchFamily="2" charset="0"/>
              </a:rPr>
              <a:t> বলতে পারবে</a:t>
            </a:r>
            <a:r>
              <a:rPr lang="bn-IN" sz="3600" b="1" dirty="0">
                <a:effectLst>
                  <a:outerShdw blurRad="38100" dist="38100" dir="2700000" algn="tl">
                    <a:srgbClr val="000000">
                      <a:alpha val="43137"/>
                    </a:srgbClr>
                  </a:outerShdw>
                </a:effectLst>
                <a:latin typeface="NikoshBAN" pitchFamily="2" charset="0"/>
                <a:cs typeface="NikoshBAN" pitchFamily="2" charset="0"/>
              </a:rPr>
              <a:t>;</a:t>
            </a:r>
            <a:endParaRPr lang="en-US" sz="3600" b="1" dirty="0">
              <a:effectLst>
                <a:outerShdw blurRad="38100" dist="38100" dir="2700000" algn="tl">
                  <a:srgbClr val="000000">
                    <a:alpha val="43137"/>
                  </a:srgbClr>
                </a:outerShdw>
              </a:effectLst>
              <a:latin typeface="NikoshBAN" pitchFamily="2" charset="0"/>
              <a:cs typeface="NikoshBAN" pitchFamily="2" charset="0"/>
            </a:endParaRPr>
          </a:p>
          <a:p>
            <a:pPr marL="571500" indent="-571500">
              <a:buFont typeface="Wingdings" panose="05000000000000000000" pitchFamily="2" charset="2"/>
              <a:buChar char="§"/>
            </a:pPr>
            <a:r>
              <a:rPr lang="en-US" sz="3600" b="1" dirty="0">
                <a:effectLst>
                  <a:outerShdw blurRad="38100" dist="38100" dir="2700000" algn="tl">
                    <a:srgbClr val="000000">
                      <a:alpha val="43137"/>
                    </a:srgbClr>
                  </a:outerShdw>
                </a:effectLst>
                <a:latin typeface="NikoshBAN" pitchFamily="2" charset="0"/>
                <a:cs typeface="NikoshBAN" pitchFamily="2" charset="0"/>
              </a:rPr>
              <a:t>শিশু-কিশোরদের অপরাধী হওয়ার কারণগুলো ব্যাখ্যা করতে </a:t>
            </a:r>
            <a:r>
              <a:rPr lang="bn-BD" sz="3600" b="1" dirty="0">
                <a:effectLst>
                  <a:outerShdw blurRad="38100" dist="38100" dir="2700000" algn="tl">
                    <a:srgbClr val="000000">
                      <a:alpha val="43137"/>
                    </a:srgbClr>
                  </a:outerShdw>
                </a:effectLst>
                <a:latin typeface="NikoshBAN" pitchFamily="2" charset="0"/>
                <a:cs typeface="NikoshBAN" pitchFamily="2" charset="0"/>
              </a:rPr>
              <a:t>পার</a:t>
            </a:r>
            <a:r>
              <a:rPr lang="en-US" sz="3600" b="1" dirty="0" err="1">
                <a:effectLst>
                  <a:outerShdw blurRad="38100" dist="38100" dir="2700000" algn="tl">
                    <a:srgbClr val="000000">
                      <a:alpha val="43137"/>
                    </a:srgbClr>
                  </a:outerShdw>
                </a:effectLst>
                <a:latin typeface="NikoshBAN" pitchFamily="2" charset="0"/>
                <a:cs typeface="NikoshBAN" pitchFamily="2" charset="0"/>
              </a:rPr>
              <a:t>বে</a:t>
            </a:r>
            <a:r>
              <a:rPr lang="en-US" sz="3600" b="1" dirty="0">
                <a:effectLst>
                  <a:outerShdw blurRad="38100" dist="38100" dir="2700000" algn="tl">
                    <a:srgbClr val="000000">
                      <a:alpha val="43137"/>
                    </a:srgbClr>
                  </a:outerShdw>
                </a:effectLst>
                <a:latin typeface="NikoshBAN" pitchFamily="2" charset="0"/>
                <a:cs typeface="NikoshBAN" pitchFamily="2" charset="0"/>
              </a:rPr>
              <a:t>।</a:t>
            </a:r>
            <a:endParaRPr lang="bn-IN" sz="3600" b="1" dirty="0">
              <a:effectLst>
                <a:outerShdw blurRad="38100" dist="38100" dir="2700000" algn="tl">
                  <a:srgbClr val="000000">
                    <a:alpha val="43137"/>
                  </a:srgbClr>
                </a:outerShdw>
              </a:effectLst>
              <a:latin typeface="NikoshBAN" pitchFamily="2" charset="0"/>
              <a:cs typeface="NikoshBAN" pitchFamily="2" charset="0"/>
            </a:endParaRPr>
          </a:p>
          <a:p>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a:extLst>
              <a:ext uri="{FF2B5EF4-FFF2-40B4-BE49-F238E27FC236}">
                <a16:creationId xmlns:a16="http://schemas.microsoft.com/office/drawing/2014/main" id="{32E28207-33B4-45EC-A989-3F208C55EBEF}"/>
              </a:ext>
            </a:extLst>
          </p:cNvPr>
          <p:cNvSpPr txBox="1"/>
          <p:nvPr/>
        </p:nvSpPr>
        <p:spPr>
          <a:xfrm>
            <a:off x="3660814" y="275854"/>
            <a:ext cx="3584048" cy="851297"/>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শিখনফল</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765128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5864E90E-6629-42CB-974A-B16D9CCB70AD}"/>
              </a:ext>
            </a:extLst>
          </p:cNvPr>
          <p:cNvSpPr/>
          <p:nvPr/>
        </p:nvSpPr>
        <p:spPr>
          <a:xfrm>
            <a:off x="572462" y="4093706"/>
            <a:ext cx="10344189" cy="2489426"/>
          </a:xfrm>
          <a:prstGeom prst="roundRect">
            <a:avLst/>
          </a:prstGeom>
          <a:noFill/>
          <a:ln w="111125">
            <a:no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কিশোর অপরাধ একটি সামাজিক সমস্যা।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অপ্রাপ্ত</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বয়স্ক</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ছেলেমেয়ে</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কিশোরদের</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দ্বারা</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সংঘঠিত</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বিভিন্ন</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ধরনের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অপরাধকেই</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6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a:t>
            </a:r>
            <a:r>
              <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হয় কিশোর অপরাধ।</a:t>
            </a:r>
            <a:r>
              <a:rPr lang="bn-IN"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বাংলাদেশ, ভারত ও শ্রীলঙ্কায় কিশোর অপরাধের বয়সসীমা ৭-১৬ বছর। </a:t>
            </a:r>
            <a:endParaRPr lang="en-US" sz="36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4" name="Picture 2">
            <a:extLst>
              <a:ext uri="{FF2B5EF4-FFF2-40B4-BE49-F238E27FC236}">
                <a16:creationId xmlns:a16="http://schemas.microsoft.com/office/drawing/2014/main" id="{B3ADB15C-BBF0-431F-BCBB-A8B4CF8C4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161" y="359276"/>
            <a:ext cx="4438254" cy="3374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5" name="TextBox 4">
            <a:extLst>
              <a:ext uri="{FF2B5EF4-FFF2-40B4-BE49-F238E27FC236}">
                <a16:creationId xmlns:a16="http://schemas.microsoft.com/office/drawing/2014/main" id="{1FE7F473-4173-49A8-8C76-F9FC47D4F62D}"/>
              </a:ext>
            </a:extLst>
          </p:cNvPr>
          <p:cNvSpPr txBox="1"/>
          <p:nvPr/>
        </p:nvSpPr>
        <p:spPr>
          <a:xfrm>
            <a:off x="769414" y="1643229"/>
            <a:ext cx="4224617" cy="919401"/>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কিশোর অপরাধ</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395528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100" fill="hold"/>
                                        <p:tgtEl>
                                          <p:spTgt spid="4"/>
                                        </p:tgtEl>
                                        <p:attrNameLst>
                                          <p:attrName>ppt_w</p:attrName>
                                        </p:attrNameLst>
                                      </p:cBhvr>
                                      <p:tavLst>
                                        <p:tav tm="0">
                                          <p:val>
                                            <p:fltVal val="0"/>
                                          </p:val>
                                        </p:tav>
                                        <p:tav tm="100000">
                                          <p:val>
                                            <p:strVal val="#ppt_w"/>
                                          </p:val>
                                        </p:tav>
                                      </p:tavLst>
                                    </p:anim>
                                    <p:anim calcmode="lin" valueType="num">
                                      <p:cBhvr>
                                        <p:cTn id="8" dur="2100" fill="hold"/>
                                        <p:tgtEl>
                                          <p:spTgt spid="4"/>
                                        </p:tgtEl>
                                        <p:attrNameLst>
                                          <p:attrName>ppt_h</p:attrName>
                                        </p:attrNameLst>
                                      </p:cBhvr>
                                      <p:tavLst>
                                        <p:tav tm="0">
                                          <p:val>
                                            <p:fltVal val="0"/>
                                          </p:val>
                                        </p:tav>
                                        <p:tav tm="100000">
                                          <p:val>
                                            <p:strVal val="#ppt_h"/>
                                          </p:val>
                                        </p:tav>
                                      </p:tavLst>
                                    </p:anim>
                                    <p:animEffect transition="in" filter="fade">
                                      <p:cBhvr>
                                        <p:cTn id="9" dur="21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47778" y="5384422"/>
            <a:ext cx="6105380" cy="650628"/>
          </a:xfrm>
          <a:prstGeom prst="rect">
            <a:avLst/>
          </a:prstGeom>
          <a:noFill/>
          <a:ln w="57150">
            <a:solidFill>
              <a:srgbClr val="7030A0"/>
            </a:solidFill>
          </a:ln>
        </p:spPr>
        <p:txBody>
          <a:bodyPr wrap="square" rtlCol="0">
            <a:spAutoFit/>
          </a:bodyPr>
          <a:lstStyle/>
          <a:p>
            <a:pPr marL="428625" indent="-428625" algn="ctr">
              <a:buFont typeface="Wingdings" panose="05000000000000000000" pitchFamily="2" charset="2"/>
              <a:buChar char="q"/>
            </a:pP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কিশোর অপরাধ কী?</a:t>
            </a:r>
          </a:p>
        </p:txBody>
      </p:sp>
      <p:sp>
        <p:nvSpPr>
          <p:cNvPr id="5" name="Rectangle: Rounded Corners 4">
            <a:extLst>
              <a:ext uri="{FF2B5EF4-FFF2-40B4-BE49-F238E27FC236}">
                <a16:creationId xmlns:a16="http://schemas.microsoft.com/office/drawing/2014/main" id="{C882CAA4-6DC1-4750-BDB9-944946CE1DE9}"/>
              </a:ext>
            </a:extLst>
          </p:cNvPr>
          <p:cNvSpPr/>
          <p:nvPr/>
        </p:nvSpPr>
        <p:spPr>
          <a:xfrm>
            <a:off x="3804706" y="227264"/>
            <a:ext cx="3608965" cy="759835"/>
          </a:xfrm>
          <a:prstGeom prst="roundRect">
            <a:avLst/>
          </a:prstGeom>
          <a:solidFill>
            <a:schemeClr val="accent2">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একক কাজ </a:t>
            </a:r>
            <a:endParaRPr lang="en-US" sz="54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7" name="Picture 6">
            <a:extLst>
              <a:ext uri="{FF2B5EF4-FFF2-40B4-BE49-F238E27FC236}">
                <a16:creationId xmlns:a16="http://schemas.microsoft.com/office/drawing/2014/main" id="{9600F36E-4C48-413A-8DA8-EA2A6D297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064" y="1399737"/>
            <a:ext cx="5613009" cy="3448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630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2C890-8AF4-4715-8AC6-0D60D6452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63" y="1657224"/>
            <a:ext cx="3483110" cy="3471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www.teachers.gov.bd/sites/default/files/styles/medium/public/photo/juvlein4.jpg?itok=4VZIeyWq">
            <a:extLst>
              <a:ext uri="{FF2B5EF4-FFF2-40B4-BE49-F238E27FC236}">
                <a16:creationId xmlns:a16="http://schemas.microsoft.com/office/drawing/2014/main" id="{E0FB70B4-0D65-49E2-B354-E79799763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457" y="1618011"/>
            <a:ext cx="3595079" cy="3471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03103A2-8E1A-4870-83F1-A5E67E8EC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035" y="1624069"/>
            <a:ext cx="3493961" cy="3471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E2F8E34E-8735-4A65-AEEF-3E30B4784ABC}"/>
              </a:ext>
            </a:extLst>
          </p:cNvPr>
          <p:cNvSpPr txBox="1"/>
          <p:nvPr/>
        </p:nvSpPr>
        <p:spPr>
          <a:xfrm>
            <a:off x="8159262" y="5424994"/>
            <a:ext cx="2461846"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জুয়া</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খেলা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TextBox 12">
            <a:extLst>
              <a:ext uri="{FF2B5EF4-FFF2-40B4-BE49-F238E27FC236}">
                <a16:creationId xmlns:a16="http://schemas.microsoft.com/office/drawing/2014/main" id="{6680D49C-27FD-4B2D-9238-9CA123774F4C}"/>
              </a:ext>
            </a:extLst>
          </p:cNvPr>
          <p:cNvSpPr txBox="1"/>
          <p:nvPr/>
        </p:nvSpPr>
        <p:spPr>
          <a:xfrm>
            <a:off x="1067920" y="5424995"/>
            <a:ext cx="1836036"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চুরি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a16="http://schemas.microsoft.com/office/drawing/2014/main" id="{3A27D1B2-381C-4EF7-8DF8-86F7FBC5EEAF}"/>
              </a:ext>
            </a:extLst>
          </p:cNvPr>
          <p:cNvSpPr txBox="1"/>
          <p:nvPr/>
        </p:nvSpPr>
        <p:spPr>
          <a:xfrm>
            <a:off x="4671928" y="5424995"/>
            <a:ext cx="1836036"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খুন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8" name="TextBox 17">
            <a:extLst>
              <a:ext uri="{FF2B5EF4-FFF2-40B4-BE49-F238E27FC236}">
                <a16:creationId xmlns:a16="http://schemas.microsoft.com/office/drawing/2014/main" id="{72FD3ADF-1B05-407C-A5F4-9A9D3A5843F2}"/>
              </a:ext>
            </a:extLst>
          </p:cNvPr>
          <p:cNvSpPr txBox="1"/>
          <p:nvPr/>
        </p:nvSpPr>
        <p:spPr>
          <a:xfrm>
            <a:off x="2429787" y="124782"/>
            <a:ext cx="6320318" cy="919401"/>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কিশোর অপরাধের ধরণ </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9374214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0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20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009183-138C-4F87-9F93-E96EA5F843C9}"/>
              </a:ext>
            </a:extLst>
          </p:cNvPr>
          <p:cNvPicPr>
            <a:picLocks noChangeAspect="1"/>
          </p:cNvPicPr>
          <p:nvPr/>
        </p:nvPicPr>
        <p:blipFill rotWithShape="1">
          <a:blip r:embed="rId2">
            <a:extLst>
              <a:ext uri="{28A0092B-C50C-407E-A947-70E740481C1C}">
                <a14:useLocalDpi xmlns:a14="http://schemas.microsoft.com/office/drawing/2010/main" val="0"/>
              </a:ext>
            </a:extLst>
          </a:blip>
          <a:srcRect l="3834" r="3955"/>
          <a:stretch/>
        </p:blipFill>
        <p:spPr>
          <a:xfrm>
            <a:off x="7556168" y="1296621"/>
            <a:ext cx="3690952" cy="3438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https://ekush.files.wordpress.com/2010/12/122710_1909_2.png?w=630">
            <a:extLst>
              <a:ext uri="{FF2B5EF4-FFF2-40B4-BE49-F238E27FC236}">
                <a16:creationId xmlns:a16="http://schemas.microsoft.com/office/drawing/2014/main" id="{D0ED3AFC-57EA-46D6-8232-B0BAF6640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833" y="1235254"/>
            <a:ext cx="3446381" cy="3505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560ED891-0E9E-4E25-9D5B-29DA5783E9F7}"/>
              </a:ext>
            </a:extLst>
          </p:cNvPr>
          <p:cNvGrpSpPr/>
          <p:nvPr/>
        </p:nvGrpSpPr>
        <p:grpSpPr>
          <a:xfrm>
            <a:off x="182880" y="1235254"/>
            <a:ext cx="3468918" cy="3515399"/>
            <a:chOff x="357983" y="4429730"/>
            <a:chExt cx="2467924" cy="2451890"/>
          </a:xfrm>
        </p:grpSpPr>
        <p:pic>
          <p:nvPicPr>
            <p:cNvPr id="9" name="Picture 8">
              <a:extLst>
                <a:ext uri="{FF2B5EF4-FFF2-40B4-BE49-F238E27FC236}">
                  <a16:creationId xmlns:a16="http://schemas.microsoft.com/office/drawing/2014/main" id="{AB5BB8A9-6B45-4F67-BD45-29051F2DE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017" y="4429730"/>
              <a:ext cx="2451890" cy="2451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EDBD8141-FEB6-473F-BDFC-1DD41FA281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983" y="5855582"/>
              <a:ext cx="1698623" cy="1019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5" name="TextBox 14">
            <a:extLst>
              <a:ext uri="{FF2B5EF4-FFF2-40B4-BE49-F238E27FC236}">
                <a16:creationId xmlns:a16="http://schemas.microsoft.com/office/drawing/2014/main" id="{C59B4669-80CF-48EF-99E2-3A6BC0751675}"/>
              </a:ext>
            </a:extLst>
          </p:cNvPr>
          <p:cNvSpPr txBox="1"/>
          <p:nvPr/>
        </p:nvSpPr>
        <p:spPr>
          <a:xfrm>
            <a:off x="852346" y="5237601"/>
            <a:ext cx="2152522" cy="715089"/>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নকল করা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a16="http://schemas.microsoft.com/office/drawing/2014/main" id="{C11828BC-6191-4270-A906-DBC794D15EE1}"/>
              </a:ext>
            </a:extLst>
          </p:cNvPr>
          <p:cNvSpPr txBox="1"/>
          <p:nvPr/>
        </p:nvSpPr>
        <p:spPr>
          <a:xfrm>
            <a:off x="4502405" y="5237601"/>
            <a:ext cx="2152522" cy="1328023"/>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 থেকে পালানো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A60A6C39-A7A3-4A85-A0B4-895F4DB79F90}"/>
              </a:ext>
            </a:extLst>
          </p:cNvPr>
          <p:cNvSpPr txBox="1"/>
          <p:nvPr/>
        </p:nvSpPr>
        <p:spPr>
          <a:xfrm>
            <a:off x="8425134" y="5237601"/>
            <a:ext cx="2152522" cy="1328023"/>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স্কুল পালানো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8" name="TextBox 17">
            <a:extLst>
              <a:ext uri="{FF2B5EF4-FFF2-40B4-BE49-F238E27FC236}">
                <a16:creationId xmlns:a16="http://schemas.microsoft.com/office/drawing/2014/main" id="{72FD3ADF-1B05-407C-A5F4-9A9D3A5843F2}"/>
              </a:ext>
            </a:extLst>
          </p:cNvPr>
          <p:cNvSpPr txBox="1"/>
          <p:nvPr/>
        </p:nvSpPr>
        <p:spPr>
          <a:xfrm>
            <a:off x="2429787" y="124782"/>
            <a:ext cx="6320318" cy="919401"/>
          </a:xfrm>
          <a:prstGeom prst="roundRect">
            <a:avLst/>
          </a:prstGeom>
          <a:solidFill>
            <a:schemeClr val="accent2">
              <a:lumMod val="20000"/>
              <a:lumOff val="80000"/>
            </a:schemeClr>
          </a:solidFill>
          <a:ln w="38100">
            <a:solidFill>
              <a:srgbClr val="002060"/>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কিশোর অপরাধের ধরণ </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56175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0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479</Words>
  <Application>Microsoft Office PowerPoint</Application>
  <PresentationFormat>Custom</PresentationFormat>
  <Paragraphs>91</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Kalpurush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mof.com</dc:creator>
  <cp:lastModifiedBy>mof.com</cp:lastModifiedBy>
  <cp:revision>60</cp:revision>
  <dcterms:created xsi:type="dcterms:W3CDTF">2020-09-26T04:44:27Z</dcterms:created>
  <dcterms:modified xsi:type="dcterms:W3CDTF">2020-10-06T13:45:47Z</dcterms:modified>
</cp:coreProperties>
</file>