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301" r:id="rId2"/>
    <p:sldId id="312" r:id="rId3"/>
    <p:sldId id="284" r:id="rId4"/>
    <p:sldId id="281" r:id="rId5"/>
    <p:sldId id="274" r:id="rId6"/>
    <p:sldId id="286" r:id="rId7"/>
    <p:sldId id="313" r:id="rId8"/>
    <p:sldId id="303" r:id="rId9"/>
    <p:sldId id="262" r:id="rId10"/>
    <p:sldId id="287" r:id="rId11"/>
    <p:sldId id="288" r:id="rId12"/>
    <p:sldId id="291" r:id="rId13"/>
    <p:sldId id="292" r:id="rId14"/>
    <p:sldId id="272" r:id="rId15"/>
    <p:sldId id="297" r:id="rId16"/>
    <p:sldId id="305" r:id="rId17"/>
    <p:sldId id="264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66FF33"/>
    <a:srgbClr val="CCFF66"/>
    <a:srgbClr val="99FF33"/>
    <a:srgbClr val="FAF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76F79-C042-4392-A526-D304C9678694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2A249-E149-4353-A22E-EFFFEE3F7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15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7735-desktop-wallpapers-spring-co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0800" y="381000"/>
            <a:ext cx="4572000" cy="152400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85800"/>
            <a:ext cx="8534400" cy="5867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আমরা 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পরিবর্তন দেখলাম?</a:t>
            </a:r>
          </a:p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 পরিবর্তন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কী একই প্রকৃতির?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219200"/>
            <a:ext cx="4343400" cy="9906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পদার্থের পরিবর্তন </a:t>
            </a:r>
            <a:endParaRPr lang="en-US" sz="5400" dirty="0"/>
          </a:p>
        </p:txBody>
      </p:sp>
      <p:cxnSp>
        <p:nvCxnSpPr>
          <p:cNvPr id="8" name="Straight Arrow Connector 7"/>
          <p:cNvCxnSpPr/>
          <p:nvPr/>
        </p:nvCxnSpPr>
        <p:spPr>
          <a:xfrm rot="5400000">
            <a:off x="2096294" y="3129790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362700" y="3130584"/>
            <a:ext cx="6858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4114800" y="2514600"/>
            <a:ext cx="6096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38400" y="2819400"/>
            <a:ext cx="4267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143000" y="3505200"/>
            <a:ext cx="2819400" cy="2133600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ভৌত পরিবর্তন </a:t>
            </a:r>
            <a:endParaRPr lang="en-US" sz="4800" dirty="0"/>
          </a:p>
        </p:txBody>
      </p:sp>
      <p:sp>
        <p:nvSpPr>
          <p:cNvPr id="17" name="Rounded Rectangle 16"/>
          <p:cNvSpPr/>
          <p:nvPr/>
        </p:nvSpPr>
        <p:spPr>
          <a:xfrm>
            <a:off x="5181600" y="3505200"/>
            <a:ext cx="2819400" cy="2133600"/>
          </a:xfrm>
          <a:prstGeom prst="roundRect">
            <a:avLst/>
          </a:prstGeom>
          <a:ln w="5715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রাসায়নিক পরিবর্তন </a:t>
            </a:r>
            <a:endParaRPr lang="en-US" sz="4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9000" y="2819400"/>
            <a:ext cx="2514600" cy="1752600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ভৌত পরিবর্তনের বৈশিষ্ট্য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2781300" y="1943100"/>
            <a:ext cx="13716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2971800" y="3657600"/>
            <a:ext cx="457200" cy="777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781300" y="4457700"/>
            <a:ext cx="11430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85800" y="228600"/>
            <a:ext cx="23622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পদার্থের সৃষ্টি হয়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09600" y="2362200"/>
            <a:ext cx="23622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সংযুক্তির পরিবর্তন হয়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4648200"/>
            <a:ext cx="24384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অণুর গঠনের পরিবর্তন হয় না।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5143500" y="2019300"/>
            <a:ext cx="11430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5"/>
          </p:cNvCxnSpPr>
          <p:nvPr/>
        </p:nvCxnSpPr>
        <p:spPr>
          <a:xfrm rot="16200000" flipH="1">
            <a:off x="5364441" y="4526241"/>
            <a:ext cx="942464" cy="5206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43600" y="3657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096000" y="304800"/>
            <a:ext cx="25146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শুধুমাত্র ভৌত ধর্মের পরিবর্তন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77000" y="2590800"/>
            <a:ext cx="23622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ভরের পরিবর্তন হয়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096000" y="4724400"/>
            <a:ext cx="2362200" cy="18288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সহজে পূর্বের অবস্থায় ফিরে আসা যায়।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8" grpId="0" animBg="1"/>
      <p:bldP spid="39" grpId="0" animBg="1"/>
      <p:bldP spid="58" grpId="0" animBg="1"/>
      <p:bldP spid="60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29000" y="2819400"/>
            <a:ext cx="2514600" cy="1752600"/>
          </a:xfrm>
          <a:prstGeom prst="ellipse">
            <a:avLst/>
          </a:prstGeom>
          <a:ln w="5715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পরিবর্তনের বৈশিষ্ট্য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2971800" y="2133600"/>
            <a:ext cx="10668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" idx="2"/>
          </p:cNvCxnSpPr>
          <p:nvPr/>
        </p:nvCxnSpPr>
        <p:spPr>
          <a:xfrm rot="10800000" flipV="1">
            <a:off x="2971800" y="3695699"/>
            <a:ext cx="457200" cy="365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3" idx="3"/>
          </p:cNvCxnSpPr>
          <p:nvPr/>
        </p:nvCxnSpPr>
        <p:spPr>
          <a:xfrm rot="5400000">
            <a:off x="2989498" y="4297643"/>
            <a:ext cx="790062" cy="82545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85800" y="228600"/>
            <a:ext cx="25146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পদার্থের সৃষ্টি হয়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533400" y="2362200"/>
            <a:ext cx="2438400" cy="19812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রাসায়নিক সংযুক্তির পরিবর্তন হয়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33400" y="4648200"/>
            <a:ext cx="2438400" cy="19812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অণুর গঠনের পরিবর্তন হয়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5257800" y="2057400"/>
            <a:ext cx="9906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" idx="5"/>
          </p:cNvCxnSpPr>
          <p:nvPr/>
        </p:nvCxnSpPr>
        <p:spPr>
          <a:xfrm rot="16200000" flipH="1">
            <a:off x="5440641" y="4450041"/>
            <a:ext cx="866264" cy="59685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43600" y="3657600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096000" y="304800"/>
            <a:ext cx="25146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ভৌত ও রাসায়নিক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উভয় ধর্মের পরিবর্তন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477000" y="2438400"/>
            <a:ext cx="2438400" cy="20574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তাপের শোষণ বা 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‌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অবশ্যই ঘটবে।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6172200" y="4724400"/>
            <a:ext cx="2514600" cy="1905000"/>
          </a:xfrm>
          <a:prstGeom prst="round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পূর্বের অবস্থায় সহজে ফিরে আসা যায় না।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8" grpId="0" animBg="1"/>
      <p:bldP spid="39" grpId="0" animBg="1"/>
      <p:bldP spid="58" grpId="0" animBg="1"/>
      <p:bldP spid="60" grpId="0" animBg="1"/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1600200"/>
            <a:ext cx="74676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কাজ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(সময়ঃ৫মিনিট)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3581400"/>
            <a:ext cx="7467600" cy="16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প্রকৃতিতে রাসায়নিক পরিবর্তনের গুরুত্ব ব্যাখ্যা কর।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990600"/>
            <a:ext cx="4267200" cy="548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ভৌত পরিবর্তন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রাসায়নিক সংযুক্তির পরিবর্তন হয় না।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অণুর গঠনের পরিবর্তন হয় না।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শুধুমাত্র ভৌত ধর্মের পরিবর্তন হয়।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ভরের পরিবর্তন হয় না।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সহজে পূর্বের অবস্থায় ফিরে আসা যায়।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পদার্থের সৃষ্টি হয় না।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95800" y="990600"/>
            <a:ext cx="4419600" cy="5486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রাসায়নিক পরিবর্তন</a:t>
            </a:r>
            <a:r>
              <a:rPr lang="bn-BD" sz="4800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রাসায়নিক সংযুক্তির পরিবর্তন হয়।</a:t>
            </a:r>
          </a:p>
          <a:p>
            <a:pPr algn="just"/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অণুর গঠনের পরিবর্তন হয়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ভৌত ও রাসায়নিক উভয় ধর্মের পরিবর্তন হয়।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ভরের পরিবর্তন হতে পারে 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5.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সহজে পূর্বের অবস্থায় ফিরে আসা যায় না।</a:t>
            </a:r>
          </a:p>
          <a:p>
            <a:pPr algn="just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6.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নতুন পদার্থের সৃষ্টি হয়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52400"/>
            <a:ext cx="8686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ভৌত ও রাসায়নিক পরিবর্তনের পার্থক্যগুলো নিম্নরুপ </a:t>
            </a:r>
            <a:endParaRPr lang="en-US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86000" y="381000"/>
            <a:ext cx="4648200" cy="1524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300" y="2362200"/>
            <a:ext cx="7391400" cy="3733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বদলায়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গেলে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2971800"/>
            <a:ext cx="7391400" cy="2667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ভৌত ও রাসায়নিক পরিবর্তনের বৈশিষ্ট্য গুলি লিখ।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219200"/>
            <a:ext cx="7391400" cy="1600200"/>
          </a:xfrm>
          <a:prstGeom prst="round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371600" y="1066800"/>
            <a:ext cx="4572000" cy="182880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762" y="2743200"/>
            <a:ext cx="5019675" cy="38100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336" y="2667000"/>
            <a:ext cx="4572000" cy="3200400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জি এম আজিজুল হক   </a:t>
            </a:r>
            <a:endParaRPr lang="en-US" sz="4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 এস সি, বি এড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চান্দিনা ডাঃ ফিরোজা পাইলট বালিকা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38400" y="762000"/>
            <a:ext cx="4572000" cy="102155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00600" y="2667000"/>
            <a:ext cx="4267200" cy="3200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রসায়ন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          দ্বিতীয়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পদার্থের পরিবর্তন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733800" y="1828800"/>
          <a:ext cx="1752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828800"/>
                        <a:ext cx="17526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381000" y="3429000"/>
            <a:ext cx="8458200" cy="2895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ভিডিওটিতে আমরা কি দেখতে পেলাম?</a:t>
            </a:r>
          </a:p>
          <a:p>
            <a:pPr algn="just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এখানে কী পরিবর্তন লক্ষ্য করা যায়?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304800"/>
            <a:ext cx="7086600" cy="1447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ভিডিওটি মনোযোগ দিয়ে দেখি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09600" y="990600"/>
            <a:ext cx="8001000" cy="5257800"/>
            <a:chOff x="609600" y="990600"/>
            <a:chExt cx="8001000" cy="5257800"/>
          </a:xfrm>
        </p:grpSpPr>
        <p:sp>
          <p:nvSpPr>
            <p:cNvPr id="2" name="Rounded Rectangle 1"/>
            <p:cNvSpPr/>
            <p:nvPr/>
          </p:nvSpPr>
          <p:spPr>
            <a:xfrm>
              <a:off x="609600" y="990600"/>
              <a:ext cx="8001000" cy="52578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38200" y="1981200"/>
              <a:ext cx="7543800" cy="3200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96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পদার্থের পরিবর্তন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90600" y="2895600"/>
            <a:ext cx="7391400" cy="32766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পদার্থের পরিবর্তন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পদার্থের পরিবর্তনের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ভৌত ও রাসায়নিক পরিবর্তনের কারণ সমূহ সনাক্ত করতে পারবে।</a:t>
            </a:r>
            <a:endParaRPr lang="en-US" sz="32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প্রকৃতিতে রাসায়নিক পরিবর্তনের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90600" y="685800"/>
            <a:ext cx="73914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67000" y="2133600"/>
            <a:ext cx="3758495" cy="6469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5438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পদার্থের পরিবর্তন বলতে কী বুঝায়?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1828800"/>
            <a:ext cx="7543800" cy="38862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কোন কিছুর প্রভাবে পদার্থের অভ্যন্তরীণ গঠনের বা বাহ্যিক অবস্থার যে রুপান্তর হয় তাকে পদার্থের পরিবর্তন বলে।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CC\Desktop\liquid - Cop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066800"/>
            <a:ext cx="2286000" cy="2286000"/>
          </a:xfrm>
          <a:prstGeom prst="rect">
            <a:avLst/>
          </a:prstGeom>
          <a:noFill/>
        </p:spPr>
      </p:pic>
      <p:pic>
        <p:nvPicPr>
          <p:cNvPr id="3" name="Picture 5" descr="C:\Users\BCC\Desktop\gasyuuu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066800"/>
            <a:ext cx="2286000" cy="2286000"/>
          </a:xfrm>
          <a:prstGeom prst="rect">
            <a:avLst/>
          </a:prstGeom>
          <a:noFill/>
        </p:spPr>
      </p:pic>
      <p:pic>
        <p:nvPicPr>
          <p:cNvPr id="4" name="Picture 6" descr="C:\Users\BCC\Desktop\soli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2286000" cy="2286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1524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7551738" algn="l"/>
              </a:tabLst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তাপ প্রয়োগে পদার্থের অবস্থার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9600" b="1" dirty="0"/>
          </a:p>
        </p:txBody>
      </p:sp>
      <p:sp>
        <p:nvSpPr>
          <p:cNvPr id="6" name="Right Arrow 5"/>
          <p:cNvSpPr/>
          <p:nvPr/>
        </p:nvSpPr>
        <p:spPr>
          <a:xfrm>
            <a:off x="2667000" y="2743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791200" y="2743200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2209800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1200" y="2209800"/>
            <a:ext cx="6479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তাপ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4703564"/>
            <a:ext cx="8229600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সকল পদার্থ ক্ষুদ্রতম কণা দ্বারা তৈরি।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গতিতত্ত্বের ভিত্তিতে তাপ শক্তির ব্যবহার দ্বারা পদার্থকে এক অবস্থা থেকে অপর অবস্থায় রূপান্তর করা সম্ভব।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4200" y="3429000"/>
            <a:ext cx="137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বায়বীয়</a:t>
            </a:r>
            <a:endParaRPr lang="en-US" sz="80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3429000"/>
            <a:ext cx="1156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কঠিন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4038600" y="3429000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ea typeface="Nikosh" pitchFamily="2" charset="0"/>
                <a:cs typeface="NikoshBAN" pitchFamily="2" charset="0"/>
              </a:rPr>
              <a:t>তরল </a:t>
            </a:r>
            <a:endParaRPr lang="en-US" sz="4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  <p:bldP spid="10" grpId="0" animBg="1"/>
      <p:bldP spid="13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tor\My Documents\My Pictures\vlcsnap-2012-03-29-11h13m36s245.png"/>
          <p:cNvPicPr>
            <a:picLocks noChangeAspect="1" noChangeArrowheads="1"/>
          </p:cNvPicPr>
          <p:nvPr/>
        </p:nvPicPr>
        <p:blipFill>
          <a:blip r:embed="rId2"/>
          <a:srcRect l="32798" t="18105" r="39333" b="34444"/>
          <a:stretch>
            <a:fillRect/>
          </a:stretch>
        </p:blipFill>
        <p:spPr bwMode="auto">
          <a:xfrm>
            <a:off x="457200" y="1676400"/>
            <a:ext cx="1846118" cy="2514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2531" name="Picture 3" descr="C:\Documents and Settings\Administrator\My Documents\My Pictures\vlcsnap-2012-03-29-11h13m26s145.png"/>
          <p:cNvPicPr>
            <a:picLocks noChangeAspect="1" noChangeArrowheads="1"/>
          </p:cNvPicPr>
          <p:nvPr/>
        </p:nvPicPr>
        <p:blipFill>
          <a:blip r:embed="rId3"/>
          <a:srcRect l="42889" t="16667" r="32222" b="36667"/>
          <a:stretch>
            <a:fillRect/>
          </a:stretch>
        </p:blipFill>
        <p:spPr bwMode="auto">
          <a:xfrm>
            <a:off x="6705600" y="1905000"/>
            <a:ext cx="1879600" cy="23622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9458" name="Picture 2" descr="C:\Documents and Settings\Administrator\My Documents\My Pictures\vlcsnap-2012-03-29-11h42m02s154.png"/>
          <p:cNvPicPr>
            <a:picLocks noChangeAspect="1" noChangeArrowheads="1"/>
          </p:cNvPicPr>
          <p:nvPr/>
        </p:nvPicPr>
        <p:blipFill>
          <a:blip r:embed="rId4"/>
          <a:srcRect l="42889" t="11111" r="21556" b="33333"/>
          <a:stretch>
            <a:fillRect/>
          </a:stretch>
        </p:blipFill>
        <p:spPr bwMode="auto">
          <a:xfrm>
            <a:off x="3383280" y="1752600"/>
            <a:ext cx="1950720" cy="24384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4572000"/>
            <a:ext cx="2057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বরফ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4572000"/>
            <a:ext cx="2057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4648200"/>
            <a:ext cx="20574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জলীয় বাষ্প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38400" y="21336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86400" y="21336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438400" y="2438400"/>
            <a:ext cx="762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362200"/>
            <a:ext cx="762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2514600" y="3581400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562600" y="3657601"/>
            <a:ext cx="762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4600" y="3886200"/>
            <a:ext cx="762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86200"/>
            <a:ext cx="762000" cy="304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ঠান্ডা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My Documents\old ir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274320"/>
            <a:ext cx="19050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6" name="Picture 2" descr="C:\Documents and Settings\Administrator\My Documents\new big-knife.jpg"/>
          <p:cNvPicPr>
            <a:picLocks noChangeAspect="1" noChangeArrowheads="1"/>
          </p:cNvPicPr>
          <p:nvPr/>
        </p:nvPicPr>
        <p:blipFill>
          <a:blip r:embed="rId3">
            <a:lum/>
          </a:blip>
          <a:stretch>
            <a:fillRect/>
          </a:stretch>
        </p:blipFill>
        <p:spPr bwMode="auto">
          <a:xfrm>
            <a:off x="533400" y="304800"/>
            <a:ext cx="1981200" cy="1485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3429000" y="304800"/>
            <a:ext cx="1752600" cy="1524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অক্সিজেন, জলীয়বাষ্প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410200" y="914400"/>
            <a:ext cx="990600" cy="457200"/>
          </a:xfrm>
          <a:prstGeom prst="rightArrow">
            <a:avLst>
              <a:gd name="adj1" fmla="val 48053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667000" y="762000"/>
            <a:ext cx="685800" cy="685800"/>
          </a:xfrm>
          <a:prstGeom prst="mathPlus">
            <a:avLst>
              <a:gd name="adj1" fmla="val 2503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905000"/>
            <a:ext cx="17526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লোহার 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29400" y="1905000"/>
            <a:ext cx="2057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মরিচাপড়া দা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Documents and Settings\Administrator\My Documents\Iron_Oxide-powd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7165" y="3733800"/>
            <a:ext cx="19304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6400800" y="5257800"/>
            <a:ext cx="22860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মরিচা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.nH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3657600"/>
            <a:ext cx="1524000" cy="1524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Fe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5" name="Plus 14"/>
          <p:cNvSpPr/>
          <p:nvPr/>
        </p:nvSpPr>
        <p:spPr>
          <a:xfrm>
            <a:off x="1828800" y="4038600"/>
            <a:ext cx="762000" cy="914400"/>
          </a:xfrm>
          <a:prstGeom prst="mathPlus">
            <a:avLst>
              <a:gd name="adj1" fmla="val 16248"/>
            </a:avLst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590800" y="3810000"/>
            <a:ext cx="2895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O</a:t>
            </a:r>
            <a:r>
              <a:rPr lang="en-US" sz="6000" baseline="-25000" dirty="0" smtClean="0"/>
              <a:t>2</a:t>
            </a:r>
            <a:r>
              <a:rPr lang="en-US" sz="6000" dirty="0" smtClean="0"/>
              <a:t>+H</a:t>
            </a:r>
            <a:r>
              <a:rPr lang="en-US" sz="6000" baseline="-25000" dirty="0" smtClean="0"/>
              <a:t>2</a:t>
            </a:r>
            <a:r>
              <a:rPr lang="en-US" sz="6000" dirty="0" smtClean="0"/>
              <a:t>O</a:t>
            </a:r>
            <a:endParaRPr lang="en-US" sz="6000" dirty="0"/>
          </a:p>
        </p:txBody>
      </p:sp>
      <p:sp>
        <p:nvSpPr>
          <p:cNvPr id="17" name="Right Arrow 16"/>
          <p:cNvSpPr/>
          <p:nvPr/>
        </p:nvSpPr>
        <p:spPr>
          <a:xfrm>
            <a:off x="5562600" y="4267200"/>
            <a:ext cx="914400" cy="381000"/>
          </a:xfrm>
          <a:prstGeom prst="rightArrow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04800" y="5562600"/>
            <a:ext cx="16764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লোহা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971800" y="5181600"/>
            <a:ext cx="2667000" cy="1295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জলীয়বাষ্প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1835</TotalTime>
  <Words>425</Words>
  <Application>Microsoft Office PowerPoint</Application>
  <PresentationFormat>On-screen Show (4:3)</PresentationFormat>
  <Paragraphs>92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DOEL</cp:lastModifiedBy>
  <cp:revision>542</cp:revision>
  <dcterms:created xsi:type="dcterms:W3CDTF">2006-08-16T00:00:00Z</dcterms:created>
  <dcterms:modified xsi:type="dcterms:W3CDTF">2020-10-07T06:09:20Z</dcterms:modified>
</cp:coreProperties>
</file>