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9" r:id="rId3"/>
    <p:sldId id="263" r:id="rId4"/>
    <p:sldId id="264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6CEC-F437-4CB6-A499-1ACDDAA8E53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AE1A-A4DB-4DBE-A4A0-888EB70A6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6CEC-F437-4CB6-A499-1ACDDAA8E53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AE1A-A4DB-4DBE-A4A0-888EB70A6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6CEC-F437-4CB6-A499-1ACDDAA8E53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AE1A-A4DB-4DBE-A4A0-888EB70A6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6CEC-F437-4CB6-A499-1ACDDAA8E53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AE1A-A4DB-4DBE-A4A0-888EB70A6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6CEC-F437-4CB6-A499-1ACDDAA8E53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AE1A-A4DB-4DBE-A4A0-888EB70A6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6CEC-F437-4CB6-A499-1ACDDAA8E53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AE1A-A4DB-4DBE-A4A0-888EB70A6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6CEC-F437-4CB6-A499-1ACDDAA8E53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AE1A-A4DB-4DBE-A4A0-888EB70A6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6CEC-F437-4CB6-A499-1ACDDAA8E53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AE1A-A4DB-4DBE-A4A0-888EB70A6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6CEC-F437-4CB6-A499-1ACDDAA8E53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AE1A-A4DB-4DBE-A4A0-888EB70A6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6CEC-F437-4CB6-A499-1ACDDAA8E53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AE1A-A4DB-4DBE-A4A0-888EB70A6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6CEC-F437-4CB6-A499-1ACDDAA8E53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AE1A-A4DB-4DBE-A4A0-888EB70A6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2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16CEC-F437-4CB6-A499-1ACDDAA8E53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2AE1A-A4DB-4DBE-A4A0-888EB70A6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lower\well point\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C Programming\da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7877966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 Programming\st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47800"/>
            <a:ext cx="5334000" cy="4768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24000" y="533400"/>
            <a:ext cx="6248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Stack: Last in, First Out (LIFO)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33400"/>
            <a:ext cx="6629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Queue: First in, First Out (FIFO)</a:t>
            </a:r>
            <a:endParaRPr lang="en-US" sz="4000" dirty="0"/>
          </a:p>
        </p:txBody>
      </p:sp>
      <p:pic>
        <p:nvPicPr>
          <p:cNvPr id="4099" name="Picture 3" descr="E:\C Programming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52600"/>
            <a:ext cx="6803571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57200"/>
            <a:ext cx="556952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বাড়ির</a:t>
            </a:r>
            <a:r>
              <a:rPr lang="en-US" sz="6000" b="1" dirty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কাজ</a:t>
            </a:r>
            <a:endParaRPr lang="en-US" sz="6000" b="1" dirty="0">
              <a:solidFill>
                <a:srgbClr val="C0000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524000"/>
            <a:ext cx="5181600" cy="280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1219200" y="4800600"/>
            <a:ext cx="67818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LIFO &amp; FIFI </a:t>
            </a:r>
            <a:r>
              <a:rPr lang="en-US" sz="3200" dirty="0" err="1" smtClean="0"/>
              <a:t>সম্পরকে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আলোচনা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?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lower\Thankspoint\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838200"/>
            <a:ext cx="6553200" cy="491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Flower\Cover\Slid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 flipH="1">
              <a:off x="1" y="0"/>
              <a:ext cx="4411527" cy="6858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3"/>
            <p:cNvSpPr/>
            <p:nvPr/>
          </p:nvSpPr>
          <p:spPr>
            <a:xfrm flipH="1">
              <a:off x="4001196" y="372840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flipH="1">
              <a:off x="4001196" y="866743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flipH="1">
              <a:off x="4001196" y="1360647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flipH="1">
              <a:off x="4001196" y="1854554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flipH="1">
              <a:off x="4001196" y="2348457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flipH="1">
              <a:off x="4001196" y="2842362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flipH="1">
              <a:off x="4001196" y="3336267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4001196" y="3830170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4001196" y="4324075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flipH="1">
              <a:off x="4001196" y="4817980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4001196" y="5311885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4001196" y="5805789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flipH="1">
              <a:off x="4001196" y="6299694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11528" y="0"/>
              <a:ext cx="4732473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551526" y="375587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551526" y="871112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551526" y="1366637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551526" y="1862163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551526" y="2357687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51526" y="2853211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551526" y="3348737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551526" y="3844261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551526" y="4339785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551526" y="4835309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51526" y="5330835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551526" y="5826361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551526" y="6321885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109586" y="454374"/>
              <a:ext cx="574952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097274" y="950420"/>
              <a:ext cx="574952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097273" y="1445306"/>
              <a:ext cx="574952" cy="12633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097273" y="1942942"/>
              <a:ext cx="574952" cy="12633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097273" y="2437952"/>
              <a:ext cx="574952" cy="12633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109585" y="2924905"/>
              <a:ext cx="574952" cy="1263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097274" y="3429001"/>
              <a:ext cx="574952" cy="1263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109585" y="3926285"/>
              <a:ext cx="574952" cy="12633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4109586" y="4422882"/>
              <a:ext cx="574952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109586" y="4918790"/>
              <a:ext cx="574952" cy="1263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085653" y="5404619"/>
              <a:ext cx="574952" cy="12633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097274" y="5890448"/>
              <a:ext cx="574952" cy="12633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110116" y="6406025"/>
              <a:ext cx="574952" cy="12633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116550" y="3862767"/>
              <a:ext cx="1479361" cy="740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as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sp>
          <p:nvSpPr>
            <p:cNvPr id="46" name="Rectangle 45"/>
            <p:cNvSpPr/>
            <p:nvPr/>
          </p:nvSpPr>
          <p:spPr>
            <a:xfrm flipH="1">
              <a:off x="1" y="0"/>
              <a:ext cx="4411527" cy="6858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 flipH="1">
              <a:off x="4001196" y="372840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flipH="1">
              <a:off x="4001196" y="866743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flipH="1">
              <a:off x="4001196" y="1360647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flipH="1">
              <a:off x="4001196" y="1854554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flipH="1">
              <a:off x="4001196" y="2348457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flipH="1">
              <a:off x="4001196" y="2842362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flipH="1">
              <a:off x="4001196" y="3336267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flipH="1">
              <a:off x="4001196" y="3830170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flipH="1">
              <a:off x="4001196" y="4324075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flipH="1">
              <a:off x="4001196" y="4817980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flipH="1">
              <a:off x="4001196" y="5311885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flipH="1">
              <a:off x="4001196" y="5805789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flipH="1">
              <a:off x="4001196" y="6299694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11528" y="0"/>
              <a:ext cx="4732473" cy="68580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4551526" y="375587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551526" y="871112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551526" y="1366637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551526" y="1862163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551526" y="2357687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551526" y="2853211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4551526" y="3348737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551526" y="3844261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551526" y="4339785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551526" y="4835309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551526" y="5330835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551526" y="5826361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551526" y="6321885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4109586" y="454374"/>
              <a:ext cx="574952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4097274" y="950420"/>
              <a:ext cx="574952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4097273" y="1445306"/>
              <a:ext cx="574952" cy="12633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4097273" y="1942942"/>
              <a:ext cx="574952" cy="12633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4097273" y="2437952"/>
              <a:ext cx="574952" cy="12633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4109585" y="2924905"/>
              <a:ext cx="574952" cy="1263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4097274" y="3429001"/>
              <a:ext cx="574952" cy="1263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109585" y="3926285"/>
              <a:ext cx="574952" cy="12633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109586" y="4422882"/>
              <a:ext cx="574952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4109586" y="4918790"/>
              <a:ext cx="574952" cy="1263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085653" y="5404619"/>
              <a:ext cx="574952" cy="12633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4097274" y="5890448"/>
              <a:ext cx="574952" cy="12633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4110116" y="6406025"/>
              <a:ext cx="574952" cy="12633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116550" y="3862767"/>
              <a:ext cx="1479361" cy="740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as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9" name="Title 1"/>
          <p:cNvSpPr txBox="1"/>
          <p:nvPr/>
        </p:nvSpPr>
        <p:spPr>
          <a:xfrm>
            <a:off x="2590800" y="0"/>
            <a:ext cx="3657600" cy="76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পাঠ পরিচিতি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304800" y="4800600"/>
            <a:ext cx="3581400" cy="114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ডাটা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স্ট্রাকটার</a:t>
            </a:r>
            <a:r>
              <a:rPr lang="en-US" sz="2800" b="1" dirty="0" smtClean="0"/>
              <a:t> </a:t>
            </a:r>
            <a:endParaRPr lang="en-US" sz="2500" dirty="0"/>
          </a:p>
        </p:txBody>
      </p:sp>
      <p:sp>
        <p:nvSpPr>
          <p:cNvPr id="97" name="Content Placeholder 2"/>
          <p:cNvSpPr txBox="1"/>
          <p:nvPr/>
        </p:nvSpPr>
        <p:spPr>
          <a:xfrm>
            <a:off x="381000" y="2438400"/>
            <a:ext cx="3352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 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62000" y="1371600"/>
            <a:ext cx="2895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</a:p>
        </p:txBody>
      </p:sp>
      <p:sp>
        <p:nvSpPr>
          <p:cNvPr id="100" name="Flowchart: Alternate Process 99"/>
          <p:cNvSpPr/>
          <p:nvPr/>
        </p:nvSpPr>
        <p:spPr>
          <a:xfrm>
            <a:off x="838200" y="3581400"/>
            <a:ext cx="2209800" cy="6096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অধ্যায়-১ </a:t>
            </a:r>
          </a:p>
          <a:p>
            <a:pPr algn="ctr"/>
            <a:endParaRPr lang="en-US" sz="3200" dirty="0"/>
          </a:p>
        </p:txBody>
      </p:sp>
      <p:pic>
        <p:nvPicPr>
          <p:cNvPr id="3074" name="Picture 2" descr="E:\C Programming\511XNkHy6TL._SL5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914400"/>
            <a:ext cx="3736975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5600" y="304800"/>
            <a:ext cx="3119051" cy="68374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219200"/>
            <a:ext cx="5525590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762000" y="2057400"/>
            <a:ext cx="7620000" cy="914400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১. </a:t>
            </a:r>
            <a:r>
              <a:rPr lang="en-US" sz="2400" b="1" dirty="0" err="1" smtClean="0">
                <a:solidFill>
                  <a:schemeClr val="tx1"/>
                </a:solidFill>
              </a:rPr>
              <a:t>ডাটা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কি</a:t>
            </a:r>
            <a:r>
              <a:rPr lang="en-US" sz="2400" b="1" dirty="0" smtClean="0">
                <a:solidFill>
                  <a:schemeClr val="tx1"/>
                </a:solidFill>
              </a:rPr>
              <a:t> তা বলতে পারবে।  </a:t>
            </a:r>
          </a:p>
          <a:p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609600" y="4267200"/>
            <a:ext cx="7924800" cy="914400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/>
              <a:t>৩. LIFO &amp; FIFO </a:t>
            </a:r>
            <a:r>
              <a:rPr lang="en-US" sz="2400" b="1" dirty="0" err="1" smtClean="0"/>
              <a:t>সম্পরকে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বলতে পারবে।</a:t>
            </a:r>
            <a:r>
              <a:rPr lang="en-US" sz="2400" b="1" dirty="0" smtClean="0"/>
              <a:t> </a:t>
            </a:r>
          </a:p>
          <a:p>
            <a:endParaRPr lang="en-US" sz="2400" b="1" dirty="0"/>
          </a:p>
        </p:txBody>
      </p:sp>
      <p:sp>
        <p:nvSpPr>
          <p:cNvPr id="6" name="Snip Diagonal Corner Rectangle 5"/>
          <p:cNvSpPr/>
          <p:nvPr/>
        </p:nvSpPr>
        <p:spPr>
          <a:xfrm>
            <a:off x="685800" y="3124200"/>
            <a:ext cx="7848600" cy="914400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২. </a:t>
            </a:r>
            <a:r>
              <a:rPr lang="en-US" sz="2400" b="1" dirty="0" err="1" smtClean="0"/>
              <a:t>ডাটা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স্ট্রাকটারের</a:t>
            </a:r>
            <a:r>
              <a:rPr lang="en-US" sz="2400" b="1" dirty="0" smtClean="0"/>
              <a:t> এর </a:t>
            </a:r>
            <a:r>
              <a:rPr lang="en-US" sz="2400" b="1" dirty="0" err="1" smtClean="0"/>
              <a:t>সাথে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পরিচিত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হতে</a:t>
            </a:r>
            <a:r>
              <a:rPr lang="en-US" sz="2400" b="1" dirty="0" smtClean="0"/>
              <a:t> পারবে। </a:t>
            </a:r>
          </a:p>
          <a:p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752600"/>
            <a:ext cx="7696200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u="sng" dirty="0" smtClean="0"/>
              <a:t>Data: </a:t>
            </a:r>
          </a:p>
          <a:p>
            <a:r>
              <a:rPr lang="en-US" sz="4400" dirty="0" smtClean="0"/>
              <a:t>Data </a:t>
            </a:r>
            <a:r>
              <a:rPr lang="en-US" sz="4400" dirty="0" err="1" smtClean="0"/>
              <a:t>শব্দটি</a:t>
            </a:r>
            <a:r>
              <a:rPr lang="en-US" sz="4400" dirty="0" smtClean="0"/>
              <a:t>  Latin Datum </a:t>
            </a:r>
            <a:r>
              <a:rPr lang="en-US" sz="4400" dirty="0" err="1" smtClean="0"/>
              <a:t>এর</a:t>
            </a:r>
            <a:r>
              <a:rPr lang="en-US" sz="4400" dirty="0" smtClean="0"/>
              <a:t> </a:t>
            </a:r>
            <a:r>
              <a:rPr lang="en-US" sz="4400" dirty="0" err="1" smtClean="0"/>
              <a:t>বহুবচন</a:t>
            </a:r>
            <a:r>
              <a:rPr lang="en-US" sz="4400" dirty="0" smtClean="0"/>
              <a:t>। </a:t>
            </a:r>
            <a:r>
              <a:rPr lang="en-US" sz="4400" dirty="0" err="1" smtClean="0"/>
              <a:t>তথ্যের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অন্তরভুক্ত</a:t>
            </a:r>
            <a:r>
              <a:rPr lang="en-US" sz="4400" dirty="0" smtClean="0"/>
              <a:t> </a:t>
            </a:r>
            <a:r>
              <a:rPr lang="en-US" sz="4400" dirty="0" err="1" smtClean="0"/>
              <a:t>ক্ষুদ্রতম</a:t>
            </a:r>
            <a:r>
              <a:rPr lang="en-US" sz="4400" dirty="0" smtClean="0"/>
              <a:t> </a:t>
            </a:r>
            <a:r>
              <a:rPr lang="en-US" sz="4400" dirty="0" err="1" smtClean="0"/>
              <a:t>অংশকে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ডাটা</a:t>
            </a:r>
            <a:r>
              <a:rPr lang="en-US" sz="4400" dirty="0" smtClean="0"/>
              <a:t> </a:t>
            </a:r>
            <a:r>
              <a:rPr lang="en-US" sz="4400" dirty="0" err="1" smtClean="0"/>
              <a:t>বা</a:t>
            </a:r>
            <a:r>
              <a:rPr lang="en-US" sz="4400" dirty="0" smtClean="0"/>
              <a:t> </a:t>
            </a:r>
            <a:r>
              <a:rPr lang="en-US" sz="4400" dirty="0" err="1" smtClean="0"/>
              <a:t>উপাত্ত</a:t>
            </a:r>
            <a:r>
              <a:rPr lang="en-US" sz="4400" dirty="0" smtClean="0"/>
              <a:t> </a:t>
            </a:r>
            <a:r>
              <a:rPr lang="en-US" sz="4400" dirty="0" err="1" smtClean="0"/>
              <a:t>বলে</a:t>
            </a:r>
            <a:r>
              <a:rPr lang="en-US" sz="4400" dirty="0" smtClean="0"/>
              <a:t>। </a:t>
            </a:r>
          </a:p>
          <a:p>
            <a:r>
              <a:rPr lang="en-US" sz="4400" dirty="0" smtClean="0"/>
              <a:t> 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90600"/>
            <a:ext cx="5638800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err="1" smtClean="0"/>
              <a:t>তথ্যের</a:t>
            </a:r>
            <a:r>
              <a:rPr lang="en-US" sz="3200" b="1" u="sng" dirty="0" smtClean="0"/>
              <a:t>  </a:t>
            </a:r>
            <a:r>
              <a:rPr lang="en-US" sz="3200" b="1" u="sng" dirty="0" err="1" smtClean="0"/>
              <a:t>বৈশিষ্ট্যসমূহ</a:t>
            </a:r>
            <a:endParaRPr lang="en-US" sz="3200" b="1" u="sng" dirty="0" smtClean="0"/>
          </a:p>
          <a:p>
            <a:r>
              <a:rPr lang="en-US" sz="3200" dirty="0" smtClean="0"/>
              <a:t> </a:t>
            </a:r>
          </a:p>
          <a:p>
            <a:r>
              <a:rPr lang="en-US" sz="3200" dirty="0" smtClean="0"/>
              <a:t>১। </a:t>
            </a:r>
            <a:r>
              <a:rPr lang="en-US" sz="3200" dirty="0" err="1" smtClean="0"/>
              <a:t>নিরভুলতা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২। </a:t>
            </a:r>
            <a:r>
              <a:rPr lang="en-US" sz="3200" dirty="0" err="1" smtClean="0"/>
              <a:t>সহজবোধ্যতা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৩। </a:t>
            </a:r>
            <a:r>
              <a:rPr lang="en-US" sz="3200" dirty="0" err="1" smtClean="0"/>
              <a:t>সময়োপযোগিতা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৪। </a:t>
            </a:r>
            <a:r>
              <a:rPr lang="en-US" sz="3200" dirty="0" err="1" smtClean="0"/>
              <a:t>প্রসাগিকতা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৫। </a:t>
            </a:r>
            <a:r>
              <a:rPr lang="en-US" sz="3200" dirty="0" err="1" smtClean="0"/>
              <a:t>পুরনাগতা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৬। </a:t>
            </a:r>
            <a:r>
              <a:rPr lang="en-US" sz="3200" dirty="0" err="1" smtClean="0"/>
              <a:t>সংঙ্খিপ্ততা</a:t>
            </a:r>
            <a:endParaRPr lang="en-US" sz="3200" dirty="0" smtClean="0"/>
          </a:p>
          <a:p>
            <a:r>
              <a:rPr lang="en-US" sz="3200" dirty="0" smtClean="0"/>
              <a:t>৭। </a:t>
            </a:r>
            <a:r>
              <a:rPr lang="en-US" sz="3200" dirty="0" err="1" smtClean="0"/>
              <a:t>সংগতিপুরনতা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৮। </a:t>
            </a:r>
            <a:r>
              <a:rPr lang="en-US" sz="3200" dirty="0" err="1" smtClean="0"/>
              <a:t>নিরাপত্তা</a:t>
            </a:r>
            <a:r>
              <a:rPr lang="en-US" sz="3200" dirty="0" smtClean="0"/>
              <a:t>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 Programming\data-structures-cs8391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85800"/>
            <a:ext cx="7312653" cy="5029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09600"/>
            <a:ext cx="314541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/>
              <a:t>ডাটা</a:t>
            </a:r>
            <a:r>
              <a:rPr lang="en-US" sz="4000" dirty="0" smtClean="0"/>
              <a:t> ৪ </a:t>
            </a:r>
            <a:r>
              <a:rPr lang="en-US" sz="4000" dirty="0" err="1" smtClean="0"/>
              <a:t>প্রকার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676400"/>
            <a:ext cx="7710765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১। </a:t>
            </a:r>
            <a:r>
              <a:rPr lang="en-US" sz="2800" dirty="0" err="1" smtClean="0"/>
              <a:t>পুরন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সংখ্যা</a:t>
            </a:r>
            <a:r>
              <a:rPr lang="en-US" sz="2800" dirty="0" smtClean="0"/>
              <a:t> _(Standard Integer): -</a:t>
            </a:r>
          </a:p>
          <a:p>
            <a:r>
              <a:rPr lang="en-US" sz="2800" dirty="0" smtClean="0"/>
              <a:t>      ৩২৭৬৮ </a:t>
            </a:r>
            <a:r>
              <a:rPr lang="en-US" sz="2800" dirty="0" err="1" smtClean="0"/>
              <a:t>হইতে</a:t>
            </a:r>
            <a:r>
              <a:rPr lang="en-US" sz="2800" dirty="0" smtClean="0"/>
              <a:t> +৩২৭৬৮ </a:t>
            </a:r>
          </a:p>
          <a:p>
            <a:r>
              <a:rPr lang="en-US" sz="2800" dirty="0" smtClean="0"/>
              <a:t>      (%) Roll%,  2 Byte</a:t>
            </a:r>
          </a:p>
          <a:p>
            <a:endParaRPr lang="en-US" sz="2800" dirty="0" smtClean="0"/>
          </a:p>
          <a:p>
            <a:r>
              <a:rPr lang="en-US" sz="2800" dirty="0" smtClean="0"/>
              <a:t>২। </a:t>
            </a:r>
            <a:r>
              <a:rPr lang="en-US" sz="2800" dirty="0" err="1" smtClean="0"/>
              <a:t>দীঘ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সংখ্যা</a:t>
            </a:r>
            <a:r>
              <a:rPr lang="en-US" sz="2800" dirty="0" smtClean="0"/>
              <a:t>_(Long Integer):- </a:t>
            </a:r>
          </a:p>
          <a:p>
            <a:r>
              <a:rPr lang="en-US" sz="2800" dirty="0" smtClean="0"/>
              <a:t>      -২,১৪,৭৪,৮৩,৬৪৮ </a:t>
            </a:r>
            <a:r>
              <a:rPr lang="en-US" sz="2800" dirty="0" err="1" smtClean="0"/>
              <a:t>হইতে</a:t>
            </a:r>
            <a:r>
              <a:rPr lang="en-US" sz="2800" dirty="0" smtClean="0"/>
              <a:t> + ২,১৪,৭৪,৮৩,৬৪৮</a:t>
            </a:r>
          </a:p>
          <a:p>
            <a:r>
              <a:rPr lang="en-US" sz="2800" dirty="0" smtClean="0"/>
              <a:t>     (&amp;)  Roll&amp;, 4 Byte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905000"/>
            <a:ext cx="85344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৩। </a:t>
            </a:r>
            <a:r>
              <a:rPr lang="en-US" sz="2800" dirty="0" err="1" smtClean="0"/>
              <a:t>একক</a:t>
            </a:r>
            <a:r>
              <a:rPr lang="en-US" sz="2800" dirty="0" smtClean="0"/>
              <a:t> </a:t>
            </a:r>
            <a:r>
              <a:rPr lang="en-US" sz="2800" dirty="0" err="1" smtClean="0"/>
              <a:t>দৈঘ্য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সংখ্যা</a:t>
            </a:r>
            <a:r>
              <a:rPr lang="en-US" sz="2800" dirty="0" smtClean="0"/>
              <a:t>_(Single Precision):-</a:t>
            </a:r>
          </a:p>
          <a:p>
            <a:r>
              <a:rPr lang="en-US" sz="2800" dirty="0" smtClean="0"/>
              <a:t>      </a:t>
            </a:r>
            <a:r>
              <a:rPr lang="en-US" sz="2800" dirty="0" err="1" smtClean="0"/>
              <a:t>এটি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দশমিক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যুক্ত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সংখ্যা</a:t>
            </a:r>
            <a:r>
              <a:rPr lang="en-US" sz="2800" dirty="0" smtClean="0"/>
              <a:t> , </a:t>
            </a:r>
            <a:r>
              <a:rPr lang="en-US" sz="2800" dirty="0" err="1" smtClean="0"/>
              <a:t>সরবোচ্চ</a:t>
            </a:r>
            <a:r>
              <a:rPr lang="en-US" sz="2800" dirty="0" smtClean="0"/>
              <a:t>  ৭ </a:t>
            </a:r>
            <a:r>
              <a:rPr lang="en-US" sz="2800" dirty="0" err="1" smtClean="0"/>
              <a:t>সংখ্যা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হবে</a:t>
            </a:r>
            <a:r>
              <a:rPr lang="en-US" sz="2800" dirty="0" smtClean="0"/>
              <a:t>, ৭      </a:t>
            </a:r>
          </a:p>
          <a:p>
            <a:r>
              <a:rPr lang="en-US" sz="2800" dirty="0" smtClean="0"/>
              <a:t>       </a:t>
            </a:r>
            <a:r>
              <a:rPr lang="en-US" sz="2800" dirty="0" err="1" smtClean="0"/>
              <a:t>সংখ্যার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বেশি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শেষে</a:t>
            </a:r>
            <a:r>
              <a:rPr lang="en-US" sz="2800" dirty="0" smtClean="0"/>
              <a:t> E </a:t>
            </a:r>
            <a:r>
              <a:rPr lang="en-US" sz="2800" dirty="0" err="1" smtClean="0"/>
              <a:t>যুক্ত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হবে</a:t>
            </a:r>
            <a:r>
              <a:rPr lang="en-US" sz="2800" dirty="0" smtClean="0"/>
              <a:t>   (!), Roll!, 6  Byte</a:t>
            </a:r>
          </a:p>
          <a:p>
            <a:endParaRPr lang="en-US" sz="2800" dirty="0" smtClean="0"/>
          </a:p>
          <a:p>
            <a:r>
              <a:rPr lang="en-US" sz="2800" dirty="0" smtClean="0"/>
              <a:t>৪। </a:t>
            </a:r>
            <a:r>
              <a:rPr lang="en-US" sz="2800" dirty="0" err="1" smtClean="0"/>
              <a:t>দি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দৈঘ্য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সংখ্যা</a:t>
            </a:r>
            <a:r>
              <a:rPr lang="en-US" sz="2800" dirty="0" smtClean="0"/>
              <a:t>_(Double Precision):-</a:t>
            </a:r>
          </a:p>
          <a:p>
            <a:r>
              <a:rPr lang="en-US" sz="2800" dirty="0" smtClean="0"/>
              <a:t>      </a:t>
            </a:r>
            <a:r>
              <a:rPr lang="en-US" sz="2800" dirty="0" err="1" smtClean="0"/>
              <a:t>সরবোচ্চ</a:t>
            </a:r>
            <a:r>
              <a:rPr lang="en-US" sz="2800" dirty="0" smtClean="0"/>
              <a:t>  ১৬ </a:t>
            </a:r>
            <a:r>
              <a:rPr lang="en-US" sz="2800" dirty="0" err="1" smtClean="0"/>
              <a:t>সংখ্যা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হবে</a:t>
            </a:r>
            <a:r>
              <a:rPr lang="en-US" sz="2800" dirty="0" smtClean="0"/>
              <a:t> ,  (#), Roll#, 8 Byte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WPS Presentation</Application>
  <PresentationFormat>On-screen Show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37</cp:revision>
  <dcterms:created xsi:type="dcterms:W3CDTF">2020-10-06T17:34:00Z</dcterms:created>
  <dcterms:modified xsi:type="dcterms:W3CDTF">2020-10-07T15:30:03Z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