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7" r:id="rId10"/>
    <p:sldId id="264" r:id="rId11"/>
    <p:sldId id="265" r:id="rId12"/>
    <p:sldId id="266" r:id="rId13"/>
    <p:sldId id="270" r:id="rId14"/>
    <p:sldId id="271" r:id="rId15"/>
    <p:sldId id="272" r:id="rId16"/>
    <p:sldId id="268" r:id="rId17"/>
    <p:sldId id="269" r:id="rId18"/>
    <p:sldId id="274" r:id="rId19"/>
    <p:sldId id="275" r:id="rId20"/>
    <p:sldId id="27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6" autoAdjust="0"/>
    <p:restoredTop sz="94574" autoAdjust="0"/>
  </p:normalViewPr>
  <p:slideViewPr>
    <p:cSldViewPr>
      <p:cViewPr varScale="1">
        <p:scale>
          <a:sx n="84" d="100"/>
          <a:sy n="84" d="100"/>
        </p:scale>
        <p:origin x="89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DF5953-CCFE-4CCD-918B-096867ADFA56}" type="doc">
      <dgm:prSet loTypeId="urn:microsoft.com/office/officeart/2005/8/layout/radial6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375F8CB1-BB44-4BC0-BD24-59D47564E3D4}">
      <dgm:prSet phldrT="[Text]"/>
      <dgm:spPr/>
      <dgm:t>
        <a:bodyPr/>
        <a:lstStyle/>
        <a:p>
          <a:r>
            <a:rPr lang="bn-BD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বাজার</a:t>
          </a:r>
          <a:endParaRPr lang="en-US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004B724F-DAC3-4415-9D9E-3094679CE7CD}" type="parTrans" cxnId="{C62C19EC-62F4-4BD7-8AEE-3EE61054F152}">
      <dgm:prSet/>
      <dgm:spPr/>
      <dgm:t>
        <a:bodyPr/>
        <a:lstStyle/>
        <a:p>
          <a:endParaRPr lang="en-US"/>
        </a:p>
      </dgm:t>
    </dgm:pt>
    <dgm:pt modelId="{1AC54BEE-6789-4368-A5B0-8254455F4C53}" type="sibTrans" cxnId="{C62C19EC-62F4-4BD7-8AEE-3EE61054F152}">
      <dgm:prSet/>
      <dgm:spPr/>
      <dgm:t>
        <a:bodyPr/>
        <a:lstStyle/>
        <a:p>
          <a:endParaRPr lang="en-US"/>
        </a:p>
      </dgm:t>
    </dgm:pt>
    <dgm:pt modelId="{4D30A04F-67C3-4CE7-BEE8-9414B4B31C65}">
      <dgm:prSet phldrT="[Text]" custT="1"/>
      <dgm:spPr/>
      <dgm:t>
        <a:bodyPr/>
        <a:lstStyle/>
        <a:p>
          <a:r>
            <a:rPr lang="bn-BD" sz="2000" dirty="0" smtClean="0">
              <a:solidFill>
                <a:srgbClr val="FF0000"/>
              </a:solidFill>
            </a:rPr>
            <a:t>সময়ের ভিত্তিতে</a:t>
          </a:r>
          <a:endParaRPr lang="en-US" sz="2000" dirty="0">
            <a:solidFill>
              <a:srgbClr val="FF0000"/>
            </a:solidFill>
          </a:endParaRPr>
        </a:p>
      </dgm:t>
    </dgm:pt>
    <dgm:pt modelId="{17377DB6-AE8C-477E-88FA-59E7B669E1B9}" type="parTrans" cxnId="{4B9C5007-FA62-4555-8B3E-E84CDFE79EBC}">
      <dgm:prSet/>
      <dgm:spPr/>
      <dgm:t>
        <a:bodyPr/>
        <a:lstStyle/>
        <a:p>
          <a:endParaRPr lang="en-US"/>
        </a:p>
      </dgm:t>
    </dgm:pt>
    <dgm:pt modelId="{D2F9D9CD-BA3D-4E14-983B-8B2027F7DCB7}" type="sibTrans" cxnId="{4B9C5007-FA62-4555-8B3E-E84CDFE79EBC}">
      <dgm:prSet/>
      <dgm:spPr/>
      <dgm:t>
        <a:bodyPr/>
        <a:lstStyle/>
        <a:p>
          <a:endParaRPr lang="en-US"/>
        </a:p>
      </dgm:t>
    </dgm:pt>
    <dgm:pt modelId="{1C65730E-FD36-43E4-A9EE-5D9F30B70D05}">
      <dgm:prSet phldrT="[Text]" custT="1"/>
      <dgm:spPr/>
      <dgm:t>
        <a:bodyPr/>
        <a:lstStyle/>
        <a:p>
          <a:r>
            <a:rPr lang="bn-BD" sz="1800" dirty="0" smtClean="0">
              <a:solidFill>
                <a:srgbClr val="FF0000"/>
              </a:solidFill>
            </a:rPr>
            <a:t>আয়তনের ভিত্তিতে</a:t>
          </a:r>
          <a:endParaRPr lang="en-US" sz="1800" dirty="0">
            <a:solidFill>
              <a:srgbClr val="FF0000"/>
            </a:solidFill>
          </a:endParaRPr>
        </a:p>
      </dgm:t>
    </dgm:pt>
    <dgm:pt modelId="{D59F4B97-43EB-4259-AFDB-B408FA07437E}" type="parTrans" cxnId="{5708812A-64A3-42D3-A332-CA62268176E2}">
      <dgm:prSet/>
      <dgm:spPr/>
      <dgm:t>
        <a:bodyPr/>
        <a:lstStyle/>
        <a:p>
          <a:endParaRPr lang="en-US"/>
        </a:p>
      </dgm:t>
    </dgm:pt>
    <dgm:pt modelId="{C746B0D2-B237-4C43-89ED-3DD623CFC11B}" type="sibTrans" cxnId="{5708812A-64A3-42D3-A332-CA62268176E2}">
      <dgm:prSet/>
      <dgm:spPr/>
      <dgm:t>
        <a:bodyPr/>
        <a:lstStyle/>
        <a:p>
          <a:endParaRPr lang="en-US"/>
        </a:p>
      </dgm:t>
    </dgm:pt>
    <dgm:pt modelId="{92ADAB72-6BFD-418C-BC23-A5CB79BC871A}">
      <dgm:prSet phldrT="[Text]" custT="1"/>
      <dgm:spPr/>
      <dgm:t>
        <a:bodyPr/>
        <a:lstStyle/>
        <a:p>
          <a:r>
            <a:rPr lang="bn-BD" sz="1800" dirty="0" smtClean="0">
              <a:solidFill>
                <a:srgbClr val="FF0000"/>
              </a:solidFill>
            </a:rPr>
            <a:t>প্রতিযোগিতার ভিত্তিতে</a:t>
          </a:r>
          <a:endParaRPr lang="en-US" sz="1800" dirty="0">
            <a:solidFill>
              <a:srgbClr val="FF0000"/>
            </a:solidFill>
          </a:endParaRPr>
        </a:p>
      </dgm:t>
    </dgm:pt>
    <dgm:pt modelId="{3D4455B1-221E-4B50-A9F1-607A479D1109}" type="parTrans" cxnId="{1F78F010-3DD3-4714-B1BD-68A4405D873A}">
      <dgm:prSet/>
      <dgm:spPr/>
      <dgm:t>
        <a:bodyPr/>
        <a:lstStyle/>
        <a:p>
          <a:endParaRPr lang="en-US"/>
        </a:p>
      </dgm:t>
    </dgm:pt>
    <dgm:pt modelId="{6F1E6319-EC4E-488B-B998-D5FA8712A838}" type="sibTrans" cxnId="{1F78F010-3DD3-4714-B1BD-68A4405D873A}">
      <dgm:prSet/>
      <dgm:spPr/>
      <dgm:t>
        <a:bodyPr/>
        <a:lstStyle/>
        <a:p>
          <a:endParaRPr lang="en-US"/>
        </a:p>
      </dgm:t>
    </dgm:pt>
    <dgm:pt modelId="{67CB9667-0174-4E95-BD72-E99CE38A7B65}" type="pres">
      <dgm:prSet presAssocID="{5DDF5953-CCFE-4CCD-918B-096867ADFA5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FE85E58-7DD9-4DA6-BC5F-5218F6B6E226}" type="pres">
      <dgm:prSet presAssocID="{375F8CB1-BB44-4BC0-BD24-59D47564E3D4}" presName="centerShape" presStyleLbl="node0" presStyleIdx="0" presStyleCnt="1"/>
      <dgm:spPr/>
      <dgm:t>
        <a:bodyPr/>
        <a:lstStyle/>
        <a:p>
          <a:endParaRPr lang="en-US"/>
        </a:p>
      </dgm:t>
    </dgm:pt>
    <dgm:pt modelId="{3FD9651C-3E11-47BA-AA47-3A366B79D6DD}" type="pres">
      <dgm:prSet presAssocID="{4D30A04F-67C3-4CE7-BEE8-9414B4B31C65}" presName="node" presStyleLbl="node1" presStyleIdx="0" presStyleCnt="3" custScaleX="154223" custScaleY="1258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203D9F-5035-46BA-BF55-D53337023487}" type="pres">
      <dgm:prSet presAssocID="{4D30A04F-67C3-4CE7-BEE8-9414B4B31C65}" presName="dummy" presStyleCnt="0"/>
      <dgm:spPr/>
    </dgm:pt>
    <dgm:pt modelId="{5A17EF74-43E5-4696-86A8-A0633D20CD90}" type="pres">
      <dgm:prSet presAssocID="{D2F9D9CD-BA3D-4E14-983B-8B2027F7DCB7}" presName="sibTrans" presStyleLbl="sibTrans2D1" presStyleIdx="0" presStyleCnt="3" custLinFactNeighborY="2128" custRadScaleRad="28222" custRadScaleInc="-2147483648"/>
      <dgm:spPr/>
      <dgm:t>
        <a:bodyPr/>
        <a:lstStyle/>
        <a:p>
          <a:endParaRPr lang="en-US"/>
        </a:p>
      </dgm:t>
    </dgm:pt>
    <dgm:pt modelId="{6712F67E-A99C-4ACA-A9D5-33AB5CE0AD39}" type="pres">
      <dgm:prSet presAssocID="{1C65730E-FD36-43E4-A9EE-5D9F30B70D05}" presName="node" presStyleLbl="node1" presStyleIdx="1" presStyleCnt="3" custScaleX="126700" custScaleY="1337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2BE164-D9B8-429B-A892-62F460FF2D4D}" type="pres">
      <dgm:prSet presAssocID="{1C65730E-FD36-43E4-A9EE-5D9F30B70D05}" presName="dummy" presStyleCnt="0"/>
      <dgm:spPr/>
    </dgm:pt>
    <dgm:pt modelId="{A948ED9C-756C-4734-9DE8-2688F88F3F55}" type="pres">
      <dgm:prSet presAssocID="{C746B0D2-B237-4C43-89ED-3DD623CFC11B}" presName="sibTrans" presStyleLbl="sibTrans2D1" presStyleIdx="1" presStyleCnt="3"/>
      <dgm:spPr/>
      <dgm:t>
        <a:bodyPr/>
        <a:lstStyle/>
        <a:p>
          <a:endParaRPr lang="en-US"/>
        </a:p>
      </dgm:t>
    </dgm:pt>
    <dgm:pt modelId="{FD88D42B-A042-4D6A-86D7-D6D0F14CFD60}" type="pres">
      <dgm:prSet presAssocID="{92ADAB72-6BFD-418C-BC23-A5CB79BC871A}" presName="node" presStyleLbl="node1" presStyleIdx="2" presStyleCnt="3" custScaleX="146204" custScaleY="132781" custRadScaleRad="100480" custRadScaleInc="-49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20041F-FB71-4A0C-AB35-E6229E1ECD4B}" type="pres">
      <dgm:prSet presAssocID="{92ADAB72-6BFD-418C-BC23-A5CB79BC871A}" presName="dummy" presStyleCnt="0"/>
      <dgm:spPr/>
    </dgm:pt>
    <dgm:pt modelId="{CD0BCCB2-842A-4159-A0E8-D7A6E2F3C104}" type="pres">
      <dgm:prSet presAssocID="{6F1E6319-EC4E-488B-B998-D5FA8712A838}" presName="sibTrans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BCCEF60B-3C8A-4CFE-80C2-C87EF80FFA50}" type="presOf" srcId="{D2F9D9CD-BA3D-4E14-983B-8B2027F7DCB7}" destId="{5A17EF74-43E5-4696-86A8-A0633D20CD90}" srcOrd="0" destOrd="0" presId="urn:microsoft.com/office/officeart/2005/8/layout/radial6"/>
    <dgm:cxn modelId="{4B9C5007-FA62-4555-8B3E-E84CDFE79EBC}" srcId="{375F8CB1-BB44-4BC0-BD24-59D47564E3D4}" destId="{4D30A04F-67C3-4CE7-BEE8-9414B4B31C65}" srcOrd="0" destOrd="0" parTransId="{17377DB6-AE8C-477E-88FA-59E7B669E1B9}" sibTransId="{D2F9D9CD-BA3D-4E14-983B-8B2027F7DCB7}"/>
    <dgm:cxn modelId="{16A56FB3-B05E-4588-9AF4-CB3CD5331769}" type="presOf" srcId="{5DDF5953-CCFE-4CCD-918B-096867ADFA56}" destId="{67CB9667-0174-4E95-BD72-E99CE38A7B65}" srcOrd="0" destOrd="0" presId="urn:microsoft.com/office/officeart/2005/8/layout/radial6"/>
    <dgm:cxn modelId="{02ABAA46-FBDB-47BA-B6F4-86B9D72AF5F8}" type="presOf" srcId="{4D30A04F-67C3-4CE7-BEE8-9414B4B31C65}" destId="{3FD9651C-3E11-47BA-AA47-3A366B79D6DD}" srcOrd="0" destOrd="0" presId="urn:microsoft.com/office/officeart/2005/8/layout/radial6"/>
    <dgm:cxn modelId="{D421C5D1-0A59-4DC5-A234-EEB434ABC3E5}" type="presOf" srcId="{1C65730E-FD36-43E4-A9EE-5D9F30B70D05}" destId="{6712F67E-A99C-4ACA-A9D5-33AB5CE0AD39}" srcOrd="0" destOrd="0" presId="urn:microsoft.com/office/officeart/2005/8/layout/radial6"/>
    <dgm:cxn modelId="{15170FFD-720C-4994-9228-F2D207F15C7E}" type="presOf" srcId="{375F8CB1-BB44-4BC0-BD24-59D47564E3D4}" destId="{4FE85E58-7DD9-4DA6-BC5F-5218F6B6E226}" srcOrd="0" destOrd="0" presId="urn:microsoft.com/office/officeart/2005/8/layout/radial6"/>
    <dgm:cxn modelId="{37EA5A5D-D362-4805-ADC8-FE6D538805C8}" type="presOf" srcId="{6F1E6319-EC4E-488B-B998-D5FA8712A838}" destId="{CD0BCCB2-842A-4159-A0E8-D7A6E2F3C104}" srcOrd="0" destOrd="0" presId="urn:microsoft.com/office/officeart/2005/8/layout/radial6"/>
    <dgm:cxn modelId="{5708812A-64A3-42D3-A332-CA62268176E2}" srcId="{375F8CB1-BB44-4BC0-BD24-59D47564E3D4}" destId="{1C65730E-FD36-43E4-A9EE-5D9F30B70D05}" srcOrd="1" destOrd="0" parTransId="{D59F4B97-43EB-4259-AFDB-B408FA07437E}" sibTransId="{C746B0D2-B237-4C43-89ED-3DD623CFC11B}"/>
    <dgm:cxn modelId="{DA10AF78-FF7B-4186-ADC9-3E8FB0B18A4E}" type="presOf" srcId="{C746B0D2-B237-4C43-89ED-3DD623CFC11B}" destId="{A948ED9C-756C-4734-9DE8-2688F88F3F55}" srcOrd="0" destOrd="0" presId="urn:microsoft.com/office/officeart/2005/8/layout/radial6"/>
    <dgm:cxn modelId="{C62C19EC-62F4-4BD7-8AEE-3EE61054F152}" srcId="{5DDF5953-CCFE-4CCD-918B-096867ADFA56}" destId="{375F8CB1-BB44-4BC0-BD24-59D47564E3D4}" srcOrd="0" destOrd="0" parTransId="{004B724F-DAC3-4415-9D9E-3094679CE7CD}" sibTransId="{1AC54BEE-6789-4368-A5B0-8254455F4C53}"/>
    <dgm:cxn modelId="{1F78F010-3DD3-4714-B1BD-68A4405D873A}" srcId="{375F8CB1-BB44-4BC0-BD24-59D47564E3D4}" destId="{92ADAB72-6BFD-418C-BC23-A5CB79BC871A}" srcOrd="2" destOrd="0" parTransId="{3D4455B1-221E-4B50-A9F1-607A479D1109}" sibTransId="{6F1E6319-EC4E-488B-B998-D5FA8712A838}"/>
    <dgm:cxn modelId="{BC153894-34BF-4011-893F-3D54CA2EEF4B}" type="presOf" srcId="{92ADAB72-6BFD-418C-BC23-A5CB79BC871A}" destId="{FD88D42B-A042-4D6A-86D7-D6D0F14CFD60}" srcOrd="0" destOrd="0" presId="urn:microsoft.com/office/officeart/2005/8/layout/radial6"/>
    <dgm:cxn modelId="{6D5C8167-C353-47DB-AAEF-3935E76604A5}" type="presParOf" srcId="{67CB9667-0174-4E95-BD72-E99CE38A7B65}" destId="{4FE85E58-7DD9-4DA6-BC5F-5218F6B6E226}" srcOrd="0" destOrd="0" presId="urn:microsoft.com/office/officeart/2005/8/layout/radial6"/>
    <dgm:cxn modelId="{A81E29E8-B288-4CDF-9C9E-67710A297B39}" type="presParOf" srcId="{67CB9667-0174-4E95-BD72-E99CE38A7B65}" destId="{3FD9651C-3E11-47BA-AA47-3A366B79D6DD}" srcOrd="1" destOrd="0" presId="urn:microsoft.com/office/officeart/2005/8/layout/radial6"/>
    <dgm:cxn modelId="{50CA3EDA-1692-44F8-B8D3-4584108416EE}" type="presParOf" srcId="{67CB9667-0174-4E95-BD72-E99CE38A7B65}" destId="{8C203D9F-5035-46BA-BF55-D53337023487}" srcOrd="2" destOrd="0" presId="urn:microsoft.com/office/officeart/2005/8/layout/radial6"/>
    <dgm:cxn modelId="{74AC7DA9-6043-4419-8DE5-25CFFB017F6A}" type="presParOf" srcId="{67CB9667-0174-4E95-BD72-E99CE38A7B65}" destId="{5A17EF74-43E5-4696-86A8-A0633D20CD90}" srcOrd="3" destOrd="0" presId="urn:microsoft.com/office/officeart/2005/8/layout/radial6"/>
    <dgm:cxn modelId="{38DAB3DB-2951-415F-8D1D-3AFD4D6B404B}" type="presParOf" srcId="{67CB9667-0174-4E95-BD72-E99CE38A7B65}" destId="{6712F67E-A99C-4ACA-A9D5-33AB5CE0AD39}" srcOrd="4" destOrd="0" presId="urn:microsoft.com/office/officeart/2005/8/layout/radial6"/>
    <dgm:cxn modelId="{99850467-57B8-4511-9C4F-484A6E5A25A9}" type="presParOf" srcId="{67CB9667-0174-4E95-BD72-E99CE38A7B65}" destId="{E32BE164-D9B8-429B-A892-62F460FF2D4D}" srcOrd="5" destOrd="0" presId="urn:microsoft.com/office/officeart/2005/8/layout/radial6"/>
    <dgm:cxn modelId="{DDBDE85D-C6B4-4F83-95C3-3900C0BB6B1E}" type="presParOf" srcId="{67CB9667-0174-4E95-BD72-E99CE38A7B65}" destId="{A948ED9C-756C-4734-9DE8-2688F88F3F55}" srcOrd="6" destOrd="0" presId="urn:microsoft.com/office/officeart/2005/8/layout/radial6"/>
    <dgm:cxn modelId="{8A5E0136-F251-45C7-B3F8-D28660515268}" type="presParOf" srcId="{67CB9667-0174-4E95-BD72-E99CE38A7B65}" destId="{FD88D42B-A042-4D6A-86D7-D6D0F14CFD60}" srcOrd="7" destOrd="0" presId="urn:microsoft.com/office/officeart/2005/8/layout/radial6"/>
    <dgm:cxn modelId="{6F12A983-60E5-4816-A2EF-2C09AB2BCF48}" type="presParOf" srcId="{67CB9667-0174-4E95-BD72-E99CE38A7B65}" destId="{CB20041F-FB71-4A0C-AB35-E6229E1ECD4B}" srcOrd="8" destOrd="0" presId="urn:microsoft.com/office/officeart/2005/8/layout/radial6"/>
    <dgm:cxn modelId="{8EC6345B-C96C-4731-B56E-0C55A2EDC3A0}" type="presParOf" srcId="{67CB9667-0174-4E95-BD72-E99CE38A7B65}" destId="{CD0BCCB2-842A-4159-A0E8-D7A6E2F3C104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41AB0E-9C0E-473E-BBB0-EA46D3F1E8BE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5318DE-C3A2-4586-AAA5-7B7556066AD1}">
      <dgm:prSet phldrT="[Text]"/>
      <dgm:spPr/>
      <dgm:t>
        <a:bodyPr/>
        <a:lstStyle/>
        <a:p>
          <a:r>
            <a:rPr lang="bn-BD" dirty="0" smtClean="0"/>
            <a:t>আয়তনের ভিত্তিতে বাজার</a:t>
          </a:r>
          <a:endParaRPr lang="en-US" dirty="0"/>
        </a:p>
      </dgm:t>
    </dgm:pt>
    <dgm:pt modelId="{42DE932B-5B8D-4B7A-BCD4-0225DCBFBF32}" type="parTrans" cxnId="{82D86E04-C773-4041-BF15-B91BA1812483}">
      <dgm:prSet/>
      <dgm:spPr/>
      <dgm:t>
        <a:bodyPr/>
        <a:lstStyle/>
        <a:p>
          <a:endParaRPr lang="en-US"/>
        </a:p>
      </dgm:t>
    </dgm:pt>
    <dgm:pt modelId="{7BBA40FF-7999-4DD8-88DA-BE9AFB64D745}" type="sibTrans" cxnId="{82D86E04-C773-4041-BF15-B91BA1812483}">
      <dgm:prSet/>
      <dgm:spPr/>
      <dgm:t>
        <a:bodyPr/>
        <a:lstStyle/>
        <a:p>
          <a:endParaRPr lang="en-US"/>
        </a:p>
      </dgm:t>
    </dgm:pt>
    <dgm:pt modelId="{E40F7C43-5B84-473D-9362-BCA004FCE6AF}" type="pres">
      <dgm:prSet presAssocID="{4E41AB0E-9C0E-473E-BBB0-EA46D3F1E8B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B269F11-73E7-4883-9285-C9F1C88A5729}" type="pres">
      <dgm:prSet presAssocID="{4E41AB0E-9C0E-473E-BBB0-EA46D3F1E8BE}" presName="radial" presStyleCnt="0">
        <dgm:presLayoutVars>
          <dgm:animLvl val="ctr"/>
        </dgm:presLayoutVars>
      </dgm:prSet>
      <dgm:spPr/>
    </dgm:pt>
    <dgm:pt modelId="{D875DEDA-C32D-4BBC-BD68-AB3E0FA09C46}" type="pres">
      <dgm:prSet presAssocID="{A85318DE-C3A2-4586-AAA5-7B7556066AD1}" presName="centerShape" presStyleLbl="vennNode1" presStyleIdx="0" presStyleCnt="1" custScaleX="69371" custScaleY="54750" custLinFactNeighborX="2768" custLinFactNeighborY="5693"/>
      <dgm:spPr/>
      <dgm:t>
        <a:bodyPr/>
        <a:lstStyle/>
        <a:p>
          <a:endParaRPr lang="en-US"/>
        </a:p>
      </dgm:t>
    </dgm:pt>
  </dgm:ptLst>
  <dgm:cxnLst>
    <dgm:cxn modelId="{1384F074-5C9E-4DE6-8532-CAED1BE20F79}" type="presOf" srcId="{4E41AB0E-9C0E-473E-BBB0-EA46D3F1E8BE}" destId="{E40F7C43-5B84-473D-9362-BCA004FCE6AF}" srcOrd="0" destOrd="0" presId="urn:microsoft.com/office/officeart/2005/8/layout/radial3"/>
    <dgm:cxn modelId="{D3EDFF54-BAE1-4582-81D8-1B5EE8260D4B}" type="presOf" srcId="{A85318DE-C3A2-4586-AAA5-7B7556066AD1}" destId="{D875DEDA-C32D-4BBC-BD68-AB3E0FA09C46}" srcOrd="0" destOrd="0" presId="urn:microsoft.com/office/officeart/2005/8/layout/radial3"/>
    <dgm:cxn modelId="{82D86E04-C773-4041-BF15-B91BA1812483}" srcId="{4E41AB0E-9C0E-473E-BBB0-EA46D3F1E8BE}" destId="{A85318DE-C3A2-4586-AAA5-7B7556066AD1}" srcOrd="0" destOrd="0" parTransId="{42DE932B-5B8D-4B7A-BCD4-0225DCBFBF32}" sibTransId="{7BBA40FF-7999-4DD8-88DA-BE9AFB64D745}"/>
    <dgm:cxn modelId="{14A38239-875F-42E5-9379-0C7057286609}" type="presParOf" srcId="{E40F7C43-5B84-473D-9362-BCA004FCE6AF}" destId="{DB269F11-73E7-4883-9285-C9F1C88A5729}" srcOrd="0" destOrd="0" presId="urn:microsoft.com/office/officeart/2005/8/layout/radial3"/>
    <dgm:cxn modelId="{8ABDAFEB-6A17-40C5-B8D4-426DA76B7EB3}" type="presParOf" srcId="{DB269F11-73E7-4883-9285-C9F1C88A5729}" destId="{D875DEDA-C32D-4BBC-BD68-AB3E0FA09C46}" srcOrd="0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0BCCB2-842A-4159-A0E8-D7A6E2F3C104}">
      <dsp:nvSpPr>
        <dsp:cNvPr id="0" name=""/>
        <dsp:cNvSpPr/>
      </dsp:nvSpPr>
      <dsp:spPr>
        <a:xfrm>
          <a:off x="2192084" y="745191"/>
          <a:ext cx="4364796" cy="4364796"/>
        </a:xfrm>
        <a:prstGeom prst="blockArc">
          <a:avLst>
            <a:gd name="adj1" fmla="val 8869904"/>
            <a:gd name="adj2" fmla="val 16219510"/>
            <a:gd name="adj3" fmla="val 464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48ED9C-756C-4734-9DE8-2688F88F3F55}">
      <dsp:nvSpPr>
        <dsp:cNvPr id="0" name=""/>
        <dsp:cNvSpPr/>
      </dsp:nvSpPr>
      <dsp:spPr>
        <a:xfrm>
          <a:off x="2198403" y="755300"/>
          <a:ext cx="4364796" cy="4364796"/>
        </a:xfrm>
        <a:prstGeom prst="blockArc">
          <a:avLst>
            <a:gd name="adj1" fmla="val 1781270"/>
            <a:gd name="adj2" fmla="val 8889127"/>
            <a:gd name="adj3" fmla="val 464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17EF74-43E5-4696-86A8-A0633D20CD90}">
      <dsp:nvSpPr>
        <dsp:cNvPr id="0" name=""/>
        <dsp:cNvSpPr/>
      </dsp:nvSpPr>
      <dsp:spPr>
        <a:xfrm>
          <a:off x="2204183" y="838109"/>
          <a:ext cx="4364796" cy="4364796"/>
        </a:xfrm>
        <a:prstGeom prst="blockArc">
          <a:avLst>
            <a:gd name="adj1" fmla="val 16200000"/>
            <a:gd name="adj2" fmla="val 1800000"/>
            <a:gd name="adj3" fmla="val 464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E85E58-7DD9-4DA6-BC5F-5218F6B6E226}">
      <dsp:nvSpPr>
        <dsp:cNvPr id="0" name=""/>
        <dsp:cNvSpPr/>
      </dsp:nvSpPr>
      <dsp:spPr>
        <a:xfrm>
          <a:off x="3381929" y="1922972"/>
          <a:ext cx="2009303" cy="20093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800" kern="1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বাজার</a:t>
          </a:r>
          <a:endParaRPr lang="en-US" sz="3800" kern="1200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sp:txBody>
      <dsp:txXfrm>
        <a:off x="3676185" y="2217228"/>
        <a:ext cx="1420791" cy="1420791"/>
      </dsp:txXfrm>
    </dsp:sp>
    <dsp:sp modelId="{3FD9651C-3E11-47BA-AA47-3A366B79D6DD}">
      <dsp:nvSpPr>
        <dsp:cNvPr id="0" name=""/>
        <dsp:cNvSpPr/>
      </dsp:nvSpPr>
      <dsp:spPr>
        <a:xfrm>
          <a:off x="3301998" y="-89243"/>
          <a:ext cx="2169165" cy="17702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solidFill>
                <a:srgbClr val="FF0000"/>
              </a:solidFill>
            </a:rPr>
            <a:t>সময়ের ভিত্তিতে</a:t>
          </a:r>
          <a:endParaRPr lang="en-US" sz="2000" kern="1200" dirty="0">
            <a:solidFill>
              <a:srgbClr val="FF0000"/>
            </a:solidFill>
          </a:endParaRPr>
        </a:p>
      </dsp:txBody>
      <dsp:txXfrm>
        <a:off x="3619665" y="169998"/>
        <a:ext cx="1533831" cy="1251726"/>
      </dsp:txXfrm>
    </dsp:sp>
    <dsp:sp modelId="{6712F67E-A99C-4ACA-A9D5-33AB5CE0AD39}">
      <dsp:nvSpPr>
        <dsp:cNvPr id="0" name=""/>
        <dsp:cNvSpPr/>
      </dsp:nvSpPr>
      <dsp:spPr>
        <a:xfrm>
          <a:off x="5341717" y="3052563"/>
          <a:ext cx="1782051" cy="18818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 smtClean="0">
              <a:solidFill>
                <a:srgbClr val="FF0000"/>
              </a:solidFill>
            </a:rPr>
            <a:t>আয়তনের ভিত্তিতে</a:t>
          </a:r>
          <a:endParaRPr lang="en-US" sz="1800" kern="1200" dirty="0">
            <a:solidFill>
              <a:srgbClr val="FF0000"/>
            </a:solidFill>
          </a:endParaRPr>
        </a:p>
      </dsp:txBody>
      <dsp:txXfrm>
        <a:off x="5602692" y="3328159"/>
        <a:ext cx="1260101" cy="1330693"/>
      </dsp:txXfrm>
    </dsp:sp>
    <dsp:sp modelId="{FD88D42B-A042-4D6A-86D7-D6D0F14CFD60}">
      <dsp:nvSpPr>
        <dsp:cNvPr id="0" name=""/>
        <dsp:cNvSpPr/>
      </dsp:nvSpPr>
      <dsp:spPr>
        <a:xfrm>
          <a:off x="1541781" y="3128766"/>
          <a:ext cx="2056377" cy="18675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 smtClean="0">
              <a:solidFill>
                <a:srgbClr val="FF0000"/>
              </a:solidFill>
            </a:rPr>
            <a:t>প্রতিযোগিতার ভিত্তিতে</a:t>
          </a:r>
          <a:endParaRPr lang="en-US" sz="1800" kern="1200" dirty="0">
            <a:solidFill>
              <a:srgbClr val="FF0000"/>
            </a:solidFill>
          </a:endParaRPr>
        </a:p>
      </dsp:txBody>
      <dsp:txXfrm>
        <a:off x="1842930" y="3402267"/>
        <a:ext cx="1454079" cy="13205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75DEDA-C32D-4BBC-BD68-AB3E0FA09C46}">
      <dsp:nvSpPr>
        <dsp:cNvPr id="0" name=""/>
        <dsp:cNvSpPr/>
      </dsp:nvSpPr>
      <dsp:spPr>
        <a:xfrm>
          <a:off x="2087907" y="1838959"/>
          <a:ext cx="2819237" cy="222504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/>
            <a:t>আয়তনের ভিত্তিতে বাজার</a:t>
          </a:r>
          <a:endParaRPr lang="en-US" sz="3200" kern="1200" dirty="0"/>
        </a:p>
      </dsp:txBody>
      <dsp:txXfrm>
        <a:off x="2500775" y="2164809"/>
        <a:ext cx="1993501" cy="15733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8DE9D0-E369-42B4-B264-DBDEC0BF1CB7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FDAA6-BBAC-447D-8B86-8A55949A68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007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FDAA6-BBAC-447D-8B86-8A55949A68F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454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38DEF-6082-415B-8744-8ECCA9A5C3EE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7664E-C766-477E-8FCF-C41C7B61F9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38DEF-6082-415B-8744-8ECCA9A5C3EE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7664E-C766-477E-8FCF-C41C7B61F9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38DEF-6082-415B-8744-8ECCA9A5C3EE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7664E-C766-477E-8FCF-C41C7B61F9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38DEF-6082-415B-8744-8ECCA9A5C3EE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7664E-C766-477E-8FCF-C41C7B61F9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38DEF-6082-415B-8744-8ECCA9A5C3EE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7664E-C766-477E-8FCF-C41C7B61F9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38DEF-6082-415B-8744-8ECCA9A5C3EE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7664E-C766-477E-8FCF-C41C7B61F9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38DEF-6082-415B-8744-8ECCA9A5C3EE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7664E-C766-477E-8FCF-C41C7B61F9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38DEF-6082-415B-8744-8ECCA9A5C3EE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7664E-C766-477E-8FCF-C41C7B61F9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38DEF-6082-415B-8744-8ECCA9A5C3EE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7664E-C766-477E-8FCF-C41C7B61F9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38DEF-6082-415B-8744-8ECCA9A5C3EE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7664E-C766-477E-8FCF-C41C7B61F9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38DEF-6082-415B-8744-8ECCA9A5C3EE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557664E-C766-477E-8FCF-C41C7B61F9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9538DEF-6082-415B-8744-8ECCA9A5C3EE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557664E-C766-477E-8FCF-C41C7B61F9C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d-ros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5440" y="1636471"/>
            <a:ext cx="6028876" cy="43528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4572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অর্থনীতি ক্লাশে সবাইকে স্বাগতম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FISH_MARKET_1535268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52400"/>
            <a:ext cx="3277694" cy="19926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22098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মাছের বাজার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Helsinki-Old-Market-Hall-0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0" y="137160"/>
            <a:ext cx="3403600" cy="19964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72200" y="2209800"/>
            <a:ext cx="19736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মসলার বাজার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corrugatesheet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3360" y="2987040"/>
            <a:ext cx="2655570" cy="30327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5791201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টিনের বাজার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gold-pi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5704" y="3505200"/>
            <a:ext cx="3401568" cy="2057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43600" y="57150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স্বর্ণের</a:t>
            </a:r>
            <a:r>
              <a:rPr lang="bn-BD" sz="3600" dirty="0" smtClean="0"/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বাজার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57600" y="1905000"/>
            <a:ext cx="1600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সময়ের ভিত্তিতে বাজার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48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সময়ের ভিত্তিতে বাজার কত প্রকার?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7400" y="1066800"/>
            <a:ext cx="441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endParaRPr lang="en-US" sz="3200" dirty="0" smtClean="0"/>
          </a:p>
          <a:p>
            <a:pPr>
              <a:buFont typeface="Wingdings" pitchFamily="2" charset="2"/>
              <a:buChar char="Ø"/>
            </a:pP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৪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প্রকার। যথাঃ-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209800" y="2133600"/>
            <a:ext cx="510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অতি স্বল্প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কালীন বাজার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33600" y="2590800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স্বল্পকালীন বাজার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09800" y="3124200"/>
            <a:ext cx="5714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দীর্ঘকালীন বাজার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09800" y="3657600"/>
            <a:ext cx="617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অতি দীর্ঘকালীন বাজার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533400"/>
            <a:ext cx="8382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অতি স্বল্পকালীন বাজারঃ</a:t>
            </a:r>
            <a:endParaRPr lang="en-US" sz="44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যে সকল দ্রব্যের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বাজার কয়েক ঘন্টা থেকে 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কয়েক দিন পর্যন্ত স্থায়ী হয় 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তাকে অতি স্বল্পকালীন 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বাজার বলে। যেমন- মাছের 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বাজার,সবজি বাজার ইত্যা্দি।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11230533-Colourful-fruit-and-vegetable-market-stall-in-Boqueria-market-in-Barcelona--Stock-Pho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0" y="533400"/>
            <a:ext cx="3505200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lsinki-Old-Market-Hall-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2600" y="137160"/>
            <a:ext cx="3403600" cy="44348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1000" y="457200"/>
            <a:ext cx="6477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স্বল্পকালীন বাজারঃ </a:t>
            </a:r>
            <a:endParaRPr lang="en-US" sz="44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যে সকল দ্রব্যের বাজার 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কয়েক দিন থেকে এক বছর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পর্যন্ত স্থায়ী হয় তাকে স্বল্পকালীন বাজার বলে। যেমন- মসলার 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বাজার, ধানের বাজার ইত্যাদি।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04800"/>
            <a:ext cx="5486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bn-BD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দীর্ঘকালীন বাজারঃ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যে সকল দ্রব্যের বাজার কয়েক বছর পর্যন্ত স্থায়ী হয় তাকে দীর্ঘকালীন বাজার বলে। যেমন- টিনের বাজার।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orrugateshee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200" y="152400"/>
            <a:ext cx="3417570" cy="434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old-pi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5704" y="990600"/>
            <a:ext cx="3401568" cy="43434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" y="533400"/>
            <a:ext cx="55626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অতি দীর্ঘকালীন বাজারঃ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যে সকল দ্রব্যের বাজার কয়েক যুগ হতে শতাব্দী পর্যন্ত স্থায়ী হয় তাকে অতি দীর্ঘকালীন বাজার বলে। যেমন- স্বর্ণের বাজার।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52400"/>
            <a:ext cx="723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আয়তনের ভিত্তিতে বাজার-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1036320" y="120396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3810000" y="990600"/>
            <a:ext cx="2057400" cy="1869104"/>
            <a:chOff x="4847828" y="0"/>
            <a:chExt cx="1323975" cy="1530814"/>
          </a:xfrm>
        </p:grpSpPr>
        <p:sp>
          <p:nvSpPr>
            <p:cNvPr id="7" name="Oval 6"/>
            <p:cNvSpPr/>
            <p:nvPr/>
          </p:nvSpPr>
          <p:spPr>
            <a:xfrm>
              <a:off x="4847828" y="0"/>
              <a:ext cx="1248171" cy="124817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8" name="Oval 4"/>
            <p:cNvSpPr/>
            <p:nvPr/>
          </p:nvSpPr>
          <p:spPr>
            <a:xfrm>
              <a:off x="4896864" y="62409"/>
              <a:ext cx="1274939" cy="14684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4130" tIns="24130" rIns="24130" bIns="2413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200" kern="12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স্থানীয় বাজার</a:t>
              </a:r>
              <a:endParaRPr lang="en-US" sz="3200" kern="1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09600" y="4343400"/>
            <a:ext cx="1828800" cy="1905000"/>
            <a:chOff x="2234134" y="0"/>
            <a:chExt cx="1127124" cy="1127124"/>
          </a:xfrm>
        </p:grpSpPr>
        <p:sp>
          <p:nvSpPr>
            <p:cNvPr id="10" name="Oval 9"/>
            <p:cNvSpPr/>
            <p:nvPr/>
          </p:nvSpPr>
          <p:spPr>
            <a:xfrm>
              <a:off x="2234134" y="0"/>
              <a:ext cx="1127124" cy="112712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1" name="Oval 4"/>
            <p:cNvSpPr/>
            <p:nvPr/>
          </p:nvSpPr>
          <p:spPr>
            <a:xfrm>
              <a:off x="2399198" y="165063"/>
              <a:ext cx="796996" cy="7969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400" kern="1200" dirty="0" smtClean="0">
                  <a:solidFill>
                    <a:srgbClr val="FF0000"/>
                  </a:solidFill>
                </a:rPr>
                <a:t>জাতীয় বাজার</a:t>
              </a:r>
              <a:endParaRPr lang="en-US" sz="24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010400" y="4800600"/>
            <a:ext cx="1600200" cy="1524000"/>
            <a:chOff x="4145271" y="1691682"/>
            <a:chExt cx="1450578" cy="1450578"/>
          </a:xfrm>
        </p:grpSpPr>
        <p:sp>
          <p:nvSpPr>
            <p:cNvPr id="13" name="Oval 12"/>
            <p:cNvSpPr/>
            <p:nvPr/>
          </p:nvSpPr>
          <p:spPr>
            <a:xfrm>
              <a:off x="4145271" y="1691682"/>
              <a:ext cx="1450578" cy="145057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4" name="Oval 4"/>
            <p:cNvSpPr/>
            <p:nvPr/>
          </p:nvSpPr>
          <p:spPr>
            <a:xfrm>
              <a:off x="4357703" y="1904114"/>
              <a:ext cx="1025714" cy="10257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200" kern="1200" dirty="0" smtClean="0">
                  <a:solidFill>
                    <a:srgbClr val="FF0000"/>
                  </a:solidFill>
                </a:rPr>
                <a:t>আন্তর্জাতিক বাজার</a:t>
              </a:r>
              <a:endParaRPr lang="en-US" sz="2200" kern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6" name="Up Arrow 15"/>
          <p:cNvSpPr/>
          <p:nvPr/>
        </p:nvSpPr>
        <p:spPr>
          <a:xfrm>
            <a:off x="4572000" y="2514600"/>
            <a:ext cx="3048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2362200" y="4724400"/>
            <a:ext cx="8382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791200" y="4800600"/>
            <a:ext cx="13716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09600"/>
            <a:ext cx="8610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স্থানীয় বাজারঃ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যে দ্রব্যের বাজার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একটি নির্দিষ্ট অঞ্চলের/ এলাকার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মধ্যে সিমাবদ্ধ থাকে তাকে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স্থানীয় বাজার বলে।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যেমন- পালং শাকের বাজার।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609600"/>
            <a:ext cx="3457575" cy="2971800"/>
          </a:xfrm>
          <a:prstGeom prst="rect">
            <a:avLst/>
          </a:prstGeom>
        </p:spPr>
      </p:pic>
      <p:pic>
        <p:nvPicPr>
          <p:cNvPr id="7" name="Picture 6" descr="palong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3810000"/>
            <a:ext cx="40386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আলুর বাজা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1295400"/>
            <a:ext cx="3657600" cy="50292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" y="990600"/>
            <a:ext cx="54864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জাতীয় বাজারঃ </a:t>
            </a:r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যে দ্রব্যের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বাজার একটি দেশের মধ্যে সিমাবদ্ধ থাকে তাকে জাতীয় বাজার বলে। যেমন- আলুর বাজার।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752599"/>
            <a:ext cx="4953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আন্তর্জাতিক বাজারঃ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যে দ্রব্যের বাজার সাড়া বিশ্ব ব্যাপি বিস্তৃত তাকে আন্তর্জাতিক বাজার বলে। যেমন- পাটের বাজার।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1828800"/>
            <a:ext cx="40386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" y="990600"/>
            <a:ext cx="8991600" cy="156966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মিনারা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খাতুন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দেবখন্ড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রিয়াজুল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990600" y="0"/>
            <a:ext cx="7239000" cy="1752600"/>
          </a:xfrm>
          <a:prstGeom prst="horizontalScroll">
            <a:avLst/>
          </a:prstGeom>
          <a:ln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24000"/>
            <a:ext cx="9144000" cy="533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685800"/>
            <a:ext cx="7391400" cy="42165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bn-BD" sz="8000" b="1" dirty="0" smtClean="0"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sz="8000" b="1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8000" b="1" dirty="0" err="1" smtClean="0"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8000" b="1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8000" b="1" dirty="0" err="1" smtClean="0">
                <a:latin typeface="NikoshBAN" pitchFamily="2" charset="0"/>
                <a:cs typeface="NikoshBAN" pitchFamily="2" charset="0"/>
              </a:rPr>
              <a:t>দশম</a:t>
            </a:r>
            <a:endParaRPr lang="bn-BD" sz="80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বিষয়ঃ অর্থনীতি </a:t>
            </a:r>
          </a:p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পঞ্চম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 অধ্যায়ঃ  বাজার </a:t>
            </a:r>
          </a:p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45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 মিনিট</a:t>
            </a:r>
          </a:p>
          <a:p>
            <a:pPr algn="ctr"/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457200"/>
            <a:ext cx="3505200" cy="2438835"/>
          </a:xfrm>
          <a:prstGeom prst="rect">
            <a:avLst/>
          </a:prstGeom>
        </p:spPr>
      </p:pic>
      <p:pic>
        <p:nvPicPr>
          <p:cNvPr id="3" name="Picture 2" descr="Farmers-at-a-paddy-market-in-Jhenaaidah-13.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1" y="457201"/>
            <a:ext cx="3505200" cy="2359268"/>
          </a:xfrm>
          <a:prstGeom prst="rect">
            <a:avLst/>
          </a:prstGeom>
        </p:spPr>
      </p:pic>
      <p:pic>
        <p:nvPicPr>
          <p:cNvPr id="4" name="Picture 3" descr="11230533-Colourful-fruit-and-vegetable-market-stall-in-Boqueria-market-in-Barcelona--Stock-Phot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1" y="3733800"/>
            <a:ext cx="3505200" cy="2326913"/>
          </a:xfrm>
          <a:prstGeom prst="rect">
            <a:avLst/>
          </a:prstGeom>
        </p:spPr>
      </p:pic>
      <p:pic>
        <p:nvPicPr>
          <p:cNvPr id="5" name="Picture 4" descr="Pali_Vegetable_Market_65037200_1371195058_26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24400" y="3657600"/>
            <a:ext cx="3505200" cy="24940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2895600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পাটের বাজার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0600" y="28956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ধানের বাজার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6150114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ফলের বাজার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7800" y="6088559"/>
            <a:ext cx="24048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সবজি বাজার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685800"/>
            <a:ext cx="617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শিরোনামঃ বাজার</a:t>
            </a:r>
            <a:endParaRPr lang="en-US" sz="5400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0120" y="2362200"/>
            <a:ext cx="7391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bn-BD" sz="7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বাজারের শ্রেণীবিভাগ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7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বিভিন্ন ধরনের বাজার </a:t>
            </a:r>
            <a:endParaRPr lang="en-US" sz="7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762000"/>
            <a:ext cx="662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এই ক্লাশ শেষে শিক্ষার্থীরা-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560" y="259080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bn-BD" sz="4000" dirty="0" smtClean="0"/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বাজার সম্পর্কে ধারণা  লাভ করতে পারবে।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3657600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বিভিন্ন বাজারের মধ্যে পার্থক্য নির্ণয় করতে পারবে।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304800"/>
            <a:ext cx="662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ছবিটি লক্ষ্য করঃ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venice food market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990601"/>
            <a:ext cx="8229600" cy="4495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6019800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 দল লোক কিছু  কেনার জন্য দরকষাকষি করছে।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28600"/>
            <a:ext cx="495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বাজার কি?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524000"/>
            <a:ext cx="8153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4000" dirty="0" smtClean="0"/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বাজার বলতে কোন স্থানকে বুঝায়না বরং কোন দ্রব্যকে বুঝায় যা একদল ক্রেতা ও বিক্রেতার মধ্যে পারস্পরিক দরকষাকষির মাধ্যমে একটি নির্দিষ্ট দামে ক্রয় বিক্রয় হয়।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355600" y="1457960"/>
          <a:ext cx="8636000" cy="5303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19200" y="533400"/>
            <a:ext cx="655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bn-BD" sz="5400" dirty="0" smtClean="0"/>
              <a:t>বাজারের শ্রেনীবিভাগ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345</TotalTime>
  <Words>324</Words>
  <Application>Microsoft Office PowerPoint</Application>
  <PresentationFormat>On-screen Show (4:3)</PresentationFormat>
  <Paragraphs>69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Constantia</vt:lpstr>
      <vt:lpstr>NikoshBAN</vt:lpstr>
      <vt:lpstr>Vrinda</vt:lpstr>
      <vt:lpstr>Wingdings</vt:lpstr>
      <vt:lpstr>Wingdings 2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DOEL</dc:creator>
  <cp:lastModifiedBy>DELL</cp:lastModifiedBy>
  <cp:revision>59</cp:revision>
  <dcterms:created xsi:type="dcterms:W3CDTF">2016-01-10T09:58:57Z</dcterms:created>
  <dcterms:modified xsi:type="dcterms:W3CDTF">2020-10-07T15:53:53Z</dcterms:modified>
</cp:coreProperties>
</file>